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7"/>
  </p:notesMasterIdLst>
  <p:sldIdLst>
    <p:sldId id="267" r:id="rId2"/>
    <p:sldId id="271" r:id="rId3"/>
    <p:sldId id="262" r:id="rId4"/>
    <p:sldId id="272" r:id="rId5"/>
    <p:sldId id="667" r:id="rId6"/>
    <p:sldId id="261" r:id="rId7"/>
    <p:sldId id="277" r:id="rId8"/>
    <p:sldId id="668" r:id="rId9"/>
    <p:sldId id="669" r:id="rId10"/>
    <p:sldId id="278" r:id="rId11"/>
    <p:sldId id="670" r:id="rId12"/>
    <p:sldId id="279" r:id="rId13"/>
    <p:sldId id="273" r:id="rId14"/>
    <p:sldId id="263" r:id="rId15"/>
    <p:sldId id="595" r:id="rId16"/>
    <p:sldId id="671" r:id="rId17"/>
    <p:sldId id="672" r:id="rId18"/>
    <p:sldId id="673" r:id="rId19"/>
    <p:sldId id="676" r:id="rId20"/>
    <p:sldId id="675" r:id="rId21"/>
    <p:sldId id="677" r:id="rId22"/>
    <p:sldId id="678" r:id="rId23"/>
    <p:sldId id="679" r:id="rId24"/>
    <p:sldId id="680" r:id="rId25"/>
    <p:sldId id="681" r:id="rId26"/>
    <p:sldId id="682" r:id="rId27"/>
    <p:sldId id="683" r:id="rId28"/>
    <p:sldId id="684" r:id="rId29"/>
    <p:sldId id="685" r:id="rId30"/>
    <p:sldId id="686" r:id="rId31"/>
    <p:sldId id="687" r:id="rId32"/>
    <p:sldId id="688" r:id="rId33"/>
    <p:sldId id="689" r:id="rId34"/>
    <p:sldId id="690" r:id="rId35"/>
    <p:sldId id="691" r:id="rId36"/>
    <p:sldId id="692" r:id="rId37"/>
    <p:sldId id="693" r:id="rId38"/>
    <p:sldId id="694" r:id="rId39"/>
    <p:sldId id="695" r:id="rId40"/>
    <p:sldId id="696" r:id="rId41"/>
    <p:sldId id="697" r:id="rId42"/>
    <p:sldId id="698" r:id="rId43"/>
    <p:sldId id="699" r:id="rId44"/>
    <p:sldId id="700" r:id="rId45"/>
    <p:sldId id="701" r:id="rId46"/>
    <p:sldId id="702" r:id="rId47"/>
    <p:sldId id="703" r:id="rId48"/>
    <p:sldId id="704" r:id="rId49"/>
    <p:sldId id="705" r:id="rId50"/>
    <p:sldId id="706" r:id="rId51"/>
    <p:sldId id="707" r:id="rId52"/>
    <p:sldId id="708" r:id="rId53"/>
    <p:sldId id="709" r:id="rId54"/>
    <p:sldId id="710" r:id="rId55"/>
    <p:sldId id="711" r:id="rId56"/>
    <p:sldId id="712" r:id="rId57"/>
    <p:sldId id="714" r:id="rId58"/>
    <p:sldId id="715" r:id="rId59"/>
    <p:sldId id="716" r:id="rId60"/>
    <p:sldId id="717" r:id="rId61"/>
    <p:sldId id="274" r:id="rId62"/>
    <p:sldId id="326" r:id="rId63"/>
    <p:sldId id="666" r:id="rId64"/>
    <p:sldId id="718" r:id="rId65"/>
    <p:sldId id="719" r:id="rId66"/>
    <p:sldId id="720" r:id="rId67"/>
    <p:sldId id="721" r:id="rId68"/>
    <p:sldId id="722" r:id="rId69"/>
    <p:sldId id="723" r:id="rId70"/>
    <p:sldId id="724" r:id="rId71"/>
    <p:sldId id="725" r:id="rId72"/>
    <p:sldId id="726" r:id="rId73"/>
    <p:sldId id="727" r:id="rId74"/>
    <p:sldId id="728" r:id="rId75"/>
    <p:sldId id="729" r:id="rId76"/>
    <p:sldId id="730" r:id="rId77"/>
    <p:sldId id="731" r:id="rId78"/>
    <p:sldId id="732" r:id="rId79"/>
    <p:sldId id="733" r:id="rId80"/>
    <p:sldId id="734" r:id="rId81"/>
    <p:sldId id="735" r:id="rId82"/>
    <p:sldId id="736" r:id="rId83"/>
    <p:sldId id="737" r:id="rId84"/>
    <p:sldId id="738" r:id="rId85"/>
    <p:sldId id="739" r:id="rId86"/>
    <p:sldId id="740" r:id="rId87"/>
    <p:sldId id="741" r:id="rId88"/>
    <p:sldId id="742" r:id="rId89"/>
    <p:sldId id="743" r:id="rId90"/>
    <p:sldId id="744" r:id="rId91"/>
    <p:sldId id="745" r:id="rId92"/>
    <p:sldId id="746" r:id="rId93"/>
    <p:sldId id="747" r:id="rId94"/>
    <p:sldId id="748" r:id="rId95"/>
    <p:sldId id="749" r:id="rId96"/>
    <p:sldId id="750" r:id="rId97"/>
    <p:sldId id="752" r:id="rId98"/>
    <p:sldId id="751" r:id="rId99"/>
    <p:sldId id="753" r:id="rId100"/>
    <p:sldId id="754" r:id="rId101"/>
    <p:sldId id="755" r:id="rId102"/>
    <p:sldId id="756" r:id="rId103"/>
    <p:sldId id="757" r:id="rId104"/>
    <p:sldId id="759" r:id="rId105"/>
    <p:sldId id="760" r:id="rId106"/>
    <p:sldId id="761" r:id="rId107"/>
    <p:sldId id="762" r:id="rId108"/>
    <p:sldId id="763" r:id="rId109"/>
    <p:sldId id="764" r:id="rId110"/>
    <p:sldId id="765" r:id="rId111"/>
    <p:sldId id="766" r:id="rId112"/>
    <p:sldId id="767" r:id="rId113"/>
    <p:sldId id="768" r:id="rId114"/>
    <p:sldId id="769" r:id="rId115"/>
    <p:sldId id="770" r:id="rId116"/>
    <p:sldId id="771" r:id="rId117"/>
    <p:sldId id="275" r:id="rId118"/>
    <p:sldId id="630" r:id="rId119"/>
    <p:sldId id="391" r:id="rId120"/>
    <p:sldId id="772" r:id="rId121"/>
    <p:sldId id="773" r:id="rId122"/>
    <p:sldId id="774" r:id="rId123"/>
    <p:sldId id="775" r:id="rId124"/>
    <p:sldId id="776" r:id="rId125"/>
    <p:sldId id="777" r:id="rId126"/>
    <p:sldId id="778" r:id="rId127"/>
    <p:sldId id="779" r:id="rId128"/>
    <p:sldId id="780" r:id="rId129"/>
    <p:sldId id="781" r:id="rId130"/>
    <p:sldId id="782" r:id="rId131"/>
    <p:sldId id="783" r:id="rId132"/>
    <p:sldId id="784" r:id="rId133"/>
    <p:sldId id="785" r:id="rId134"/>
    <p:sldId id="786" r:id="rId135"/>
    <p:sldId id="266" r:id="rId136"/>
  </p:sldIdLst>
  <p:sldSz cx="12192000" cy="6858000"/>
  <p:notesSz cx="6858000" cy="9144000"/>
  <p:custDataLst>
    <p:tags r:id="rId1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章节标题" id="{F5EEC428-8706-4C59-AEE4-161BB92701F7}">
          <p14:sldIdLst>
            <p14:sldId id="267"/>
            <p14:sldId id="271"/>
          </p14:sldIdLst>
        </p14:section>
        <p14:section name="目录" id="{62B0F58D-E21A-4849-85F8-F0658C934CDC}">
          <p14:sldIdLst>
            <p14:sldId id="262"/>
            <p14:sldId id="272"/>
            <p14:sldId id="667"/>
          </p14:sldIdLst>
        </p14:section>
        <p14:section name="考情精解读" id="{E5B6AE4C-B16F-4E49-ACF6-1636DDCCFF7B}">
          <p14:sldIdLst>
            <p14:sldId id="261"/>
            <p14:sldId id="277"/>
            <p14:sldId id="668"/>
            <p14:sldId id="669"/>
            <p14:sldId id="278"/>
            <p14:sldId id="670"/>
            <p14:sldId id="279"/>
          </p14:sldIdLst>
        </p14:section>
        <p14:section name="A.知识全通关" id="{0696FE38-A922-4D75-AA25-7EF156A1C92B}">
          <p14:sldIdLst>
            <p14:sldId id="273"/>
            <p14:sldId id="263"/>
            <p14:sldId id="595"/>
            <p14:sldId id="671"/>
            <p14:sldId id="672"/>
            <p14:sldId id="673"/>
            <p14:sldId id="676"/>
            <p14:sldId id="675"/>
            <p14:sldId id="677"/>
            <p14:sldId id="678"/>
            <p14:sldId id="679"/>
            <p14:sldId id="680"/>
            <p14:sldId id="681"/>
            <p14:sldId id="682"/>
            <p14:sldId id="683"/>
            <p14:sldId id="684"/>
            <p14:sldId id="685"/>
            <p14:sldId id="686"/>
            <p14:sldId id="687"/>
            <p14:sldId id="688"/>
            <p14:sldId id="689"/>
            <p14:sldId id="690"/>
            <p14:sldId id="691"/>
            <p14:sldId id="692"/>
            <p14:sldId id="693"/>
            <p14:sldId id="694"/>
            <p14:sldId id="695"/>
            <p14:sldId id="696"/>
            <p14:sldId id="697"/>
            <p14:sldId id="698"/>
            <p14:sldId id="699"/>
            <p14:sldId id="700"/>
            <p14:sldId id="701"/>
            <p14:sldId id="702"/>
            <p14:sldId id="703"/>
            <p14:sldId id="704"/>
            <p14:sldId id="705"/>
            <p14:sldId id="706"/>
            <p14:sldId id="707"/>
            <p14:sldId id="708"/>
            <p14:sldId id="709"/>
            <p14:sldId id="710"/>
            <p14:sldId id="711"/>
            <p14:sldId id="712"/>
            <p14:sldId id="714"/>
            <p14:sldId id="715"/>
            <p14:sldId id="716"/>
            <p14:sldId id="717"/>
          </p14:sldIdLst>
        </p14:section>
        <p14:section name="B.素养大提升" id="{EAE3448C-E808-4F1F-840E-365612D64D3F}">
          <p14:sldIdLst>
            <p14:sldId id="274"/>
            <p14:sldId id="326"/>
            <p14:sldId id="666"/>
            <p14:sldId id="718"/>
            <p14:sldId id="719"/>
            <p14:sldId id="720"/>
            <p14:sldId id="721"/>
            <p14:sldId id="722"/>
            <p14:sldId id="723"/>
            <p14:sldId id="724"/>
            <p14:sldId id="725"/>
            <p14:sldId id="726"/>
            <p14:sldId id="727"/>
            <p14:sldId id="728"/>
            <p14:sldId id="729"/>
            <p14:sldId id="730"/>
            <p14:sldId id="731"/>
            <p14:sldId id="732"/>
            <p14:sldId id="733"/>
            <p14:sldId id="734"/>
            <p14:sldId id="735"/>
            <p14:sldId id="736"/>
            <p14:sldId id="737"/>
            <p14:sldId id="738"/>
            <p14:sldId id="739"/>
            <p14:sldId id="740"/>
            <p14:sldId id="741"/>
            <p14:sldId id="742"/>
            <p14:sldId id="743"/>
            <p14:sldId id="744"/>
            <p14:sldId id="745"/>
            <p14:sldId id="746"/>
            <p14:sldId id="747"/>
            <p14:sldId id="748"/>
            <p14:sldId id="749"/>
            <p14:sldId id="750"/>
            <p14:sldId id="752"/>
            <p14:sldId id="751"/>
            <p14:sldId id="753"/>
            <p14:sldId id="754"/>
            <p14:sldId id="755"/>
            <p14:sldId id="756"/>
            <p14:sldId id="757"/>
            <p14:sldId id="759"/>
            <p14:sldId id="760"/>
            <p14:sldId id="761"/>
            <p14:sldId id="762"/>
            <p14:sldId id="763"/>
            <p14:sldId id="764"/>
            <p14:sldId id="765"/>
            <p14:sldId id="766"/>
            <p14:sldId id="767"/>
            <p14:sldId id="768"/>
            <p14:sldId id="769"/>
            <p14:sldId id="770"/>
            <p14:sldId id="771"/>
          </p14:sldIdLst>
        </p14:section>
        <p14:section name="C.考向全扫描" id="{C8D129F6-420B-47E8-9577-A84C8752F9E5}">
          <p14:sldIdLst>
            <p14:sldId id="275"/>
            <p14:sldId id="630"/>
            <p14:sldId id="391"/>
            <p14:sldId id="772"/>
            <p14:sldId id="773"/>
            <p14:sldId id="774"/>
            <p14:sldId id="775"/>
            <p14:sldId id="776"/>
            <p14:sldId id="777"/>
            <p14:sldId id="778"/>
            <p14:sldId id="779"/>
            <p14:sldId id="780"/>
            <p14:sldId id="781"/>
            <p14:sldId id="782"/>
            <p14:sldId id="783"/>
            <p14:sldId id="784"/>
            <p14:sldId id="785"/>
            <p14:sldId id="786"/>
          </p14:sldIdLst>
        </p14:section>
        <p14:section name="尾片" id="{185A69EE-4998-4242-976C-7169DE9C7BAE}">
          <p14:sldIdLst>
            <p14:sldId id="266"/>
          </p14:sldIdLst>
        </p14:section>
      </p14:sectionLst>
    </p:ext>
    <p:ext uri="{EFAFB233-063F-42B5-8137-9DF3F51BA10A}">
      <p15:sldGuideLst xmlns:p15="http://schemas.microsoft.com/office/powerpoint/2012/main">
        <p15:guide id="3" pos="3840" userDrawn="1">
          <p15:clr>
            <a:srgbClr val="A4A3A4"/>
          </p15:clr>
        </p15:guide>
        <p15:guide id="4"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25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96074" autoAdjust="0"/>
  </p:normalViewPr>
  <p:slideViewPr>
    <p:cSldViewPr snapToGrid="0" showGuides="1">
      <p:cViewPr varScale="1">
        <p:scale>
          <a:sx n="84" d="100"/>
          <a:sy n="84" d="100"/>
        </p:scale>
        <p:origin x="750" y="66"/>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tags" Target="tags/tag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F8A3FD-0D2F-41A6-8D54-B302852838A5}" type="datetimeFigureOut">
              <a:rPr lang="zh-CN" altLang="en-US" smtClean="0"/>
              <a:t>2018/3/22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D0CC8F-E111-4193-BE3A-BD503DF90AAF}" type="slidenum">
              <a:rPr lang="zh-CN" altLang="en-US" smtClean="0"/>
              <a:t>‹#›</a:t>
            </a:fld>
            <a:endParaRPr lang="zh-CN" altLang="en-US"/>
          </a:p>
        </p:txBody>
      </p:sp>
    </p:spTree>
    <p:extLst>
      <p:ext uri="{BB962C8B-B14F-4D97-AF65-F5344CB8AC3E}">
        <p14:creationId xmlns:p14="http://schemas.microsoft.com/office/powerpoint/2010/main" val="1943786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63</a:t>
            </a:fld>
            <a:endParaRPr lang="zh-CN" altLang="en-US"/>
          </a:p>
        </p:txBody>
      </p:sp>
    </p:spTree>
    <p:extLst>
      <p:ext uri="{BB962C8B-B14F-4D97-AF65-F5344CB8AC3E}">
        <p14:creationId xmlns:p14="http://schemas.microsoft.com/office/powerpoint/2010/main" val="3030344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73</a:t>
            </a:fld>
            <a:endParaRPr lang="zh-CN" altLang="en-US"/>
          </a:p>
        </p:txBody>
      </p:sp>
    </p:spTree>
    <p:extLst>
      <p:ext uri="{BB962C8B-B14F-4D97-AF65-F5344CB8AC3E}">
        <p14:creationId xmlns:p14="http://schemas.microsoft.com/office/powerpoint/2010/main" val="3308817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74</a:t>
            </a:fld>
            <a:endParaRPr lang="zh-CN" altLang="en-US"/>
          </a:p>
        </p:txBody>
      </p:sp>
    </p:spTree>
    <p:extLst>
      <p:ext uri="{BB962C8B-B14F-4D97-AF65-F5344CB8AC3E}">
        <p14:creationId xmlns:p14="http://schemas.microsoft.com/office/powerpoint/2010/main" val="2745068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76</a:t>
            </a:fld>
            <a:endParaRPr lang="zh-CN" altLang="en-US"/>
          </a:p>
        </p:txBody>
      </p:sp>
    </p:spTree>
    <p:extLst>
      <p:ext uri="{BB962C8B-B14F-4D97-AF65-F5344CB8AC3E}">
        <p14:creationId xmlns:p14="http://schemas.microsoft.com/office/powerpoint/2010/main" val="1176745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77</a:t>
            </a:fld>
            <a:endParaRPr lang="zh-CN" altLang="en-US"/>
          </a:p>
        </p:txBody>
      </p:sp>
    </p:spTree>
    <p:extLst>
      <p:ext uri="{BB962C8B-B14F-4D97-AF65-F5344CB8AC3E}">
        <p14:creationId xmlns:p14="http://schemas.microsoft.com/office/powerpoint/2010/main" val="1295288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78</a:t>
            </a:fld>
            <a:endParaRPr lang="zh-CN" altLang="en-US"/>
          </a:p>
        </p:txBody>
      </p:sp>
    </p:spTree>
    <p:extLst>
      <p:ext uri="{BB962C8B-B14F-4D97-AF65-F5344CB8AC3E}">
        <p14:creationId xmlns:p14="http://schemas.microsoft.com/office/powerpoint/2010/main" val="1693365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79</a:t>
            </a:fld>
            <a:endParaRPr lang="zh-CN" altLang="en-US"/>
          </a:p>
        </p:txBody>
      </p:sp>
    </p:spTree>
    <p:extLst>
      <p:ext uri="{BB962C8B-B14F-4D97-AF65-F5344CB8AC3E}">
        <p14:creationId xmlns:p14="http://schemas.microsoft.com/office/powerpoint/2010/main" val="416394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80</a:t>
            </a:fld>
            <a:endParaRPr lang="zh-CN" altLang="en-US"/>
          </a:p>
        </p:txBody>
      </p:sp>
    </p:spTree>
    <p:extLst>
      <p:ext uri="{BB962C8B-B14F-4D97-AF65-F5344CB8AC3E}">
        <p14:creationId xmlns:p14="http://schemas.microsoft.com/office/powerpoint/2010/main" val="324029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81</a:t>
            </a:fld>
            <a:endParaRPr lang="zh-CN" altLang="en-US"/>
          </a:p>
        </p:txBody>
      </p:sp>
    </p:spTree>
    <p:extLst>
      <p:ext uri="{BB962C8B-B14F-4D97-AF65-F5344CB8AC3E}">
        <p14:creationId xmlns:p14="http://schemas.microsoft.com/office/powerpoint/2010/main" val="2673337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82</a:t>
            </a:fld>
            <a:endParaRPr lang="zh-CN" altLang="en-US"/>
          </a:p>
        </p:txBody>
      </p:sp>
    </p:spTree>
    <p:extLst>
      <p:ext uri="{BB962C8B-B14F-4D97-AF65-F5344CB8AC3E}">
        <p14:creationId xmlns:p14="http://schemas.microsoft.com/office/powerpoint/2010/main" val="3887478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83</a:t>
            </a:fld>
            <a:endParaRPr lang="zh-CN" altLang="en-US"/>
          </a:p>
        </p:txBody>
      </p:sp>
    </p:spTree>
    <p:extLst>
      <p:ext uri="{BB962C8B-B14F-4D97-AF65-F5344CB8AC3E}">
        <p14:creationId xmlns:p14="http://schemas.microsoft.com/office/powerpoint/2010/main" val="3806208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64</a:t>
            </a:fld>
            <a:endParaRPr lang="zh-CN" altLang="en-US"/>
          </a:p>
        </p:txBody>
      </p:sp>
    </p:spTree>
    <p:extLst>
      <p:ext uri="{BB962C8B-B14F-4D97-AF65-F5344CB8AC3E}">
        <p14:creationId xmlns:p14="http://schemas.microsoft.com/office/powerpoint/2010/main" val="2022018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84</a:t>
            </a:fld>
            <a:endParaRPr lang="zh-CN" altLang="en-US"/>
          </a:p>
        </p:txBody>
      </p:sp>
    </p:spTree>
    <p:extLst>
      <p:ext uri="{BB962C8B-B14F-4D97-AF65-F5344CB8AC3E}">
        <p14:creationId xmlns:p14="http://schemas.microsoft.com/office/powerpoint/2010/main" val="1952632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85</a:t>
            </a:fld>
            <a:endParaRPr lang="zh-CN" altLang="en-US"/>
          </a:p>
        </p:txBody>
      </p:sp>
    </p:spTree>
    <p:extLst>
      <p:ext uri="{BB962C8B-B14F-4D97-AF65-F5344CB8AC3E}">
        <p14:creationId xmlns:p14="http://schemas.microsoft.com/office/powerpoint/2010/main" val="453674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86</a:t>
            </a:fld>
            <a:endParaRPr lang="zh-CN" altLang="en-US"/>
          </a:p>
        </p:txBody>
      </p:sp>
    </p:spTree>
    <p:extLst>
      <p:ext uri="{BB962C8B-B14F-4D97-AF65-F5344CB8AC3E}">
        <p14:creationId xmlns:p14="http://schemas.microsoft.com/office/powerpoint/2010/main" val="17996517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87</a:t>
            </a:fld>
            <a:endParaRPr lang="zh-CN" altLang="en-US"/>
          </a:p>
        </p:txBody>
      </p:sp>
    </p:spTree>
    <p:extLst>
      <p:ext uri="{BB962C8B-B14F-4D97-AF65-F5344CB8AC3E}">
        <p14:creationId xmlns:p14="http://schemas.microsoft.com/office/powerpoint/2010/main" val="746852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89</a:t>
            </a:fld>
            <a:endParaRPr lang="zh-CN" altLang="en-US"/>
          </a:p>
        </p:txBody>
      </p:sp>
    </p:spTree>
    <p:extLst>
      <p:ext uri="{BB962C8B-B14F-4D97-AF65-F5344CB8AC3E}">
        <p14:creationId xmlns:p14="http://schemas.microsoft.com/office/powerpoint/2010/main" val="14753561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90</a:t>
            </a:fld>
            <a:endParaRPr lang="zh-CN" altLang="en-US"/>
          </a:p>
        </p:txBody>
      </p:sp>
    </p:spTree>
    <p:extLst>
      <p:ext uri="{BB962C8B-B14F-4D97-AF65-F5344CB8AC3E}">
        <p14:creationId xmlns:p14="http://schemas.microsoft.com/office/powerpoint/2010/main" val="41975703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91</a:t>
            </a:fld>
            <a:endParaRPr lang="zh-CN" altLang="en-US"/>
          </a:p>
        </p:txBody>
      </p:sp>
    </p:spTree>
    <p:extLst>
      <p:ext uri="{BB962C8B-B14F-4D97-AF65-F5344CB8AC3E}">
        <p14:creationId xmlns:p14="http://schemas.microsoft.com/office/powerpoint/2010/main" val="972726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92</a:t>
            </a:fld>
            <a:endParaRPr lang="zh-CN" altLang="en-US"/>
          </a:p>
        </p:txBody>
      </p:sp>
    </p:spTree>
    <p:extLst>
      <p:ext uri="{BB962C8B-B14F-4D97-AF65-F5344CB8AC3E}">
        <p14:creationId xmlns:p14="http://schemas.microsoft.com/office/powerpoint/2010/main" val="18704863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93</a:t>
            </a:fld>
            <a:endParaRPr lang="zh-CN" altLang="en-US"/>
          </a:p>
        </p:txBody>
      </p:sp>
    </p:spTree>
    <p:extLst>
      <p:ext uri="{BB962C8B-B14F-4D97-AF65-F5344CB8AC3E}">
        <p14:creationId xmlns:p14="http://schemas.microsoft.com/office/powerpoint/2010/main" val="5100534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94</a:t>
            </a:fld>
            <a:endParaRPr lang="zh-CN" altLang="en-US"/>
          </a:p>
        </p:txBody>
      </p:sp>
    </p:spTree>
    <p:extLst>
      <p:ext uri="{BB962C8B-B14F-4D97-AF65-F5344CB8AC3E}">
        <p14:creationId xmlns:p14="http://schemas.microsoft.com/office/powerpoint/2010/main" val="4118722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65</a:t>
            </a:fld>
            <a:endParaRPr lang="zh-CN" altLang="en-US"/>
          </a:p>
        </p:txBody>
      </p:sp>
    </p:spTree>
    <p:extLst>
      <p:ext uri="{BB962C8B-B14F-4D97-AF65-F5344CB8AC3E}">
        <p14:creationId xmlns:p14="http://schemas.microsoft.com/office/powerpoint/2010/main" val="29723256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95</a:t>
            </a:fld>
            <a:endParaRPr lang="zh-CN" altLang="en-US"/>
          </a:p>
        </p:txBody>
      </p:sp>
    </p:spTree>
    <p:extLst>
      <p:ext uri="{BB962C8B-B14F-4D97-AF65-F5344CB8AC3E}">
        <p14:creationId xmlns:p14="http://schemas.microsoft.com/office/powerpoint/2010/main" val="33183451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97</a:t>
            </a:fld>
            <a:endParaRPr lang="zh-CN" altLang="en-US"/>
          </a:p>
        </p:txBody>
      </p:sp>
    </p:spTree>
    <p:extLst>
      <p:ext uri="{BB962C8B-B14F-4D97-AF65-F5344CB8AC3E}">
        <p14:creationId xmlns:p14="http://schemas.microsoft.com/office/powerpoint/2010/main" val="41709217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98</a:t>
            </a:fld>
            <a:endParaRPr lang="zh-CN" altLang="en-US"/>
          </a:p>
        </p:txBody>
      </p:sp>
    </p:spTree>
    <p:extLst>
      <p:ext uri="{BB962C8B-B14F-4D97-AF65-F5344CB8AC3E}">
        <p14:creationId xmlns:p14="http://schemas.microsoft.com/office/powerpoint/2010/main" val="25289295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99</a:t>
            </a:fld>
            <a:endParaRPr lang="zh-CN" altLang="en-US"/>
          </a:p>
        </p:txBody>
      </p:sp>
    </p:spTree>
    <p:extLst>
      <p:ext uri="{BB962C8B-B14F-4D97-AF65-F5344CB8AC3E}">
        <p14:creationId xmlns:p14="http://schemas.microsoft.com/office/powerpoint/2010/main" val="31051600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101</a:t>
            </a:fld>
            <a:endParaRPr lang="zh-CN" altLang="en-US"/>
          </a:p>
        </p:txBody>
      </p:sp>
    </p:spTree>
    <p:extLst>
      <p:ext uri="{BB962C8B-B14F-4D97-AF65-F5344CB8AC3E}">
        <p14:creationId xmlns:p14="http://schemas.microsoft.com/office/powerpoint/2010/main" val="12455071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102</a:t>
            </a:fld>
            <a:endParaRPr lang="zh-CN" altLang="en-US"/>
          </a:p>
        </p:txBody>
      </p:sp>
    </p:spTree>
    <p:extLst>
      <p:ext uri="{BB962C8B-B14F-4D97-AF65-F5344CB8AC3E}">
        <p14:creationId xmlns:p14="http://schemas.microsoft.com/office/powerpoint/2010/main" val="19195708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103</a:t>
            </a:fld>
            <a:endParaRPr lang="zh-CN" altLang="en-US"/>
          </a:p>
        </p:txBody>
      </p:sp>
    </p:spTree>
    <p:extLst>
      <p:ext uri="{BB962C8B-B14F-4D97-AF65-F5344CB8AC3E}">
        <p14:creationId xmlns:p14="http://schemas.microsoft.com/office/powerpoint/2010/main" val="28682685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104</a:t>
            </a:fld>
            <a:endParaRPr lang="zh-CN" altLang="en-US"/>
          </a:p>
        </p:txBody>
      </p:sp>
    </p:spTree>
    <p:extLst>
      <p:ext uri="{BB962C8B-B14F-4D97-AF65-F5344CB8AC3E}">
        <p14:creationId xmlns:p14="http://schemas.microsoft.com/office/powerpoint/2010/main" val="15010882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105</a:t>
            </a:fld>
            <a:endParaRPr lang="zh-CN" altLang="en-US"/>
          </a:p>
        </p:txBody>
      </p:sp>
    </p:spTree>
    <p:extLst>
      <p:ext uri="{BB962C8B-B14F-4D97-AF65-F5344CB8AC3E}">
        <p14:creationId xmlns:p14="http://schemas.microsoft.com/office/powerpoint/2010/main" val="38083228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106</a:t>
            </a:fld>
            <a:endParaRPr lang="zh-CN" altLang="en-US"/>
          </a:p>
        </p:txBody>
      </p:sp>
    </p:spTree>
    <p:extLst>
      <p:ext uri="{BB962C8B-B14F-4D97-AF65-F5344CB8AC3E}">
        <p14:creationId xmlns:p14="http://schemas.microsoft.com/office/powerpoint/2010/main" val="3006120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66</a:t>
            </a:fld>
            <a:endParaRPr lang="zh-CN" altLang="en-US"/>
          </a:p>
        </p:txBody>
      </p:sp>
    </p:spTree>
    <p:extLst>
      <p:ext uri="{BB962C8B-B14F-4D97-AF65-F5344CB8AC3E}">
        <p14:creationId xmlns:p14="http://schemas.microsoft.com/office/powerpoint/2010/main" val="30004731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107</a:t>
            </a:fld>
            <a:endParaRPr lang="zh-CN" altLang="en-US"/>
          </a:p>
        </p:txBody>
      </p:sp>
    </p:spTree>
    <p:extLst>
      <p:ext uri="{BB962C8B-B14F-4D97-AF65-F5344CB8AC3E}">
        <p14:creationId xmlns:p14="http://schemas.microsoft.com/office/powerpoint/2010/main" val="35109925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108</a:t>
            </a:fld>
            <a:endParaRPr lang="zh-CN" altLang="en-US"/>
          </a:p>
        </p:txBody>
      </p:sp>
    </p:spTree>
    <p:extLst>
      <p:ext uri="{BB962C8B-B14F-4D97-AF65-F5344CB8AC3E}">
        <p14:creationId xmlns:p14="http://schemas.microsoft.com/office/powerpoint/2010/main" val="18747046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110</a:t>
            </a:fld>
            <a:endParaRPr lang="zh-CN" altLang="en-US"/>
          </a:p>
        </p:txBody>
      </p:sp>
    </p:spTree>
    <p:extLst>
      <p:ext uri="{BB962C8B-B14F-4D97-AF65-F5344CB8AC3E}">
        <p14:creationId xmlns:p14="http://schemas.microsoft.com/office/powerpoint/2010/main" val="32550364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111</a:t>
            </a:fld>
            <a:endParaRPr lang="zh-CN" altLang="en-US"/>
          </a:p>
        </p:txBody>
      </p:sp>
    </p:spTree>
    <p:extLst>
      <p:ext uri="{BB962C8B-B14F-4D97-AF65-F5344CB8AC3E}">
        <p14:creationId xmlns:p14="http://schemas.microsoft.com/office/powerpoint/2010/main" val="18273186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112</a:t>
            </a:fld>
            <a:endParaRPr lang="zh-CN" altLang="en-US"/>
          </a:p>
        </p:txBody>
      </p:sp>
    </p:spTree>
    <p:extLst>
      <p:ext uri="{BB962C8B-B14F-4D97-AF65-F5344CB8AC3E}">
        <p14:creationId xmlns:p14="http://schemas.microsoft.com/office/powerpoint/2010/main" val="11966446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113</a:t>
            </a:fld>
            <a:endParaRPr lang="zh-CN" altLang="en-US"/>
          </a:p>
        </p:txBody>
      </p:sp>
    </p:spTree>
    <p:extLst>
      <p:ext uri="{BB962C8B-B14F-4D97-AF65-F5344CB8AC3E}">
        <p14:creationId xmlns:p14="http://schemas.microsoft.com/office/powerpoint/2010/main" val="38560153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114</a:t>
            </a:fld>
            <a:endParaRPr lang="zh-CN" altLang="en-US"/>
          </a:p>
        </p:txBody>
      </p:sp>
    </p:spTree>
    <p:extLst>
      <p:ext uri="{BB962C8B-B14F-4D97-AF65-F5344CB8AC3E}">
        <p14:creationId xmlns:p14="http://schemas.microsoft.com/office/powerpoint/2010/main" val="2856889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115</a:t>
            </a:fld>
            <a:endParaRPr lang="zh-CN" altLang="en-US"/>
          </a:p>
        </p:txBody>
      </p:sp>
    </p:spTree>
    <p:extLst>
      <p:ext uri="{BB962C8B-B14F-4D97-AF65-F5344CB8AC3E}">
        <p14:creationId xmlns:p14="http://schemas.microsoft.com/office/powerpoint/2010/main" val="20273968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116</a:t>
            </a:fld>
            <a:endParaRPr lang="zh-CN" altLang="en-US"/>
          </a:p>
        </p:txBody>
      </p:sp>
    </p:spTree>
    <p:extLst>
      <p:ext uri="{BB962C8B-B14F-4D97-AF65-F5344CB8AC3E}">
        <p14:creationId xmlns:p14="http://schemas.microsoft.com/office/powerpoint/2010/main" val="30124973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117</a:t>
            </a:fld>
            <a:endParaRPr lang="zh-CN" altLang="en-US"/>
          </a:p>
        </p:txBody>
      </p:sp>
    </p:spTree>
    <p:extLst>
      <p:ext uri="{BB962C8B-B14F-4D97-AF65-F5344CB8AC3E}">
        <p14:creationId xmlns:p14="http://schemas.microsoft.com/office/powerpoint/2010/main" val="1743077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67</a:t>
            </a:fld>
            <a:endParaRPr lang="zh-CN" altLang="en-US"/>
          </a:p>
        </p:txBody>
      </p:sp>
    </p:spTree>
    <p:extLst>
      <p:ext uri="{BB962C8B-B14F-4D97-AF65-F5344CB8AC3E}">
        <p14:creationId xmlns:p14="http://schemas.microsoft.com/office/powerpoint/2010/main" val="37704395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118</a:t>
            </a:fld>
            <a:endParaRPr lang="zh-CN" altLang="en-US"/>
          </a:p>
        </p:txBody>
      </p:sp>
    </p:spTree>
    <p:extLst>
      <p:ext uri="{BB962C8B-B14F-4D97-AF65-F5344CB8AC3E}">
        <p14:creationId xmlns:p14="http://schemas.microsoft.com/office/powerpoint/2010/main" val="35184753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120</a:t>
            </a:fld>
            <a:endParaRPr lang="zh-CN" altLang="en-US"/>
          </a:p>
        </p:txBody>
      </p:sp>
    </p:spTree>
    <p:extLst>
      <p:ext uri="{BB962C8B-B14F-4D97-AF65-F5344CB8AC3E}">
        <p14:creationId xmlns:p14="http://schemas.microsoft.com/office/powerpoint/2010/main" val="37491646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121</a:t>
            </a:fld>
            <a:endParaRPr lang="zh-CN" altLang="en-US"/>
          </a:p>
        </p:txBody>
      </p:sp>
    </p:spTree>
    <p:extLst>
      <p:ext uri="{BB962C8B-B14F-4D97-AF65-F5344CB8AC3E}">
        <p14:creationId xmlns:p14="http://schemas.microsoft.com/office/powerpoint/2010/main" val="24801394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123</a:t>
            </a:fld>
            <a:endParaRPr lang="zh-CN" altLang="en-US"/>
          </a:p>
        </p:txBody>
      </p:sp>
    </p:spTree>
    <p:extLst>
      <p:ext uri="{BB962C8B-B14F-4D97-AF65-F5344CB8AC3E}">
        <p14:creationId xmlns:p14="http://schemas.microsoft.com/office/powerpoint/2010/main" val="6425151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125</a:t>
            </a:fld>
            <a:endParaRPr lang="zh-CN" altLang="en-US"/>
          </a:p>
        </p:txBody>
      </p:sp>
    </p:spTree>
    <p:extLst>
      <p:ext uri="{BB962C8B-B14F-4D97-AF65-F5344CB8AC3E}">
        <p14:creationId xmlns:p14="http://schemas.microsoft.com/office/powerpoint/2010/main" val="29146937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126</a:t>
            </a:fld>
            <a:endParaRPr lang="zh-CN" altLang="en-US"/>
          </a:p>
        </p:txBody>
      </p:sp>
    </p:spTree>
    <p:extLst>
      <p:ext uri="{BB962C8B-B14F-4D97-AF65-F5344CB8AC3E}">
        <p14:creationId xmlns:p14="http://schemas.microsoft.com/office/powerpoint/2010/main" val="35990764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128</a:t>
            </a:fld>
            <a:endParaRPr lang="zh-CN" altLang="en-US"/>
          </a:p>
        </p:txBody>
      </p:sp>
    </p:spTree>
    <p:extLst>
      <p:ext uri="{BB962C8B-B14F-4D97-AF65-F5344CB8AC3E}">
        <p14:creationId xmlns:p14="http://schemas.microsoft.com/office/powerpoint/2010/main" val="403165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129</a:t>
            </a:fld>
            <a:endParaRPr lang="zh-CN" altLang="en-US"/>
          </a:p>
        </p:txBody>
      </p:sp>
    </p:spTree>
    <p:extLst>
      <p:ext uri="{BB962C8B-B14F-4D97-AF65-F5344CB8AC3E}">
        <p14:creationId xmlns:p14="http://schemas.microsoft.com/office/powerpoint/2010/main" val="20981428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130</a:t>
            </a:fld>
            <a:endParaRPr lang="zh-CN" altLang="en-US"/>
          </a:p>
        </p:txBody>
      </p:sp>
    </p:spTree>
    <p:extLst>
      <p:ext uri="{BB962C8B-B14F-4D97-AF65-F5344CB8AC3E}">
        <p14:creationId xmlns:p14="http://schemas.microsoft.com/office/powerpoint/2010/main" val="32879077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132</a:t>
            </a:fld>
            <a:endParaRPr lang="zh-CN" altLang="en-US"/>
          </a:p>
        </p:txBody>
      </p:sp>
    </p:spTree>
    <p:extLst>
      <p:ext uri="{BB962C8B-B14F-4D97-AF65-F5344CB8AC3E}">
        <p14:creationId xmlns:p14="http://schemas.microsoft.com/office/powerpoint/2010/main" val="1744098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68</a:t>
            </a:fld>
            <a:endParaRPr lang="zh-CN" altLang="en-US"/>
          </a:p>
        </p:txBody>
      </p:sp>
    </p:spTree>
    <p:extLst>
      <p:ext uri="{BB962C8B-B14F-4D97-AF65-F5344CB8AC3E}">
        <p14:creationId xmlns:p14="http://schemas.microsoft.com/office/powerpoint/2010/main" val="20234375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133</a:t>
            </a:fld>
            <a:endParaRPr lang="zh-CN" altLang="en-US"/>
          </a:p>
        </p:txBody>
      </p:sp>
    </p:spTree>
    <p:extLst>
      <p:ext uri="{BB962C8B-B14F-4D97-AF65-F5344CB8AC3E}">
        <p14:creationId xmlns:p14="http://schemas.microsoft.com/office/powerpoint/2010/main" val="36853943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134</a:t>
            </a:fld>
            <a:endParaRPr lang="zh-CN" altLang="en-US"/>
          </a:p>
        </p:txBody>
      </p:sp>
    </p:spTree>
    <p:extLst>
      <p:ext uri="{BB962C8B-B14F-4D97-AF65-F5344CB8AC3E}">
        <p14:creationId xmlns:p14="http://schemas.microsoft.com/office/powerpoint/2010/main" val="21905222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135</a:t>
            </a:fld>
            <a:endParaRPr lang="zh-CN" altLang="en-US"/>
          </a:p>
        </p:txBody>
      </p:sp>
    </p:spTree>
    <p:extLst>
      <p:ext uri="{BB962C8B-B14F-4D97-AF65-F5344CB8AC3E}">
        <p14:creationId xmlns:p14="http://schemas.microsoft.com/office/powerpoint/2010/main" val="2338050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70</a:t>
            </a:fld>
            <a:endParaRPr lang="zh-CN" altLang="en-US"/>
          </a:p>
        </p:txBody>
      </p:sp>
    </p:spTree>
    <p:extLst>
      <p:ext uri="{BB962C8B-B14F-4D97-AF65-F5344CB8AC3E}">
        <p14:creationId xmlns:p14="http://schemas.microsoft.com/office/powerpoint/2010/main" val="3714276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71</a:t>
            </a:fld>
            <a:endParaRPr lang="zh-CN" altLang="en-US"/>
          </a:p>
        </p:txBody>
      </p:sp>
    </p:spTree>
    <p:extLst>
      <p:ext uri="{BB962C8B-B14F-4D97-AF65-F5344CB8AC3E}">
        <p14:creationId xmlns:p14="http://schemas.microsoft.com/office/powerpoint/2010/main" val="4099811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72</a:t>
            </a:fld>
            <a:endParaRPr lang="zh-CN" altLang="en-US"/>
          </a:p>
        </p:txBody>
      </p:sp>
    </p:spTree>
    <p:extLst>
      <p:ext uri="{BB962C8B-B14F-4D97-AF65-F5344CB8AC3E}">
        <p14:creationId xmlns:p14="http://schemas.microsoft.com/office/powerpoint/2010/main" val="2825788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738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rgbClr val="DA251C"/>
        </a:solidFill>
        <a:effectLst/>
      </p:bgPr>
    </p:bg>
    <p:spTree>
      <p:nvGrpSpPr>
        <p:cNvPr id="1" name=""/>
        <p:cNvGrpSpPr/>
        <p:nvPr/>
      </p:nvGrpSpPr>
      <p:grpSpPr>
        <a:xfrm>
          <a:off x="0" y="0"/>
          <a:ext cx="0" cy="0"/>
          <a:chOff x="0" y="0"/>
          <a:chExt cx="0" cy="0"/>
        </a:xfrm>
      </p:grpSpPr>
      <p:grpSp>
        <p:nvGrpSpPr>
          <p:cNvPr id="3" name="组合 2"/>
          <p:cNvGrpSpPr/>
          <p:nvPr userDrawn="1"/>
        </p:nvGrpSpPr>
        <p:grpSpPr>
          <a:xfrm>
            <a:off x="5312723" y="0"/>
            <a:ext cx="1566554" cy="3412757"/>
            <a:chOff x="5320236" y="0"/>
            <a:chExt cx="1566554" cy="3412757"/>
          </a:xfrm>
        </p:grpSpPr>
        <p:sp>
          <p:nvSpPr>
            <p:cNvPr id="4" name="任意多边形 3"/>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 name="任意多边形 4"/>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6" name="文本框 5"/>
          <p:cNvSpPr txBox="1"/>
          <p:nvPr userDrawn="1"/>
        </p:nvSpPr>
        <p:spPr>
          <a:xfrm>
            <a:off x="3822855" y="6019800"/>
            <a:ext cx="4538422" cy="461665"/>
          </a:xfrm>
          <a:prstGeom prst="rect">
            <a:avLst/>
          </a:prstGeom>
          <a:noFill/>
        </p:spPr>
        <p:txBody>
          <a:bodyPr wrap="none" rtlCol="0">
            <a:spAutoFit/>
          </a:bodyPr>
          <a:lstStyle/>
          <a:p>
            <a:r>
              <a:rPr lang="en-US" altLang="zh-CN" sz="2400" dirty="0">
                <a:solidFill>
                  <a:schemeClr val="bg1"/>
                </a:solidFill>
                <a:latin typeface="+mn-ea"/>
              </a:rPr>
              <a:t>2019</a:t>
            </a:r>
            <a:r>
              <a:rPr lang="zh-CN" altLang="en-US" sz="2400" dirty="0">
                <a:solidFill>
                  <a:schemeClr val="bg1"/>
                </a:solidFill>
                <a:latin typeface="+mn-ea"/>
              </a:rPr>
              <a:t>版</a:t>
            </a:r>
            <a:r>
              <a:rPr lang="en-US" altLang="zh-CN" sz="2400" dirty="0">
                <a:solidFill>
                  <a:schemeClr val="bg1"/>
                </a:solidFill>
                <a:latin typeface="+mn-ea"/>
              </a:rPr>
              <a:t>《</a:t>
            </a:r>
            <a:r>
              <a:rPr lang="zh-CN" altLang="en-US" sz="2400" dirty="0">
                <a:solidFill>
                  <a:schemeClr val="bg1"/>
                </a:solidFill>
                <a:latin typeface="+mn-ea"/>
              </a:rPr>
              <a:t>高考帮</a:t>
            </a:r>
            <a:r>
              <a:rPr lang="en-US" altLang="zh-CN" sz="2400" dirty="0">
                <a:solidFill>
                  <a:schemeClr val="bg1"/>
                </a:solidFill>
                <a:latin typeface="+mn-ea"/>
              </a:rPr>
              <a:t>》</a:t>
            </a:r>
            <a:r>
              <a:rPr lang="zh-CN" altLang="en-US" sz="2400" dirty="0">
                <a:solidFill>
                  <a:schemeClr val="bg1"/>
                </a:solidFill>
                <a:latin typeface="+mn-ea"/>
              </a:rPr>
              <a:t>配套</a:t>
            </a:r>
            <a:r>
              <a:rPr lang="en-US" altLang="zh-CN" sz="2400" dirty="0">
                <a:solidFill>
                  <a:schemeClr val="bg1"/>
                </a:solidFill>
                <a:latin typeface="+mn-ea"/>
              </a:rPr>
              <a:t>PPT</a:t>
            </a:r>
            <a:r>
              <a:rPr lang="zh-CN" altLang="en-US" sz="2400" dirty="0">
                <a:solidFill>
                  <a:schemeClr val="bg1"/>
                </a:solidFill>
                <a:latin typeface="+mn-ea"/>
              </a:rPr>
              <a:t>课件</a:t>
            </a:r>
          </a:p>
        </p:txBody>
      </p:sp>
      <p:grpSp>
        <p:nvGrpSpPr>
          <p:cNvPr id="7" name="组合 6"/>
          <p:cNvGrpSpPr/>
          <p:nvPr userDrawn="1"/>
        </p:nvGrpSpPr>
        <p:grpSpPr>
          <a:xfrm>
            <a:off x="3931714" y="4631739"/>
            <a:ext cx="4297888" cy="1311862"/>
            <a:chOff x="2452571" y="1771159"/>
            <a:chExt cx="7813430" cy="2384926"/>
          </a:xfrm>
          <a:solidFill>
            <a:schemeClr val="bg1"/>
          </a:solidFill>
        </p:grpSpPr>
        <p:sp>
          <p:nvSpPr>
            <p:cNvPr id="8" name="任意多边形 7"/>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任意多边形 8"/>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629389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6519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8" name="矩形 7"/>
          <p:cNvSpPr/>
          <p:nvPr userDrawn="1"/>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9" name="组合 8"/>
          <p:cNvGrpSpPr/>
          <p:nvPr userDrawn="1"/>
        </p:nvGrpSpPr>
        <p:grpSpPr>
          <a:xfrm>
            <a:off x="11409225" y="1524"/>
            <a:ext cx="85864" cy="187056"/>
            <a:chOff x="5320236" y="0"/>
            <a:chExt cx="1566554" cy="3412757"/>
          </a:xfrm>
        </p:grpSpPr>
        <p:sp>
          <p:nvSpPr>
            <p:cNvPr id="10" name="任意多边形 9"/>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2" name="组合 11"/>
          <p:cNvGrpSpPr/>
          <p:nvPr userDrawn="1"/>
        </p:nvGrpSpPr>
        <p:grpSpPr>
          <a:xfrm>
            <a:off x="11578590" y="60500"/>
            <a:ext cx="379366" cy="115796"/>
            <a:chOff x="2452571" y="1771159"/>
            <a:chExt cx="7813430" cy="2384926"/>
          </a:xfrm>
          <a:solidFill>
            <a:schemeClr val="bg1"/>
          </a:solidFill>
        </p:grpSpPr>
        <p:sp>
          <p:nvSpPr>
            <p:cNvPr id="13" name="任意多边形 12"/>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任意多边形 13"/>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6140098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0133183"/>
      </p:ext>
    </p:extLst>
  </p:cSld>
  <p:clrMap bg1="lt1" tx1="dk1" bg2="lt2" tx2="dk2" accent1="accent1" accent2="accent2" accent3="accent3" accent4="accent4" accent5="accent5" accent6="accent6" hlink="hlink" folHlink="folHlink"/>
  <p:sldLayoutIdLst>
    <p:sldLayoutId id="2147483655" r:id="rId1"/>
    <p:sldLayoutId id="2147483657" r:id="rId2"/>
    <p:sldLayoutId id="2147483658" r:id="rId3"/>
    <p:sldLayoutId id="214748365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48.jpeg"/></Relationships>
</file>

<file path=ppt/slides/_rels/slide11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50.jpeg"/></Relationships>
</file>

<file path=ppt/slides/_rels/slide11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51.jpeg"/></Relationships>
</file>

<file path=ppt/slides/_rels/slide11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1.xml"/><Relationship Id="rId1" Type="http://schemas.openxmlformats.org/officeDocument/2006/relationships/slideLayout" Target="../slideLayouts/slideLayout4.xml"/><Relationship Id="rId5" Type="http://schemas.openxmlformats.org/officeDocument/2006/relationships/image" Target="../media/image53.png"/><Relationship Id="rId4" Type="http://schemas.openxmlformats.org/officeDocument/2006/relationships/image" Target="../media/image55.jpeg"/></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4.xml"/><Relationship Id="rId1" Type="http://schemas.openxmlformats.org/officeDocument/2006/relationships/slideLayout" Target="../slideLayouts/slideLayout4.xml"/><Relationship Id="rId4" Type="http://schemas.openxmlformats.org/officeDocument/2006/relationships/image" Target="../media/image58.jpeg"/></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9.xml"/><Relationship Id="rId1" Type="http://schemas.openxmlformats.org/officeDocument/2006/relationships/slideLayout" Target="../slideLayouts/slideLayout4.xml"/><Relationship Id="rId4" Type="http://schemas.openxmlformats.org/officeDocument/2006/relationships/image" Target="../media/image63.jpeg"/></Relationships>
</file>

<file path=ppt/slides/_rels/slide13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2.xml"/><Relationship Id="rId1" Type="http://schemas.openxmlformats.org/officeDocument/2006/relationships/slideLayout" Target="../slideLayouts/slideLayout4.xml"/><Relationship Id="rId6" Type="http://schemas.openxmlformats.org/officeDocument/2006/relationships/image" Target="../media/image66.png"/><Relationship Id="rId5" Type="http://schemas.openxmlformats.org/officeDocument/2006/relationships/hyperlink" Target="http://g.tesoon.com/" TargetMode="External"/><Relationship Id="rId4" Type="http://schemas.openxmlformats.org/officeDocument/2006/relationships/hyperlink" Target="http://www.wln100.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slide" Target="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5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8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8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8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8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41.jpeg"/><Relationship Id="rId4" Type="http://schemas.openxmlformats.org/officeDocument/2006/relationships/image" Target="../media/image40.jpeg"/></Relationships>
</file>

<file path=ppt/slides/_rels/slide9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55.png"/></Relationships>
</file>

<file path=ppt/slides/_rels/slide9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A251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007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命题规律</a:t>
            </a:r>
          </a:p>
        </p:txBody>
      </p:sp>
      <p:graphicFrame>
        <p:nvGraphicFramePr>
          <p:cNvPr id="8" name="表格 7">
            <a:extLst>
              <a:ext uri="{FF2B5EF4-FFF2-40B4-BE49-F238E27FC236}">
                <a16:creationId xmlns:a16="http://schemas.microsoft.com/office/drawing/2014/main" xmlns="" id="{E121C589-5773-48FD-A6FB-F154B2FC5338}"/>
              </a:ext>
            </a:extLst>
          </p:cNvPr>
          <p:cNvGraphicFramePr>
            <a:graphicFrameLocks noGrp="1"/>
          </p:cNvGraphicFramePr>
          <p:nvPr>
            <p:extLst>
              <p:ext uri="{D42A27DB-BD31-4B8C-83A1-F6EECF244321}">
                <p14:modId xmlns:p14="http://schemas.microsoft.com/office/powerpoint/2010/main" val="629849298"/>
              </p:ext>
            </p:extLst>
          </p:nvPr>
        </p:nvGraphicFramePr>
        <p:xfrm>
          <a:off x="493486" y="950680"/>
          <a:ext cx="11248571" cy="5477386"/>
        </p:xfrm>
        <a:graphic>
          <a:graphicData uri="http://schemas.openxmlformats.org/drawingml/2006/table">
            <a:tbl>
              <a:tblPr firstRow="1" firstCol="1" bandRow="1"/>
              <a:tblGrid>
                <a:gridCol w="1828800">
                  <a:extLst>
                    <a:ext uri="{9D8B030D-6E8A-4147-A177-3AD203B41FA5}">
                      <a16:colId xmlns:a16="http://schemas.microsoft.com/office/drawing/2014/main" xmlns="" val="1452197166"/>
                    </a:ext>
                  </a:extLst>
                </a:gridCol>
                <a:gridCol w="4601028">
                  <a:extLst>
                    <a:ext uri="{9D8B030D-6E8A-4147-A177-3AD203B41FA5}">
                      <a16:colId xmlns:a16="http://schemas.microsoft.com/office/drawing/2014/main" xmlns="" val="1142463843"/>
                    </a:ext>
                  </a:extLst>
                </a:gridCol>
                <a:gridCol w="4818743">
                  <a:extLst>
                    <a:ext uri="{9D8B030D-6E8A-4147-A177-3AD203B41FA5}">
                      <a16:colId xmlns:a16="http://schemas.microsoft.com/office/drawing/2014/main" xmlns="" val="507570111"/>
                    </a:ext>
                  </a:extLst>
                </a:gridCol>
              </a:tblGrid>
              <a:tr h="689002">
                <a:tc>
                  <a:txBody>
                    <a:bodyPr/>
                    <a:lstStyle/>
                    <a:p>
                      <a:pPr algn="ctr">
                        <a:lnSpc>
                          <a:spcPct val="130000"/>
                        </a:lnSpc>
                      </a:pPr>
                      <a:r>
                        <a:rPr lang="zh-CN" altLang="en-US" sz="2800" b="1" dirty="0">
                          <a:solidFill>
                            <a:srgbClr val="DA251C"/>
                          </a:solidFill>
                          <a:latin typeface="+mn-lt"/>
                          <a:ea typeface="+mn-ea"/>
                        </a:rPr>
                        <a:t>核心考点</a:t>
                      </a:r>
                    </a:p>
                  </a:txBody>
                  <a:tcPr marL="148833" marR="148833" marT="74416" marB="7441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863600" rtl="0" eaLnBrk="1" latinLnBrk="0" hangingPunct="1">
                        <a:lnSpc>
                          <a:spcPct val="130000"/>
                        </a:lnSpc>
                      </a:pPr>
                      <a:r>
                        <a:rPr lang="zh-CN" altLang="en-US" sz="2800" b="1" kern="1200" dirty="0">
                          <a:solidFill>
                            <a:srgbClr val="DA251C"/>
                          </a:solidFill>
                          <a:latin typeface="+mn-lt"/>
                          <a:ea typeface="+mn-ea"/>
                          <a:cs typeface="+mn-cs"/>
                        </a:rPr>
                        <a:t>考题取样</a:t>
                      </a:r>
                    </a:p>
                  </a:txBody>
                  <a:tcPr marL="148833" marR="148833" marT="74416" marB="7441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863600" rtl="0" eaLnBrk="1" latinLnBrk="0" hangingPunct="1">
                        <a:lnSpc>
                          <a:spcPct val="130000"/>
                        </a:lnSpc>
                      </a:pPr>
                      <a:r>
                        <a:rPr lang="zh-CN" altLang="en-US" sz="2800" b="1" kern="1200" dirty="0">
                          <a:solidFill>
                            <a:srgbClr val="DA251C"/>
                          </a:solidFill>
                          <a:latin typeface="+mn-lt"/>
                          <a:ea typeface="+mn-ea"/>
                          <a:cs typeface="+mn-cs"/>
                        </a:rPr>
                        <a:t>考向必究</a:t>
                      </a:r>
                    </a:p>
                  </a:txBody>
                  <a:tcPr marL="148833" marR="148833" marT="74416" marB="7441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xmlns="" val="2489257953"/>
                  </a:ext>
                </a:extLst>
              </a:tr>
              <a:tr h="1215952">
                <a:tc rowSpan="2">
                  <a:txBody>
                    <a:bodyPr/>
                    <a:lstStyle/>
                    <a:p>
                      <a:pPr>
                        <a:lnSpc>
                          <a:spcPct val="130000"/>
                        </a:lnSpc>
                        <a:spcAft>
                          <a:spcPts val="0"/>
                        </a:spcAft>
                      </a:pPr>
                      <a:r>
                        <a:rPr lang="zh-CN" sz="2800">
                          <a:solidFill>
                            <a:srgbClr val="000000"/>
                          </a:solidFill>
                          <a:effectLst/>
                          <a:latin typeface="+mn-lt"/>
                          <a:ea typeface="+mn-ea"/>
                          <a:cs typeface="Times New Roman" panose="02020603050405020304" pitchFamily="18" charset="0"/>
                        </a:rPr>
                        <a:t> 原子结构与元素的性质</a:t>
                      </a: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30000"/>
                        </a:lnSpc>
                        <a:spcAft>
                          <a:spcPts val="0"/>
                        </a:spcAft>
                      </a:pPr>
                      <a:r>
                        <a:rPr lang="en-US" sz="2800">
                          <a:solidFill>
                            <a:srgbClr val="000000"/>
                          </a:solidFill>
                          <a:effectLst/>
                          <a:latin typeface="+mn-lt"/>
                          <a:ea typeface="+mn-ea"/>
                          <a:cs typeface="Times New Roman" panose="02020603050405020304" pitchFamily="18" charset="0"/>
                        </a:rPr>
                        <a:t>2017</a:t>
                      </a:r>
                      <a:r>
                        <a:rPr lang="zh-CN" sz="2800">
                          <a:solidFill>
                            <a:srgbClr val="000000"/>
                          </a:solidFill>
                          <a:effectLst/>
                          <a:latin typeface="+mn-lt"/>
                          <a:ea typeface="+mn-ea"/>
                          <a:cs typeface="Times New Roman" panose="02020603050405020304" pitchFamily="18" charset="0"/>
                        </a:rPr>
                        <a:t>全国卷 </a:t>
                      </a:r>
                      <a:r>
                        <a:rPr lang="en-US" sz="2800">
                          <a:solidFill>
                            <a:srgbClr val="000000"/>
                          </a:solidFill>
                          <a:effectLst/>
                          <a:latin typeface="+mn-lt"/>
                          <a:ea typeface="+mn-ea"/>
                          <a:cs typeface="Times New Roman" panose="02020603050405020304" pitchFamily="18" charset="0"/>
                        </a:rPr>
                        <a:t>Ⅱ ,T35(1);2017</a:t>
                      </a:r>
                      <a:r>
                        <a:rPr lang="zh-CN" sz="2800">
                          <a:solidFill>
                            <a:srgbClr val="000000"/>
                          </a:solidFill>
                          <a:effectLst/>
                          <a:latin typeface="+mn-lt"/>
                          <a:ea typeface="+mn-ea"/>
                          <a:cs typeface="Times New Roman" panose="02020603050405020304" pitchFamily="18" charset="0"/>
                        </a:rPr>
                        <a:t>全国卷</a:t>
                      </a:r>
                      <a:r>
                        <a:rPr lang="en-US" sz="2800">
                          <a:solidFill>
                            <a:srgbClr val="000000"/>
                          </a:solidFill>
                          <a:effectLst/>
                          <a:latin typeface="+mn-lt"/>
                          <a:ea typeface="+mn-ea"/>
                          <a:cs typeface="Times New Roman" panose="02020603050405020304" pitchFamily="18" charset="0"/>
                        </a:rPr>
                        <a:t>Ⅲ,T35(1)</a:t>
                      </a:r>
                      <a:endParaRPr lang="zh-CN" sz="280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30000"/>
                        </a:lnSpc>
                        <a:spcAft>
                          <a:spcPts val="0"/>
                        </a:spcAft>
                      </a:pPr>
                      <a:r>
                        <a:rPr lang="zh-CN" sz="2800">
                          <a:solidFill>
                            <a:srgbClr val="000000"/>
                          </a:solidFill>
                          <a:effectLst/>
                          <a:latin typeface="+mn-lt"/>
                          <a:ea typeface="+mn-ea"/>
                          <a:cs typeface="Times New Roman" panose="02020603050405020304" pitchFamily="18" charset="0"/>
                        </a:rPr>
                        <a:t>基态原子核外电子排布</a:t>
                      </a:r>
                      <a:r>
                        <a:rPr lang="en-US" sz="2800" b="1">
                          <a:solidFill>
                            <a:srgbClr val="000000"/>
                          </a:solidFill>
                          <a:effectLst/>
                          <a:latin typeface="+mn-lt"/>
                          <a:ea typeface="+mn-ea"/>
                          <a:cs typeface="Times New Roman" panose="02020603050405020304" pitchFamily="18" charset="0"/>
                        </a:rPr>
                        <a:t>(</a:t>
                      </a:r>
                      <a:r>
                        <a:rPr lang="zh-CN" sz="2800" b="1">
                          <a:solidFill>
                            <a:srgbClr val="000000"/>
                          </a:solidFill>
                          <a:effectLst/>
                          <a:latin typeface="+mn-lt"/>
                          <a:ea typeface="+mn-ea"/>
                          <a:cs typeface="Times New Roman" panose="02020603050405020304" pitchFamily="18" charset="0"/>
                        </a:rPr>
                        <a:t>考向</a:t>
                      </a:r>
                      <a:r>
                        <a:rPr lang="en-US" sz="2800" b="1">
                          <a:solidFill>
                            <a:srgbClr val="000000"/>
                          </a:solidFill>
                          <a:effectLst/>
                          <a:latin typeface="+mn-lt"/>
                          <a:ea typeface="+mn-ea"/>
                          <a:cs typeface="Times New Roman" panose="02020603050405020304" pitchFamily="18" charset="0"/>
                        </a:rPr>
                        <a:t>1)</a:t>
                      </a:r>
                      <a:endParaRPr lang="zh-CN" sz="280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xmlns="" val="124355476"/>
                  </a:ext>
                </a:extLst>
              </a:tr>
              <a:tr h="733057">
                <a:tc vMerge="1">
                  <a:txBody>
                    <a:bodyPr/>
                    <a:lstStyle/>
                    <a:p>
                      <a:endParaRPr lang="zh-CN" altLang="en-US"/>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30000"/>
                        </a:lnSpc>
                        <a:spcAft>
                          <a:spcPts val="0"/>
                        </a:spcAft>
                      </a:pPr>
                      <a:r>
                        <a:rPr lang="en-US" sz="2800">
                          <a:solidFill>
                            <a:srgbClr val="000000"/>
                          </a:solidFill>
                          <a:effectLst/>
                          <a:latin typeface="+mn-lt"/>
                          <a:ea typeface="+mn-ea"/>
                          <a:cs typeface="Times New Roman" panose="02020603050405020304" pitchFamily="18" charset="0"/>
                        </a:rPr>
                        <a:t>2017</a:t>
                      </a:r>
                      <a:r>
                        <a:rPr lang="zh-CN" sz="2800">
                          <a:solidFill>
                            <a:srgbClr val="000000"/>
                          </a:solidFill>
                          <a:effectLst/>
                          <a:latin typeface="+mn-lt"/>
                          <a:ea typeface="+mn-ea"/>
                          <a:cs typeface="Times New Roman" panose="02020603050405020304" pitchFamily="18" charset="0"/>
                        </a:rPr>
                        <a:t>全国卷</a:t>
                      </a:r>
                      <a:r>
                        <a:rPr lang="en-US" sz="2800">
                          <a:solidFill>
                            <a:srgbClr val="000000"/>
                          </a:solidFill>
                          <a:effectLst/>
                          <a:latin typeface="+mn-lt"/>
                          <a:ea typeface="+mn-ea"/>
                          <a:cs typeface="Times New Roman" panose="02020603050405020304" pitchFamily="18" charset="0"/>
                        </a:rPr>
                        <a:t>Ⅱ,T35(2)</a:t>
                      </a:r>
                      <a:endParaRPr lang="zh-CN" sz="280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30000"/>
                        </a:lnSpc>
                        <a:spcAft>
                          <a:spcPts val="0"/>
                        </a:spcAft>
                      </a:pPr>
                      <a:r>
                        <a:rPr lang="zh-CN" sz="2800" dirty="0">
                          <a:solidFill>
                            <a:srgbClr val="000000"/>
                          </a:solidFill>
                          <a:effectLst/>
                          <a:latin typeface="+mn-lt"/>
                          <a:ea typeface="+mn-ea"/>
                          <a:cs typeface="Times New Roman" panose="02020603050405020304" pitchFamily="18" charset="0"/>
                        </a:rPr>
                        <a:t>第一电子亲和能的判断</a:t>
                      </a:r>
                      <a:r>
                        <a:rPr lang="en-US" sz="2800" b="1" dirty="0">
                          <a:solidFill>
                            <a:srgbClr val="000000"/>
                          </a:solidFill>
                          <a:effectLst/>
                          <a:latin typeface="+mn-lt"/>
                          <a:ea typeface="+mn-ea"/>
                          <a:cs typeface="Times New Roman" panose="02020603050405020304" pitchFamily="18" charset="0"/>
                        </a:rPr>
                        <a:t>(</a:t>
                      </a:r>
                      <a:r>
                        <a:rPr lang="zh-CN" sz="2800" b="1" dirty="0">
                          <a:solidFill>
                            <a:srgbClr val="000000"/>
                          </a:solidFill>
                          <a:effectLst/>
                          <a:latin typeface="+mn-lt"/>
                          <a:ea typeface="+mn-ea"/>
                          <a:cs typeface="Times New Roman" panose="02020603050405020304" pitchFamily="18" charset="0"/>
                        </a:rPr>
                        <a:t>考向</a:t>
                      </a:r>
                      <a:r>
                        <a:rPr lang="en-US" sz="2800" b="1" dirty="0">
                          <a:solidFill>
                            <a:srgbClr val="000000"/>
                          </a:solidFill>
                          <a:effectLst/>
                          <a:latin typeface="+mn-lt"/>
                          <a:ea typeface="+mn-ea"/>
                          <a:cs typeface="Times New Roman" panose="02020603050405020304" pitchFamily="18" charset="0"/>
                        </a:rPr>
                        <a:t>2)</a:t>
                      </a:r>
                      <a:endParaRPr lang="zh-CN" sz="28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xmlns="" val="250556556"/>
                  </a:ext>
                </a:extLst>
              </a:tr>
              <a:tr h="2824809">
                <a:tc>
                  <a:txBody>
                    <a:bodyPr/>
                    <a:lstStyle/>
                    <a:p>
                      <a:pPr>
                        <a:lnSpc>
                          <a:spcPct val="130000"/>
                        </a:lnSpc>
                        <a:spcAft>
                          <a:spcPts val="0"/>
                        </a:spcAft>
                      </a:pPr>
                      <a:r>
                        <a:rPr lang="zh-CN" sz="2800">
                          <a:solidFill>
                            <a:srgbClr val="000000"/>
                          </a:solidFill>
                          <a:effectLst/>
                          <a:latin typeface="+mn-lt"/>
                          <a:ea typeface="+mn-ea"/>
                          <a:cs typeface="Times New Roman" panose="02020603050405020304" pitchFamily="18" charset="0"/>
                        </a:rPr>
                        <a:t>分子结构与性质</a:t>
                      </a: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30000"/>
                        </a:lnSpc>
                        <a:spcAft>
                          <a:spcPts val="0"/>
                        </a:spcAft>
                      </a:pPr>
                      <a:r>
                        <a:rPr lang="en-US" sz="2800" dirty="0">
                          <a:solidFill>
                            <a:srgbClr val="000000"/>
                          </a:solidFill>
                          <a:effectLst/>
                          <a:latin typeface="+mn-lt"/>
                          <a:ea typeface="+mn-ea"/>
                          <a:cs typeface="Times New Roman" panose="02020603050405020304" pitchFamily="18" charset="0"/>
                        </a:rPr>
                        <a:t>2017</a:t>
                      </a:r>
                      <a:r>
                        <a:rPr lang="zh-CN" sz="2800" dirty="0">
                          <a:solidFill>
                            <a:srgbClr val="000000"/>
                          </a:solidFill>
                          <a:effectLst/>
                          <a:latin typeface="+mn-lt"/>
                          <a:ea typeface="+mn-ea"/>
                          <a:cs typeface="Times New Roman" panose="02020603050405020304" pitchFamily="18" charset="0"/>
                        </a:rPr>
                        <a:t>全国卷</a:t>
                      </a:r>
                      <a:r>
                        <a:rPr lang="en-US" sz="2800" dirty="0">
                          <a:solidFill>
                            <a:srgbClr val="000000"/>
                          </a:solidFill>
                          <a:effectLst/>
                          <a:latin typeface="+mn-lt"/>
                          <a:ea typeface="+mn-ea"/>
                          <a:cs typeface="Times New Roman" panose="02020603050405020304" pitchFamily="18" charset="0"/>
                        </a:rPr>
                        <a:t>Ⅰ,T35(3);</a:t>
                      </a:r>
                      <a:endParaRPr lang="zh-CN" sz="2800" dirty="0">
                        <a:solidFill>
                          <a:srgbClr val="000000"/>
                        </a:solidFill>
                        <a:effectLst/>
                        <a:latin typeface="+mn-lt"/>
                        <a:ea typeface="+mn-ea"/>
                        <a:cs typeface="Times New Roman" panose="02020603050405020304" pitchFamily="18" charset="0"/>
                      </a:endParaRPr>
                    </a:p>
                    <a:p>
                      <a:pPr>
                        <a:lnSpc>
                          <a:spcPct val="130000"/>
                        </a:lnSpc>
                        <a:spcAft>
                          <a:spcPts val="0"/>
                        </a:spcAft>
                      </a:pPr>
                      <a:r>
                        <a:rPr lang="en-US" sz="2800" dirty="0">
                          <a:solidFill>
                            <a:srgbClr val="000000"/>
                          </a:solidFill>
                          <a:effectLst/>
                          <a:latin typeface="+mn-lt"/>
                          <a:ea typeface="+mn-ea"/>
                          <a:cs typeface="Times New Roman" panose="02020603050405020304" pitchFamily="18" charset="0"/>
                        </a:rPr>
                        <a:t>2017</a:t>
                      </a:r>
                      <a:r>
                        <a:rPr lang="zh-CN" sz="2800" dirty="0">
                          <a:solidFill>
                            <a:srgbClr val="000000"/>
                          </a:solidFill>
                          <a:effectLst/>
                          <a:latin typeface="+mn-lt"/>
                          <a:ea typeface="+mn-ea"/>
                          <a:cs typeface="Times New Roman" panose="02020603050405020304" pitchFamily="18" charset="0"/>
                        </a:rPr>
                        <a:t>全国卷</a:t>
                      </a:r>
                      <a:r>
                        <a:rPr lang="en-US" sz="2800" dirty="0">
                          <a:solidFill>
                            <a:srgbClr val="000000"/>
                          </a:solidFill>
                          <a:effectLst/>
                          <a:latin typeface="+mn-lt"/>
                          <a:ea typeface="+mn-ea"/>
                          <a:cs typeface="Times New Roman" panose="02020603050405020304" pitchFamily="18" charset="0"/>
                        </a:rPr>
                        <a:t>Ⅱ,T35(3);</a:t>
                      </a:r>
                      <a:endParaRPr lang="zh-CN" sz="2800" dirty="0">
                        <a:solidFill>
                          <a:srgbClr val="000000"/>
                        </a:solidFill>
                        <a:effectLst/>
                        <a:latin typeface="+mn-lt"/>
                        <a:ea typeface="+mn-ea"/>
                        <a:cs typeface="Times New Roman" panose="02020603050405020304" pitchFamily="18" charset="0"/>
                      </a:endParaRPr>
                    </a:p>
                    <a:p>
                      <a:pPr>
                        <a:lnSpc>
                          <a:spcPct val="130000"/>
                        </a:lnSpc>
                        <a:spcAft>
                          <a:spcPts val="0"/>
                        </a:spcAft>
                      </a:pPr>
                      <a:r>
                        <a:rPr lang="en-US" sz="2800" dirty="0">
                          <a:solidFill>
                            <a:srgbClr val="000000"/>
                          </a:solidFill>
                          <a:effectLst/>
                          <a:latin typeface="+mn-lt"/>
                          <a:ea typeface="+mn-ea"/>
                          <a:cs typeface="Times New Roman" panose="02020603050405020304" pitchFamily="18" charset="0"/>
                        </a:rPr>
                        <a:t>2017</a:t>
                      </a:r>
                      <a:r>
                        <a:rPr lang="zh-CN" sz="2800" dirty="0">
                          <a:solidFill>
                            <a:srgbClr val="000000"/>
                          </a:solidFill>
                          <a:effectLst/>
                          <a:latin typeface="+mn-lt"/>
                          <a:ea typeface="+mn-ea"/>
                          <a:cs typeface="Times New Roman" panose="02020603050405020304" pitchFamily="18" charset="0"/>
                        </a:rPr>
                        <a:t>全国卷</a:t>
                      </a:r>
                      <a:r>
                        <a:rPr lang="en-US" sz="2800" dirty="0">
                          <a:solidFill>
                            <a:srgbClr val="000000"/>
                          </a:solidFill>
                          <a:effectLst/>
                          <a:latin typeface="+mn-lt"/>
                          <a:ea typeface="+mn-ea"/>
                          <a:cs typeface="Times New Roman" panose="02020603050405020304" pitchFamily="18" charset="0"/>
                        </a:rPr>
                        <a:t>Ⅲ,T35(2);</a:t>
                      </a:r>
                      <a:endParaRPr lang="zh-CN" sz="2800" dirty="0">
                        <a:solidFill>
                          <a:srgbClr val="000000"/>
                        </a:solidFill>
                        <a:effectLst/>
                        <a:latin typeface="+mn-lt"/>
                        <a:ea typeface="+mn-ea"/>
                        <a:cs typeface="Times New Roman" panose="02020603050405020304" pitchFamily="18" charset="0"/>
                      </a:endParaRPr>
                    </a:p>
                    <a:p>
                      <a:pPr>
                        <a:lnSpc>
                          <a:spcPct val="130000"/>
                        </a:lnSpc>
                        <a:spcAft>
                          <a:spcPts val="0"/>
                        </a:spcAft>
                      </a:pPr>
                      <a:r>
                        <a:rPr lang="en-US" sz="2800" dirty="0">
                          <a:solidFill>
                            <a:srgbClr val="000000"/>
                          </a:solidFill>
                          <a:effectLst/>
                          <a:latin typeface="+mn-lt"/>
                          <a:ea typeface="+mn-ea"/>
                          <a:cs typeface="Times New Roman" panose="02020603050405020304" pitchFamily="18" charset="0"/>
                        </a:rPr>
                        <a:t>2016</a:t>
                      </a:r>
                      <a:r>
                        <a:rPr lang="zh-CN" sz="2800" dirty="0">
                          <a:solidFill>
                            <a:srgbClr val="000000"/>
                          </a:solidFill>
                          <a:effectLst/>
                          <a:latin typeface="+mn-lt"/>
                          <a:ea typeface="+mn-ea"/>
                          <a:cs typeface="Times New Roman" panose="02020603050405020304" pitchFamily="18" charset="0"/>
                        </a:rPr>
                        <a:t>全国卷</a:t>
                      </a:r>
                      <a:r>
                        <a:rPr lang="en-US" sz="2800" dirty="0">
                          <a:solidFill>
                            <a:srgbClr val="000000"/>
                          </a:solidFill>
                          <a:effectLst/>
                          <a:latin typeface="+mn-lt"/>
                          <a:ea typeface="+mn-ea"/>
                          <a:cs typeface="Times New Roman" panose="02020603050405020304" pitchFamily="18" charset="0"/>
                        </a:rPr>
                        <a:t>Ⅱ,T37(2)①③;</a:t>
                      </a:r>
                      <a:endParaRPr lang="zh-CN" sz="2800" dirty="0">
                        <a:solidFill>
                          <a:srgbClr val="000000"/>
                        </a:solidFill>
                        <a:effectLst/>
                        <a:latin typeface="+mn-lt"/>
                        <a:ea typeface="+mn-ea"/>
                        <a:cs typeface="Times New Roman" panose="02020603050405020304" pitchFamily="18" charset="0"/>
                      </a:endParaRPr>
                    </a:p>
                    <a:p>
                      <a:pPr>
                        <a:lnSpc>
                          <a:spcPct val="130000"/>
                        </a:lnSpc>
                        <a:spcAft>
                          <a:spcPts val="0"/>
                        </a:spcAft>
                      </a:pPr>
                      <a:r>
                        <a:rPr lang="en-US" sz="2800" dirty="0">
                          <a:solidFill>
                            <a:srgbClr val="000000"/>
                          </a:solidFill>
                          <a:effectLst/>
                          <a:latin typeface="+mn-lt"/>
                          <a:ea typeface="+mn-ea"/>
                          <a:cs typeface="Times New Roman" panose="02020603050405020304" pitchFamily="18" charset="0"/>
                        </a:rPr>
                        <a:t>2015</a:t>
                      </a:r>
                      <a:r>
                        <a:rPr lang="zh-CN" sz="2800" dirty="0">
                          <a:solidFill>
                            <a:srgbClr val="000000"/>
                          </a:solidFill>
                          <a:effectLst/>
                          <a:latin typeface="+mn-lt"/>
                          <a:ea typeface="+mn-ea"/>
                          <a:cs typeface="Times New Roman" panose="02020603050405020304" pitchFamily="18" charset="0"/>
                        </a:rPr>
                        <a:t>新课标全国卷</a:t>
                      </a:r>
                      <a:r>
                        <a:rPr lang="en-US" sz="2800" dirty="0">
                          <a:solidFill>
                            <a:srgbClr val="000000"/>
                          </a:solidFill>
                          <a:effectLst/>
                          <a:latin typeface="+mn-lt"/>
                          <a:ea typeface="+mn-ea"/>
                          <a:cs typeface="Times New Roman" panose="02020603050405020304" pitchFamily="18" charset="0"/>
                        </a:rPr>
                        <a:t>Ⅰ,T37(3) </a:t>
                      </a:r>
                      <a:endParaRPr lang="zh-CN" sz="28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30000"/>
                        </a:lnSpc>
                        <a:spcAft>
                          <a:spcPts val="0"/>
                        </a:spcAft>
                      </a:pPr>
                      <a:r>
                        <a:rPr lang="zh-CN" sz="2800" dirty="0">
                          <a:solidFill>
                            <a:srgbClr val="000000"/>
                          </a:solidFill>
                          <a:effectLst/>
                          <a:latin typeface="+mn-lt"/>
                          <a:ea typeface="+mn-ea"/>
                          <a:cs typeface="Times New Roman" panose="02020603050405020304" pitchFamily="18" charset="0"/>
                        </a:rPr>
                        <a:t>分子、离子的立体构型以及中心原子的杂化形式</a:t>
                      </a:r>
                      <a:r>
                        <a:rPr lang="en-US" sz="2800" b="1" dirty="0">
                          <a:solidFill>
                            <a:srgbClr val="000000"/>
                          </a:solidFill>
                          <a:effectLst/>
                          <a:latin typeface="+mn-lt"/>
                          <a:ea typeface="+mn-ea"/>
                          <a:cs typeface="Times New Roman" panose="02020603050405020304" pitchFamily="18" charset="0"/>
                        </a:rPr>
                        <a:t>(</a:t>
                      </a:r>
                      <a:r>
                        <a:rPr lang="zh-CN" sz="2800" b="1" dirty="0">
                          <a:solidFill>
                            <a:srgbClr val="000000"/>
                          </a:solidFill>
                          <a:effectLst/>
                          <a:latin typeface="+mn-lt"/>
                          <a:ea typeface="+mn-ea"/>
                          <a:cs typeface="Times New Roman" panose="02020603050405020304" pitchFamily="18" charset="0"/>
                        </a:rPr>
                        <a:t>考向</a:t>
                      </a:r>
                      <a:r>
                        <a:rPr lang="en-US" sz="2800" b="1" dirty="0">
                          <a:solidFill>
                            <a:srgbClr val="000000"/>
                          </a:solidFill>
                          <a:effectLst/>
                          <a:latin typeface="+mn-lt"/>
                          <a:ea typeface="+mn-ea"/>
                          <a:cs typeface="Times New Roman" panose="02020603050405020304" pitchFamily="18" charset="0"/>
                        </a:rPr>
                        <a:t>3)</a:t>
                      </a:r>
                      <a:endParaRPr lang="zh-CN" sz="28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xmlns="" val="3195649883"/>
                  </a:ext>
                </a:extLst>
              </a:tr>
            </a:tbl>
          </a:graphicData>
        </a:graphic>
      </p:graphicFrame>
    </p:spTree>
    <p:extLst>
      <p:ext uri="{BB962C8B-B14F-4D97-AF65-F5344CB8AC3E}">
        <p14:creationId xmlns:p14="http://schemas.microsoft.com/office/powerpoint/2010/main" val="379123527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990601" y="-2"/>
            <a:ext cx="6658428"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ea typeface="微软雅黑" panose="020B0503020204020204" pitchFamily="34" charset="-122"/>
              </a:rPr>
              <a:t>方法</a:t>
            </a:r>
            <a:r>
              <a:rPr lang="en-US" altLang="zh-CN" sz="2800" dirty="0">
                <a:solidFill>
                  <a:srgbClr val="DA251C"/>
                </a:solidFill>
                <a:ea typeface="微软雅黑" panose="020B0503020204020204" pitchFamily="34" charset="-122"/>
              </a:rPr>
              <a:t>6   </a:t>
            </a:r>
            <a:r>
              <a:rPr lang="zh-CN" altLang="en-US" sz="2800" dirty="0">
                <a:solidFill>
                  <a:srgbClr val="DA251C"/>
                </a:solidFill>
                <a:ea typeface="微软雅黑" panose="020B0503020204020204" pitchFamily="34" charset="-122"/>
              </a:rPr>
              <a:t>晶体类型的判断及熔、沸点比较</a:t>
            </a:r>
          </a:p>
        </p:txBody>
      </p:sp>
      <p:sp>
        <p:nvSpPr>
          <p:cNvPr id="2" name="矩形 1"/>
          <p:cNvSpPr/>
          <p:nvPr/>
        </p:nvSpPr>
        <p:spPr>
          <a:xfrm>
            <a:off x="234043" y="746708"/>
            <a:ext cx="11723913" cy="5909310"/>
          </a:xfrm>
          <a:prstGeom prst="rect">
            <a:avLst/>
          </a:prstGeom>
        </p:spPr>
        <p:txBody>
          <a:bodyPr wrap="square">
            <a:spAutoFit/>
          </a:bodyPr>
          <a:lstStyle/>
          <a:p>
            <a:pPr>
              <a:lnSpc>
                <a:spcPct val="150000"/>
              </a:lnSpc>
              <a:spcAft>
                <a:spcPts val="0"/>
              </a:spcAft>
            </a:pPr>
            <a:r>
              <a:rPr lang="zh-CN" altLang="en-US" sz="2800" b="1" dirty="0">
                <a:solidFill>
                  <a:srgbClr val="DA251C"/>
                </a:solidFill>
                <a:cs typeface="Times New Roman" panose="02020603050405020304" pitchFamily="18" charset="0"/>
              </a:rPr>
              <a:t>方法解读：</a:t>
            </a:r>
            <a:endParaRPr lang="en-US" altLang="zh-CN" sz="2800" b="1" dirty="0">
              <a:solidFill>
                <a:srgbClr val="DA251C"/>
              </a:solidFill>
              <a:cs typeface="Times New Roman" panose="02020603050405020304" pitchFamily="18" charset="0"/>
            </a:endParaRPr>
          </a:p>
          <a:p>
            <a:pPr>
              <a:lnSpc>
                <a:spcPct val="150000"/>
              </a:lnSpc>
            </a:pPr>
            <a:r>
              <a:rPr lang="en-US" altLang="zh-CN" sz="2800" b="1" dirty="0"/>
              <a:t>1.</a:t>
            </a:r>
            <a:r>
              <a:rPr lang="zh-CN" altLang="zh-CN" sz="2800" b="1" dirty="0"/>
              <a:t>晶体类型的判断方法</a:t>
            </a:r>
          </a:p>
          <a:p>
            <a:pPr>
              <a:lnSpc>
                <a:spcPct val="150000"/>
              </a:lnSpc>
            </a:pPr>
            <a:r>
              <a:rPr lang="en-US" altLang="zh-CN" sz="2800" dirty="0"/>
              <a:t>(1)</a:t>
            </a:r>
            <a:r>
              <a:rPr lang="zh-CN" altLang="zh-CN" sz="2800" dirty="0"/>
              <a:t>依据构成晶体的微粒和微粒间的作用力判断</a:t>
            </a:r>
          </a:p>
          <a:p>
            <a:pPr>
              <a:lnSpc>
                <a:spcPct val="150000"/>
              </a:lnSpc>
            </a:pPr>
            <a:r>
              <a:rPr lang="en-US" altLang="zh-CN" sz="2800" dirty="0"/>
              <a:t>①</a:t>
            </a:r>
            <a:r>
              <a:rPr lang="zh-CN" altLang="zh-CN" sz="2800" dirty="0"/>
              <a:t>离子晶体的构成微粒是阴、阳离子</a:t>
            </a:r>
            <a:r>
              <a:rPr lang="en-US" altLang="zh-CN" sz="2800" dirty="0"/>
              <a:t>,</a:t>
            </a:r>
            <a:r>
              <a:rPr lang="zh-CN" altLang="zh-CN" sz="2800" dirty="0"/>
              <a:t>微粒间的作用力是离子键。</a:t>
            </a:r>
          </a:p>
          <a:p>
            <a:pPr>
              <a:lnSpc>
                <a:spcPct val="150000"/>
              </a:lnSpc>
            </a:pPr>
            <a:r>
              <a:rPr lang="en-US" altLang="zh-CN" sz="2800" dirty="0"/>
              <a:t>②</a:t>
            </a:r>
            <a:r>
              <a:rPr lang="zh-CN" altLang="zh-CN" sz="2800" dirty="0"/>
              <a:t>原子晶体的构成微粒是原子</a:t>
            </a:r>
            <a:r>
              <a:rPr lang="en-US" altLang="zh-CN" sz="2800" dirty="0"/>
              <a:t>,</a:t>
            </a:r>
            <a:r>
              <a:rPr lang="zh-CN" altLang="zh-CN" sz="2800" dirty="0"/>
              <a:t>微粒间的作用力是共价键。</a:t>
            </a:r>
          </a:p>
          <a:p>
            <a:pPr>
              <a:lnSpc>
                <a:spcPct val="150000"/>
              </a:lnSpc>
            </a:pPr>
            <a:r>
              <a:rPr lang="en-US" altLang="zh-CN" sz="2800" dirty="0"/>
              <a:t>③</a:t>
            </a:r>
            <a:r>
              <a:rPr lang="zh-CN" altLang="zh-CN" sz="2800" dirty="0"/>
              <a:t>分子晶体的构成微粒是分子</a:t>
            </a:r>
            <a:r>
              <a:rPr lang="en-US" altLang="zh-CN" sz="2800" dirty="0"/>
              <a:t>,</a:t>
            </a:r>
            <a:r>
              <a:rPr lang="zh-CN" altLang="zh-CN" sz="2800" dirty="0"/>
              <a:t>微粒间的作用力是范德华力。</a:t>
            </a:r>
          </a:p>
          <a:p>
            <a:pPr>
              <a:lnSpc>
                <a:spcPct val="150000"/>
              </a:lnSpc>
            </a:pPr>
            <a:r>
              <a:rPr lang="en-US" altLang="zh-CN" sz="2800" dirty="0"/>
              <a:t>④</a:t>
            </a:r>
            <a:r>
              <a:rPr lang="zh-CN" altLang="zh-CN" sz="2800" dirty="0"/>
              <a:t>金属晶体的构成微粒是金属阳离子和自由电子</a:t>
            </a:r>
            <a:r>
              <a:rPr lang="en-US" altLang="zh-CN" sz="2800" dirty="0"/>
              <a:t>,</a:t>
            </a:r>
            <a:r>
              <a:rPr lang="zh-CN" altLang="zh-CN" sz="2800" dirty="0"/>
              <a:t>微粒间的作用力是金属键。</a:t>
            </a:r>
          </a:p>
          <a:p>
            <a:pPr>
              <a:lnSpc>
                <a:spcPct val="150000"/>
              </a:lnSpc>
            </a:pPr>
            <a:r>
              <a:rPr lang="en-US" altLang="zh-CN" sz="2800" dirty="0"/>
              <a:t>(2)</a:t>
            </a:r>
            <a:r>
              <a:rPr lang="zh-CN" altLang="zh-CN" sz="2800" dirty="0"/>
              <a:t>依据物质的分类判断 </a:t>
            </a:r>
          </a:p>
          <a:p>
            <a:pPr>
              <a:lnSpc>
                <a:spcPct val="150000"/>
              </a:lnSpc>
            </a:pPr>
            <a:r>
              <a:rPr lang="en-US" altLang="zh-CN" sz="2800" dirty="0"/>
              <a:t>①</a:t>
            </a:r>
            <a:r>
              <a:rPr lang="zh-CN" altLang="zh-CN" sz="2800" dirty="0"/>
              <a:t>金属氧化物</a:t>
            </a:r>
            <a:r>
              <a:rPr lang="en-US" altLang="zh-CN" sz="2800" dirty="0"/>
              <a:t>(</a:t>
            </a:r>
            <a:r>
              <a:rPr lang="zh-CN" altLang="zh-CN" sz="2800" dirty="0"/>
              <a:t>如</a:t>
            </a:r>
            <a:r>
              <a:rPr lang="en-US" altLang="zh-CN" sz="2800" dirty="0"/>
              <a:t>K</a:t>
            </a:r>
            <a:r>
              <a:rPr lang="en-US" altLang="zh-CN" sz="2800" baseline="-25000" dirty="0"/>
              <a:t>2</a:t>
            </a:r>
            <a:r>
              <a:rPr lang="en-US" altLang="zh-CN" sz="2800" dirty="0"/>
              <a:t>O</a:t>
            </a:r>
            <a:r>
              <a:rPr lang="zh-CN" altLang="zh-CN" sz="2800" dirty="0"/>
              <a:t>、</a:t>
            </a:r>
            <a:r>
              <a:rPr lang="en-US" altLang="zh-CN" sz="2800" dirty="0"/>
              <a:t>Na</a:t>
            </a:r>
            <a:r>
              <a:rPr lang="en-US" altLang="zh-CN" sz="2800" baseline="-25000" dirty="0"/>
              <a:t>2</a:t>
            </a:r>
            <a:r>
              <a:rPr lang="en-US" altLang="zh-CN" sz="2800" dirty="0"/>
              <a:t>O</a:t>
            </a:r>
            <a:r>
              <a:rPr lang="zh-CN" altLang="zh-CN" sz="2800" dirty="0"/>
              <a:t>等</a:t>
            </a:r>
            <a:r>
              <a:rPr lang="en-US" altLang="zh-CN" sz="2800" dirty="0"/>
              <a:t>)</a:t>
            </a:r>
            <a:r>
              <a:rPr lang="zh-CN" altLang="zh-CN" sz="2800" dirty="0"/>
              <a:t>、强碱</a:t>
            </a:r>
            <a:r>
              <a:rPr lang="en-US" altLang="zh-CN" sz="2800" dirty="0"/>
              <a:t>(</a:t>
            </a:r>
            <a:r>
              <a:rPr lang="en-US" altLang="zh-CN" sz="2800" dirty="0" err="1"/>
              <a:t>NaOH</a:t>
            </a:r>
            <a:r>
              <a:rPr lang="zh-CN" altLang="zh-CN" sz="2800" dirty="0"/>
              <a:t>、</a:t>
            </a:r>
            <a:r>
              <a:rPr lang="en-US" altLang="zh-CN" sz="2800" dirty="0"/>
              <a:t>KOH</a:t>
            </a:r>
            <a:r>
              <a:rPr lang="zh-CN" altLang="zh-CN" sz="2800" dirty="0"/>
              <a:t>等</a:t>
            </a:r>
            <a:r>
              <a:rPr lang="en-US" altLang="zh-CN" sz="2800" dirty="0"/>
              <a:t>)</a:t>
            </a:r>
            <a:r>
              <a:rPr lang="zh-CN" altLang="zh-CN" sz="2800" dirty="0"/>
              <a:t>和绝大多数的盐是</a:t>
            </a:r>
          </a:p>
        </p:txBody>
      </p:sp>
    </p:spTree>
    <p:extLst>
      <p:ext uri="{BB962C8B-B14F-4D97-AF65-F5344CB8AC3E}">
        <p14:creationId xmlns:p14="http://schemas.microsoft.com/office/powerpoint/2010/main" val="75507525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9C8E2509-D347-4A0B-A477-EA57B888F130}"/>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
        <p:nvSpPr>
          <p:cNvPr id="9" name="矩形 8">
            <a:extLst>
              <a:ext uri="{FF2B5EF4-FFF2-40B4-BE49-F238E27FC236}">
                <a16:creationId xmlns:a16="http://schemas.microsoft.com/office/drawing/2014/main" xmlns="" id="{672C0B56-6245-44EB-ABF6-991C2A7BC2CF}"/>
              </a:ext>
            </a:extLst>
          </p:cNvPr>
          <p:cNvSpPr/>
          <p:nvPr/>
        </p:nvSpPr>
        <p:spPr>
          <a:xfrm>
            <a:off x="234043" y="244823"/>
            <a:ext cx="11723913" cy="6555641"/>
          </a:xfrm>
          <a:prstGeom prst="rect">
            <a:avLst/>
          </a:prstGeom>
        </p:spPr>
        <p:txBody>
          <a:bodyPr wrap="square">
            <a:spAutoFit/>
          </a:bodyPr>
          <a:lstStyle/>
          <a:p>
            <a:pPr>
              <a:lnSpc>
                <a:spcPct val="150000"/>
              </a:lnSpc>
              <a:spcAft>
                <a:spcPts val="0"/>
              </a:spcAft>
            </a:pPr>
            <a:r>
              <a:rPr lang="zh-CN" altLang="zh-CN" sz="2800" dirty="0"/>
              <a:t>离子晶体。</a:t>
            </a:r>
          </a:p>
          <a:p>
            <a:pPr>
              <a:lnSpc>
                <a:spcPct val="150000"/>
              </a:lnSpc>
            </a:pPr>
            <a:r>
              <a:rPr lang="en-US" altLang="zh-CN" sz="2800" dirty="0"/>
              <a:t>②</a:t>
            </a:r>
            <a:r>
              <a:rPr lang="zh-CN" altLang="zh-CN" sz="2800" dirty="0"/>
              <a:t>大多数非金属单质</a:t>
            </a:r>
            <a:r>
              <a:rPr lang="en-US" altLang="zh-CN" sz="2800" dirty="0"/>
              <a:t>(</a:t>
            </a:r>
            <a:r>
              <a:rPr lang="zh-CN" altLang="zh-CN" sz="2800" dirty="0"/>
              <a:t>除金刚石、石墨、晶体硅等外</a:t>
            </a:r>
            <a:r>
              <a:rPr lang="en-US" altLang="zh-CN" sz="2800" dirty="0"/>
              <a:t>)</a:t>
            </a:r>
            <a:r>
              <a:rPr lang="zh-CN" altLang="zh-CN" sz="2800" dirty="0"/>
              <a:t>、非金属氢化物、非金属氧化物</a:t>
            </a:r>
            <a:r>
              <a:rPr lang="en-US" altLang="zh-CN" sz="2800" dirty="0"/>
              <a:t>(</a:t>
            </a:r>
            <a:r>
              <a:rPr lang="zh-CN" altLang="zh-CN" sz="2800" dirty="0"/>
              <a:t>除</a:t>
            </a:r>
            <a:r>
              <a:rPr lang="en-US" altLang="zh-CN" sz="2800" dirty="0"/>
              <a:t>SiO</a:t>
            </a:r>
            <a:r>
              <a:rPr lang="en-US" altLang="zh-CN" sz="2800" baseline="-25000" dirty="0"/>
              <a:t>2</a:t>
            </a:r>
            <a:r>
              <a:rPr lang="zh-CN" altLang="zh-CN" sz="2800" dirty="0"/>
              <a:t>外</a:t>
            </a:r>
            <a:r>
              <a:rPr lang="en-US" altLang="zh-CN" sz="2800" dirty="0"/>
              <a:t>)</a:t>
            </a:r>
            <a:r>
              <a:rPr lang="zh-CN" altLang="zh-CN" sz="2800" dirty="0"/>
              <a:t>、绝大多数酸、绝大多数有机物</a:t>
            </a:r>
            <a:r>
              <a:rPr lang="en-US" altLang="zh-CN" sz="2800" dirty="0"/>
              <a:t>(</a:t>
            </a:r>
            <a:r>
              <a:rPr lang="zh-CN" altLang="zh-CN" sz="2800" dirty="0"/>
              <a:t>除有机盐外</a:t>
            </a:r>
            <a:r>
              <a:rPr lang="en-US" altLang="zh-CN" sz="2800" dirty="0"/>
              <a:t>)</a:t>
            </a:r>
            <a:r>
              <a:rPr lang="zh-CN" altLang="zh-CN" sz="2800" dirty="0"/>
              <a:t>是分子晶体。</a:t>
            </a:r>
          </a:p>
          <a:p>
            <a:pPr>
              <a:lnSpc>
                <a:spcPct val="150000"/>
              </a:lnSpc>
            </a:pPr>
            <a:r>
              <a:rPr lang="en-US" altLang="zh-CN" sz="2800" dirty="0"/>
              <a:t>③</a:t>
            </a:r>
            <a:r>
              <a:rPr lang="zh-CN" altLang="zh-CN" sz="2800" dirty="0"/>
              <a:t>常见的单质类原子晶体有金刚石、晶体硅、晶体硼等</a:t>
            </a:r>
            <a:r>
              <a:rPr lang="en-US" altLang="zh-CN" sz="2800" dirty="0"/>
              <a:t>,</a:t>
            </a:r>
            <a:r>
              <a:rPr lang="zh-CN" altLang="zh-CN" sz="2800" dirty="0"/>
              <a:t>常见的化合类原子晶体有碳化硅、二氧化硅等。</a:t>
            </a:r>
          </a:p>
          <a:p>
            <a:pPr>
              <a:lnSpc>
                <a:spcPct val="150000"/>
              </a:lnSpc>
            </a:pPr>
            <a:r>
              <a:rPr lang="en-US" altLang="zh-CN" sz="2800" dirty="0"/>
              <a:t>④</a:t>
            </a:r>
            <a:r>
              <a:rPr lang="zh-CN" altLang="zh-CN" sz="2800" dirty="0"/>
              <a:t>金属单质及合金是金属晶体。</a:t>
            </a:r>
          </a:p>
          <a:p>
            <a:pPr>
              <a:lnSpc>
                <a:spcPct val="150000"/>
              </a:lnSpc>
            </a:pPr>
            <a:r>
              <a:rPr lang="en-US" altLang="zh-CN" sz="2800" dirty="0"/>
              <a:t> (3)</a:t>
            </a:r>
            <a:r>
              <a:rPr lang="zh-CN" altLang="zh-CN" sz="2800" dirty="0"/>
              <a:t>依据晶体的熔点判断</a:t>
            </a:r>
          </a:p>
          <a:p>
            <a:pPr>
              <a:lnSpc>
                <a:spcPct val="150000"/>
              </a:lnSpc>
            </a:pPr>
            <a:r>
              <a:rPr lang="zh-CN" altLang="zh-CN" sz="2800" dirty="0"/>
              <a:t>离子晶体的熔点较高</a:t>
            </a:r>
            <a:r>
              <a:rPr lang="en-US" altLang="zh-CN" sz="2800" dirty="0"/>
              <a:t>;</a:t>
            </a:r>
            <a:r>
              <a:rPr lang="zh-CN" altLang="zh-CN" sz="2800" dirty="0"/>
              <a:t>原子晶体的熔点很高</a:t>
            </a:r>
            <a:r>
              <a:rPr lang="en-US" altLang="zh-CN" sz="2800" dirty="0"/>
              <a:t>;</a:t>
            </a:r>
            <a:r>
              <a:rPr lang="zh-CN" altLang="zh-CN" sz="2800" dirty="0"/>
              <a:t>分子晶体的熔点较低</a:t>
            </a:r>
            <a:r>
              <a:rPr lang="en-US" altLang="zh-CN" sz="2800" dirty="0"/>
              <a:t>;</a:t>
            </a:r>
            <a:r>
              <a:rPr lang="zh-CN" altLang="zh-CN" sz="2800" dirty="0"/>
              <a:t>金属晶体多数熔点高。</a:t>
            </a:r>
          </a:p>
        </p:txBody>
      </p:sp>
    </p:spTree>
    <p:extLst>
      <p:ext uri="{BB962C8B-B14F-4D97-AF65-F5344CB8AC3E}">
        <p14:creationId xmlns:p14="http://schemas.microsoft.com/office/powerpoint/2010/main" val="74449619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9C8E2509-D347-4A0B-A477-EA57B888F130}"/>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
        <p:nvSpPr>
          <p:cNvPr id="9" name="矩形 8">
            <a:extLst>
              <a:ext uri="{FF2B5EF4-FFF2-40B4-BE49-F238E27FC236}">
                <a16:creationId xmlns:a16="http://schemas.microsoft.com/office/drawing/2014/main" xmlns="" id="{672C0B56-6245-44EB-ABF6-991C2A7BC2CF}"/>
              </a:ext>
            </a:extLst>
          </p:cNvPr>
          <p:cNvSpPr/>
          <p:nvPr/>
        </p:nvSpPr>
        <p:spPr>
          <a:xfrm>
            <a:off x="234043" y="454373"/>
            <a:ext cx="11723913" cy="5909310"/>
          </a:xfrm>
          <a:prstGeom prst="rect">
            <a:avLst/>
          </a:prstGeom>
        </p:spPr>
        <p:txBody>
          <a:bodyPr wrap="square">
            <a:spAutoFit/>
          </a:bodyPr>
          <a:lstStyle/>
          <a:p>
            <a:pPr>
              <a:lnSpc>
                <a:spcPct val="150000"/>
              </a:lnSpc>
            </a:pPr>
            <a:r>
              <a:rPr lang="en-US" altLang="zh-CN" sz="2800" dirty="0"/>
              <a:t>(4)</a:t>
            </a:r>
            <a:r>
              <a:rPr lang="zh-CN" altLang="zh-CN" sz="2800" dirty="0"/>
              <a:t>依据导电性判断</a:t>
            </a:r>
          </a:p>
          <a:p>
            <a:pPr>
              <a:lnSpc>
                <a:spcPct val="150000"/>
              </a:lnSpc>
            </a:pPr>
            <a:r>
              <a:rPr lang="en-US" altLang="zh-CN" sz="2800" dirty="0"/>
              <a:t>①</a:t>
            </a:r>
            <a:r>
              <a:rPr lang="zh-CN" altLang="zh-CN" sz="2800" dirty="0"/>
              <a:t>离子晶体溶于水或处于熔融状态时能导电。</a:t>
            </a:r>
          </a:p>
          <a:p>
            <a:pPr>
              <a:lnSpc>
                <a:spcPct val="150000"/>
              </a:lnSpc>
            </a:pPr>
            <a:r>
              <a:rPr lang="en-US" altLang="zh-CN" sz="2800" dirty="0"/>
              <a:t>②</a:t>
            </a:r>
            <a:r>
              <a:rPr lang="zh-CN" altLang="zh-CN" sz="2800" dirty="0"/>
              <a:t>原子晶体有的为非导体</a:t>
            </a:r>
            <a:r>
              <a:rPr lang="en-US" altLang="zh-CN" sz="2800" dirty="0"/>
              <a:t>,</a:t>
            </a:r>
            <a:r>
              <a:rPr lang="zh-CN" altLang="zh-CN" sz="2800" dirty="0"/>
              <a:t>有的为半导体。</a:t>
            </a:r>
          </a:p>
          <a:p>
            <a:pPr>
              <a:lnSpc>
                <a:spcPct val="150000"/>
              </a:lnSpc>
            </a:pPr>
            <a:r>
              <a:rPr lang="en-US" altLang="zh-CN" sz="2800" dirty="0"/>
              <a:t>③</a:t>
            </a:r>
            <a:r>
              <a:rPr lang="zh-CN" altLang="zh-CN" sz="2800" dirty="0"/>
              <a:t>分子晶体为非导体</a:t>
            </a:r>
            <a:r>
              <a:rPr lang="en-US" altLang="zh-CN" sz="2800" dirty="0"/>
              <a:t>,</a:t>
            </a:r>
            <a:r>
              <a:rPr lang="zh-CN" altLang="zh-CN" sz="2800" dirty="0"/>
              <a:t>但分子晶体中的电解质</a:t>
            </a:r>
            <a:r>
              <a:rPr lang="en-US" altLang="zh-CN" sz="2800" dirty="0"/>
              <a:t>(</a:t>
            </a:r>
            <a:r>
              <a:rPr lang="zh-CN" altLang="zh-CN" sz="2800" dirty="0"/>
              <a:t>主要是酸和强极性非金属氢化物</a:t>
            </a:r>
            <a:r>
              <a:rPr lang="en-US" altLang="zh-CN" sz="2800" dirty="0"/>
              <a:t>)</a:t>
            </a:r>
            <a:r>
              <a:rPr lang="zh-CN" altLang="zh-CN" sz="2800" dirty="0"/>
              <a:t>溶于水</a:t>
            </a:r>
            <a:r>
              <a:rPr lang="en-US" altLang="zh-CN" sz="2800" dirty="0"/>
              <a:t>,</a:t>
            </a:r>
            <a:r>
              <a:rPr lang="zh-CN" altLang="zh-CN" sz="2800" dirty="0"/>
              <a:t>使分子内的化学键断裂形成自由移动的离子</a:t>
            </a:r>
            <a:r>
              <a:rPr lang="en-US" altLang="zh-CN" sz="2800" dirty="0"/>
              <a:t>,</a:t>
            </a:r>
            <a:r>
              <a:rPr lang="zh-CN" altLang="zh-CN" sz="2800" dirty="0"/>
              <a:t>也能导电。</a:t>
            </a:r>
          </a:p>
          <a:p>
            <a:pPr>
              <a:lnSpc>
                <a:spcPct val="150000"/>
              </a:lnSpc>
            </a:pPr>
            <a:r>
              <a:rPr lang="en-US" altLang="zh-CN" sz="2800" dirty="0"/>
              <a:t>④</a:t>
            </a:r>
            <a:r>
              <a:rPr lang="zh-CN" altLang="zh-CN" sz="2800" dirty="0"/>
              <a:t>金属晶体是电的良导体。</a:t>
            </a:r>
          </a:p>
          <a:p>
            <a:pPr>
              <a:lnSpc>
                <a:spcPct val="150000"/>
              </a:lnSpc>
            </a:pPr>
            <a:r>
              <a:rPr lang="en-US" altLang="zh-CN" sz="2800" dirty="0"/>
              <a:t>(5)</a:t>
            </a:r>
            <a:r>
              <a:rPr lang="zh-CN" altLang="zh-CN" sz="2800" dirty="0"/>
              <a:t>依据硬度和机械性能判断</a:t>
            </a:r>
          </a:p>
          <a:p>
            <a:pPr>
              <a:lnSpc>
                <a:spcPct val="150000"/>
              </a:lnSpc>
            </a:pPr>
            <a:r>
              <a:rPr lang="zh-CN" altLang="zh-CN" sz="2800" dirty="0"/>
              <a:t>离子晶体硬度较大</a:t>
            </a:r>
            <a:r>
              <a:rPr lang="en-US" altLang="zh-CN" sz="2800" dirty="0"/>
              <a:t>(</a:t>
            </a:r>
            <a:r>
              <a:rPr lang="zh-CN" altLang="zh-CN" sz="2800" dirty="0"/>
              <a:t>或硬而脆</a:t>
            </a:r>
            <a:r>
              <a:rPr lang="en-US" altLang="zh-CN" sz="2800" dirty="0"/>
              <a:t>);</a:t>
            </a:r>
            <a:r>
              <a:rPr lang="zh-CN" altLang="zh-CN" sz="2800" dirty="0"/>
              <a:t>原子晶体硬度大</a:t>
            </a:r>
            <a:r>
              <a:rPr lang="en-US" altLang="zh-CN" sz="2800" dirty="0"/>
              <a:t>;</a:t>
            </a:r>
            <a:r>
              <a:rPr lang="zh-CN" altLang="zh-CN" sz="2800" dirty="0"/>
              <a:t>分子晶体硬度小且较脆</a:t>
            </a:r>
            <a:r>
              <a:rPr lang="en-US" altLang="zh-CN" sz="2800" dirty="0"/>
              <a:t>;</a:t>
            </a:r>
            <a:r>
              <a:rPr lang="zh-CN" altLang="zh-CN" sz="2800" dirty="0"/>
              <a:t>金属晶体多数硬度大且具有延展性</a:t>
            </a:r>
            <a:r>
              <a:rPr lang="en-US" altLang="zh-CN" sz="2800" dirty="0"/>
              <a:t>,</a:t>
            </a:r>
            <a:r>
              <a:rPr lang="zh-CN" altLang="zh-CN" sz="2800" dirty="0"/>
              <a:t>但也有硬度较低的。</a:t>
            </a:r>
          </a:p>
        </p:txBody>
      </p:sp>
    </p:spTree>
    <p:extLst>
      <p:ext uri="{BB962C8B-B14F-4D97-AF65-F5344CB8AC3E}">
        <p14:creationId xmlns:p14="http://schemas.microsoft.com/office/powerpoint/2010/main" val="134795643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9C8E2509-D347-4A0B-A477-EA57B888F130}"/>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
        <p:nvSpPr>
          <p:cNvPr id="9" name="矩形 8">
            <a:extLst>
              <a:ext uri="{FF2B5EF4-FFF2-40B4-BE49-F238E27FC236}">
                <a16:creationId xmlns:a16="http://schemas.microsoft.com/office/drawing/2014/main" xmlns="" id="{672C0B56-6245-44EB-ABF6-991C2A7BC2CF}"/>
              </a:ext>
            </a:extLst>
          </p:cNvPr>
          <p:cNvSpPr/>
          <p:nvPr/>
        </p:nvSpPr>
        <p:spPr>
          <a:xfrm>
            <a:off x="234043" y="215795"/>
            <a:ext cx="11723913" cy="4616648"/>
          </a:xfrm>
          <a:prstGeom prst="rect">
            <a:avLst/>
          </a:prstGeom>
        </p:spPr>
        <p:txBody>
          <a:bodyPr wrap="square">
            <a:spAutoFit/>
          </a:bodyPr>
          <a:lstStyle/>
          <a:p>
            <a:pPr>
              <a:lnSpc>
                <a:spcPct val="150000"/>
              </a:lnSpc>
            </a:pPr>
            <a:r>
              <a:rPr lang="en-US" altLang="zh-CN" sz="2800" b="1" dirty="0"/>
              <a:t>2.</a:t>
            </a:r>
            <a:r>
              <a:rPr lang="zh-CN" altLang="zh-CN" sz="2800" b="1" dirty="0"/>
              <a:t>不同类型晶体的熔、沸点的比较</a:t>
            </a:r>
          </a:p>
          <a:p>
            <a:pPr>
              <a:lnSpc>
                <a:spcPct val="150000"/>
              </a:lnSpc>
            </a:pPr>
            <a:r>
              <a:rPr lang="en-US" altLang="zh-CN" sz="2800" dirty="0"/>
              <a:t>(1)</a:t>
            </a:r>
            <a:r>
              <a:rPr lang="zh-CN" altLang="zh-CN" sz="2800" dirty="0"/>
              <a:t>不同类型晶体的熔、沸点高低的一般规律</a:t>
            </a:r>
            <a:r>
              <a:rPr lang="en-US" altLang="zh-CN" sz="2800" dirty="0"/>
              <a:t>:</a:t>
            </a:r>
            <a:r>
              <a:rPr lang="zh-CN" altLang="zh-CN" sz="2800" dirty="0"/>
              <a:t>原子晶体</a:t>
            </a:r>
            <a:r>
              <a:rPr lang="en-US" altLang="zh-CN" sz="2800" dirty="0"/>
              <a:t>&gt;</a:t>
            </a:r>
            <a:r>
              <a:rPr lang="zh-CN" altLang="zh-CN" sz="2800" dirty="0"/>
              <a:t>离子晶体</a:t>
            </a:r>
            <a:r>
              <a:rPr lang="en-US" altLang="zh-CN" sz="2800" dirty="0"/>
              <a:t>&gt;</a:t>
            </a:r>
            <a:r>
              <a:rPr lang="zh-CN" altLang="zh-CN" sz="2800" dirty="0"/>
              <a:t>分子晶体。 </a:t>
            </a:r>
          </a:p>
          <a:p>
            <a:pPr>
              <a:lnSpc>
                <a:spcPct val="150000"/>
              </a:lnSpc>
            </a:pPr>
            <a:r>
              <a:rPr lang="zh-CN" altLang="zh-CN" sz="2800" dirty="0"/>
              <a:t>但应注意原子晶体的熔点不一定比离子晶体的高</a:t>
            </a:r>
            <a:r>
              <a:rPr lang="en-US" altLang="zh-CN" sz="2800" dirty="0"/>
              <a:t>,</a:t>
            </a:r>
            <a:r>
              <a:rPr lang="zh-CN" altLang="zh-CN" sz="2800" dirty="0"/>
              <a:t>如</a:t>
            </a:r>
            <a:r>
              <a:rPr lang="en-US" altLang="zh-CN" sz="2800" dirty="0" err="1"/>
              <a:t>MgO</a:t>
            </a:r>
            <a:r>
              <a:rPr lang="zh-CN" altLang="zh-CN" sz="2800" dirty="0"/>
              <a:t>具有较高的熔点</a:t>
            </a:r>
            <a:r>
              <a:rPr lang="en-US" altLang="zh-CN" sz="2800" dirty="0"/>
              <a:t>,</a:t>
            </a:r>
            <a:r>
              <a:rPr lang="zh-CN" altLang="zh-CN" sz="2800" dirty="0"/>
              <a:t>金属晶体的熔点不一定比分子晶体的熔点高</a:t>
            </a:r>
            <a:r>
              <a:rPr lang="en-US" altLang="zh-CN" sz="2800" dirty="0"/>
              <a:t>,</a:t>
            </a:r>
            <a:r>
              <a:rPr lang="zh-CN" altLang="zh-CN" sz="2800" dirty="0"/>
              <a:t>如汞常温时为液态。</a:t>
            </a:r>
          </a:p>
          <a:p>
            <a:pPr>
              <a:lnSpc>
                <a:spcPct val="150000"/>
              </a:lnSpc>
            </a:pPr>
            <a:r>
              <a:rPr lang="en-US" altLang="zh-CN" sz="2800" dirty="0"/>
              <a:t>(2)</a:t>
            </a:r>
            <a:r>
              <a:rPr lang="zh-CN" altLang="zh-CN" sz="2800" dirty="0"/>
              <a:t>金属晶体的熔、沸点差别很大</a:t>
            </a:r>
            <a:r>
              <a:rPr lang="en-US" altLang="zh-CN" sz="2800" dirty="0"/>
              <a:t>,</a:t>
            </a:r>
            <a:r>
              <a:rPr lang="zh-CN" altLang="zh-CN" sz="2800" dirty="0"/>
              <a:t>如钨、铂等金属的熔、沸点很高</a:t>
            </a:r>
            <a:r>
              <a:rPr lang="en-US" altLang="zh-CN" sz="2800" dirty="0"/>
              <a:t>,</a:t>
            </a:r>
            <a:r>
              <a:rPr lang="zh-CN" altLang="zh-CN" sz="2800" dirty="0"/>
              <a:t>汞、铯等金属的熔、沸点很低。</a:t>
            </a:r>
            <a:endParaRPr lang="en-US" altLang="zh-CN" sz="2800" dirty="0"/>
          </a:p>
        </p:txBody>
      </p:sp>
      <p:sp>
        <p:nvSpPr>
          <p:cNvPr id="4" name="矩形 3">
            <a:extLst>
              <a:ext uri="{FF2B5EF4-FFF2-40B4-BE49-F238E27FC236}">
                <a16:creationId xmlns:a16="http://schemas.microsoft.com/office/drawing/2014/main" xmlns="" id="{48955217-DA98-418C-8BB2-9A1B2702D603}"/>
              </a:ext>
            </a:extLst>
          </p:cNvPr>
          <p:cNvSpPr/>
          <p:nvPr/>
        </p:nvSpPr>
        <p:spPr>
          <a:xfrm>
            <a:off x="234043" y="4632745"/>
            <a:ext cx="11723913" cy="2031325"/>
          </a:xfrm>
          <a:prstGeom prst="rect">
            <a:avLst/>
          </a:prstGeom>
        </p:spPr>
        <p:txBody>
          <a:bodyPr wrap="square">
            <a:spAutoFit/>
          </a:bodyPr>
          <a:lstStyle/>
          <a:p>
            <a:pPr>
              <a:lnSpc>
                <a:spcPct val="150000"/>
              </a:lnSpc>
            </a:pPr>
            <a:r>
              <a:rPr lang="en-US" altLang="zh-CN" sz="2800" b="1" dirty="0"/>
              <a:t>3.</a:t>
            </a:r>
            <a:r>
              <a:rPr lang="zh-CN" altLang="zh-CN" sz="2800" b="1" dirty="0"/>
              <a:t>同种类型晶体的熔、沸点的比较</a:t>
            </a:r>
          </a:p>
          <a:p>
            <a:pPr>
              <a:lnSpc>
                <a:spcPct val="150000"/>
              </a:lnSpc>
            </a:pPr>
            <a:r>
              <a:rPr lang="en-US" altLang="zh-CN" sz="2800" dirty="0"/>
              <a:t>(1)</a:t>
            </a:r>
            <a:r>
              <a:rPr lang="zh-CN" altLang="zh-CN" sz="2800" dirty="0"/>
              <a:t>原子晶体</a:t>
            </a:r>
            <a:endParaRPr lang="en-US" altLang="zh-CN" sz="2800" dirty="0"/>
          </a:p>
          <a:p>
            <a:pPr>
              <a:lnSpc>
                <a:spcPct val="150000"/>
              </a:lnSpc>
            </a:pPr>
            <a:r>
              <a:rPr lang="en-US" altLang="zh-CN" sz="2800" dirty="0"/>
              <a:t>                            →                    →                     → </a:t>
            </a:r>
            <a:endParaRPr lang="zh-CN" altLang="zh-CN" sz="2800" dirty="0"/>
          </a:p>
        </p:txBody>
      </p:sp>
      <p:sp>
        <p:nvSpPr>
          <p:cNvPr id="5" name="矩形 4">
            <a:extLst>
              <a:ext uri="{FF2B5EF4-FFF2-40B4-BE49-F238E27FC236}">
                <a16:creationId xmlns:a16="http://schemas.microsoft.com/office/drawing/2014/main" xmlns="" id="{53DAABE7-0D60-4906-9EB7-740562846E8D}"/>
              </a:ext>
            </a:extLst>
          </p:cNvPr>
          <p:cNvSpPr/>
          <p:nvPr/>
        </p:nvSpPr>
        <p:spPr>
          <a:xfrm>
            <a:off x="397239" y="6014910"/>
            <a:ext cx="2322906" cy="523220"/>
          </a:xfrm>
          <a:prstGeom prst="rect">
            <a:avLst/>
          </a:prstGeom>
          <a:ln>
            <a:solidFill>
              <a:schemeClr val="tx1"/>
            </a:solidFill>
          </a:ln>
        </p:spPr>
        <p:txBody>
          <a:bodyPr wrap="square">
            <a:spAutoFit/>
          </a:bodyPr>
          <a:lstStyle/>
          <a:p>
            <a:pPr algn="ctr"/>
            <a:r>
              <a:rPr lang="zh-CN" altLang="zh-CN" sz="2800" dirty="0"/>
              <a:t>原子半径越小</a:t>
            </a:r>
          </a:p>
        </p:txBody>
      </p:sp>
      <p:sp>
        <p:nvSpPr>
          <p:cNvPr id="7" name="矩形 6">
            <a:extLst>
              <a:ext uri="{FF2B5EF4-FFF2-40B4-BE49-F238E27FC236}">
                <a16:creationId xmlns:a16="http://schemas.microsoft.com/office/drawing/2014/main" xmlns="" id="{4B53B3D2-2AB4-477B-8E9D-78AF32C7DF62}"/>
              </a:ext>
            </a:extLst>
          </p:cNvPr>
          <p:cNvSpPr/>
          <p:nvPr/>
        </p:nvSpPr>
        <p:spPr>
          <a:xfrm>
            <a:off x="3249960" y="6014910"/>
            <a:ext cx="1626220" cy="523220"/>
          </a:xfrm>
          <a:prstGeom prst="rect">
            <a:avLst/>
          </a:prstGeom>
          <a:ln>
            <a:solidFill>
              <a:schemeClr val="tx1"/>
            </a:solidFill>
          </a:ln>
        </p:spPr>
        <p:txBody>
          <a:bodyPr wrap="square">
            <a:spAutoFit/>
          </a:bodyPr>
          <a:lstStyle/>
          <a:p>
            <a:pPr algn="ctr"/>
            <a:r>
              <a:rPr lang="zh-CN" altLang="zh-CN" sz="2800" dirty="0"/>
              <a:t>键长越短</a:t>
            </a:r>
          </a:p>
        </p:txBody>
      </p:sp>
      <p:sp>
        <p:nvSpPr>
          <p:cNvPr id="8" name="矩形 7">
            <a:extLst>
              <a:ext uri="{FF2B5EF4-FFF2-40B4-BE49-F238E27FC236}">
                <a16:creationId xmlns:a16="http://schemas.microsoft.com/office/drawing/2014/main" xmlns="" id="{8C37E89E-7EA4-4F30-B848-32D7DD5F60CC}"/>
              </a:ext>
            </a:extLst>
          </p:cNvPr>
          <p:cNvSpPr/>
          <p:nvPr/>
        </p:nvSpPr>
        <p:spPr>
          <a:xfrm>
            <a:off x="5413516" y="6003170"/>
            <a:ext cx="1626220" cy="523220"/>
          </a:xfrm>
          <a:prstGeom prst="rect">
            <a:avLst/>
          </a:prstGeom>
          <a:ln>
            <a:solidFill>
              <a:schemeClr val="tx1"/>
            </a:solidFill>
          </a:ln>
        </p:spPr>
        <p:txBody>
          <a:bodyPr wrap="square">
            <a:spAutoFit/>
          </a:bodyPr>
          <a:lstStyle/>
          <a:p>
            <a:pPr algn="ctr"/>
            <a:r>
              <a:rPr lang="zh-CN" altLang="zh-CN" sz="2800" dirty="0"/>
              <a:t>键能越大</a:t>
            </a:r>
          </a:p>
        </p:txBody>
      </p:sp>
      <p:sp>
        <p:nvSpPr>
          <p:cNvPr id="10" name="矩形 9">
            <a:extLst>
              <a:ext uri="{FF2B5EF4-FFF2-40B4-BE49-F238E27FC236}">
                <a16:creationId xmlns:a16="http://schemas.microsoft.com/office/drawing/2014/main" xmlns="" id="{3FE8A9DE-7367-4F04-80D0-D6C79345B0A0}"/>
              </a:ext>
            </a:extLst>
          </p:cNvPr>
          <p:cNvSpPr/>
          <p:nvPr/>
        </p:nvSpPr>
        <p:spPr>
          <a:xfrm>
            <a:off x="7577072" y="5998926"/>
            <a:ext cx="2414241" cy="523220"/>
          </a:xfrm>
          <a:prstGeom prst="rect">
            <a:avLst/>
          </a:prstGeom>
          <a:ln>
            <a:solidFill>
              <a:schemeClr val="tx1"/>
            </a:solidFill>
          </a:ln>
        </p:spPr>
        <p:txBody>
          <a:bodyPr wrap="square">
            <a:spAutoFit/>
          </a:bodyPr>
          <a:lstStyle/>
          <a:p>
            <a:pPr algn="ctr"/>
            <a:r>
              <a:rPr lang="zh-CN" altLang="zh-CN" sz="2800" dirty="0"/>
              <a:t>熔、沸点越高</a:t>
            </a:r>
          </a:p>
        </p:txBody>
      </p:sp>
    </p:spTree>
    <p:extLst>
      <p:ext uri="{BB962C8B-B14F-4D97-AF65-F5344CB8AC3E}">
        <p14:creationId xmlns:p14="http://schemas.microsoft.com/office/powerpoint/2010/main" val="196572696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9C8E2509-D347-4A0B-A477-EA57B888F130}"/>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
        <p:nvSpPr>
          <p:cNvPr id="9" name="矩形 8">
            <a:extLst>
              <a:ext uri="{FF2B5EF4-FFF2-40B4-BE49-F238E27FC236}">
                <a16:creationId xmlns:a16="http://schemas.microsoft.com/office/drawing/2014/main" xmlns="" id="{672C0B56-6245-44EB-ABF6-991C2A7BC2CF}"/>
              </a:ext>
            </a:extLst>
          </p:cNvPr>
          <p:cNvSpPr/>
          <p:nvPr/>
        </p:nvSpPr>
        <p:spPr>
          <a:xfrm>
            <a:off x="234043" y="201281"/>
            <a:ext cx="11723913" cy="6555641"/>
          </a:xfrm>
          <a:prstGeom prst="rect">
            <a:avLst/>
          </a:prstGeom>
        </p:spPr>
        <p:txBody>
          <a:bodyPr wrap="square">
            <a:spAutoFit/>
          </a:bodyPr>
          <a:lstStyle/>
          <a:p>
            <a:pPr>
              <a:lnSpc>
                <a:spcPct val="150000"/>
              </a:lnSpc>
            </a:pPr>
            <a:r>
              <a:rPr lang="zh-CN" altLang="zh-CN" sz="2800" dirty="0"/>
              <a:t>如熔点</a:t>
            </a:r>
            <a:r>
              <a:rPr lang="en-US" altLang="zh-CN" sz="2800" dirty="0"/>
              <a:t>:</a:t>
            </a:r>
            <a:r>
              <a:rPr lang="zh-CN" altLang="zh-CN" sz="2800" dirty="0"/>
              <a:t>金刚石</a:t>
            </a:r>
            <a:r>
              <a:rPr lang="en-US" altLang="zh-CN" sz="2800" dirty="0"/>
              <a:t>&gt;</a:t>
            </a:r>
            <a:r>
              <a:rPr lang="zh-CN" altLang="zh-CN" sz="2800" dirty="0"/>
              <a:t>碳化硅</a:t>
            </a:r>
            <a:r>
              <a:rPr lang="en-US" altLang="zh-CN" sz="2800" dirty="0"/>
              <a:t>&gt;</a:t>
            </a:r>
            <a:r>
              <a:rPr lang="zh-CN" altLang="zh-CN" sz="2800" dirty="0"/>
              <a:t>硅。 </a:t>
            </a:r>
          </a:p>
          <a:p>
            <a:pPr>
              <a:lnSpc>
                <a:spcPct val="150000"/>
              </a:lnSpc>
            </a:pPr>
            <a:r>
              <a:rPr lang="en-US" altLang="zh-CN" sz="2800" dirty="0"/>
              <a:t>(2)</a:t>
            </a:r>
            <a:r>
              <a:rPr lang="zh-CN" altLang="zh-CN" sz="2800" dirty="0"/>
              <a:t>离子晶体</a:t>
            </a:r>
          </a:p>
          <a:p>
            <a:pPr>
              <a:lnSpc>
                <a:spcPct val="150000"/>
              </a:lnSpc>
            </a:pPr>
            <a:r>
              <a:rPr lang="en-US" altLang="zh-CN" sz="2800" dirty="0"/>
              <a:t>①</a:t>
            </a:r>
            <a:r>
              <a:rPr lang="zh-CN" altLang="zh-CN" sz="2800" dirty="0"/>
              <a:t>通常</a:t>
            </a:r>
            <a:r>
              <a:rPr lang="en-US" altLang="zh-CN" sz="2800" dirty="0"/>
              <a:t>,</a:t>
            </a:r>
            <a:r>
              <a:rPr lang="zh-CN" altLang="zh-CN" sz="2800" dirty="0"/>
              <a:t>离子所带的电荷数越多</a:t>
            </a:r>
            <a:r>
              <a:rPr lang="en-US" altLang="zh-CN" sz="2800" dirty="0"/>
              <a:t>,</a:t>
            </a:r>
            <a:r>
              <a:rPr lang="zh-CN" altLang="zh-CN" sz="2800" dirty="0"/>
              <a:t>离子半径越小</a:t>
            </a:r>
            <a:r>
              <a:rPr lang="en-US" altLang="zh-CN" sz="2800" dirty="0"/>
              <a:t>,</a:t>
            </a:r>
            <a:r>
              <a:rPr lang="zh-CN" altLang="zh-CN" sz="2800" dirty="0"/>
              <a:t>则离子间的作用力就越强</a:t>
            </a:r>
            <a:r>
              <a:rPr lang="en-US" altLang="zh-CN" sz="2800" dirty="0"/>
              <a:t>,</a:t>
            </a:r>
            <a:r>
              <a:rPr lang="zh-CN" altLang="zh-CN" sz="2800" dirty="0"/>
              <a:t>其离子晶体的熔、沸点就越高</a:t>
            </a:r>
            <a:r>
              <a:rPr lang="en-US" altLang="zh-CN" sz="2800" dirty="0"/>
              <a:t>,</a:t>
            </a:r>
            <a:r>
              <a:rPr lang="zh-CN" altLang="zh-CN" sz="2800" dirty="0"/>
              <a:t>如熔点</a:t>
            </a:r>
            <a:r>
              <a:rPr lang="en-US" altLang="zh-CN" sz="2800" dirty="0"/>
              <a:t>:</a:t>
            </a:r>
            <a:r>
              <a:rPr lang="en-US" altLang="zh-CN" sz="2800" dirty="0" err="1"/>
              <a:t>MgO</a:t>
            </a:r>
            <a:r>
              <a:rPr lang="en-US" altLang="zh-CN" sz="2800" dirty="0"/>
              <a:t>&gt;MgCl</a:t>
            </a:r>
            <a:r>
              <a:rPr lang="en-US" altLang="zh-CN" sz="2800" baseline="-25000" dirty="0"/>
              <a:t>2</a:t>
            </a:r>
            <a:r>
              <a:rPr lang="en-US" altLang="zh-CN" sz="2800" dirty="0"/>
              <a:t>&gt;</a:t>
            </a:r>
            <a:r>
              <a:rPr lang="en-US" altLang="zh-CN" sz="2800" dirty="0" err="1"/>
              <a:t>NaCl</a:t>
            </a:r>
            <a:r>
              <a:rPr lang="en-US" altLang="zh-CN" sz="2800" dirty="0"/>
              <a:t>&gt;</a:t>
            </a:r>
            <a:r>
              <a:rPr lang="en-US" altLang="zh-CN" sz="2800" dirty="0" err="1"/>
              <a:t>CsCl</a:t>
            </a:r>
            <a:r>
              <a:rPr lang="zh-CN" altLang="zh-CN" sz="2800" dirty="0"/>
              <a:t>。</a:t>
            </a:r>
          </a:p>
          <a:p>
            <a:pPr>
              <a:lnSpc>
                <a:spcPct val="150000"/>
              </a:lnSpc>
            </a:pPr>
            <a:r>
              <a:rPr lang="en-US" altLang="zh-CN" sz="2800" dirty="0"/>
              <a:t>②</a:t>
            </a:r>
            <a:r>
              <a:rPr lang="zh-CN" altLang="zh-CN" sz="2800" dirty="0"/>
              <a:t>衡量离子晶体稳定性的物理量是晶格能。晶格能越大</a:t>
            </a:r>
            <a:r>
              <a:rPr lang="en-US" altLang="zh-CN" sz="2800" dirty="0"/>
              <a:t>,</a:t>
            </a:r>
            <a:r>
              <a:rPr lang="zh-CN" altLang="zh-CN" sz="2800" dirty="0"/>
              <a:t>形成的离子晶体越稳定</a:t>
            </a:r>
            <a:r>
              <a:rPr lang="en-US" altLang="zh-CN" sz="2800" dirty="0"/>
              <a:t>,</a:t>
            </a:r>
            <a:r>
              <a:rPr lang="zh-CN" altLang="zh-CN" sz="2800" dirty="0"/>
              <a:t>熔点越高</a:t>
            </a:r>
            <a:r>
              <a:rPr lang="en-US" altLang="zh-CN" sz="2800" dirty="0"/>
              <a:t>,</a:t>
            </a:r>
            <a:r>
              <a:rPr lang="zh-CN" altLang="zh-CN" sz="2800" dirty="0"/>
              <a:t>硬度也越大。</a:t>
            </a:r>
          </a:p>
          <a:p>
            <a:pPr>
              <a:lnSpc>
                <a:spcPct val="150000"/>
              </a:lnSpc>
            </a:pPr>
            <a:r>
              <a:rPr lang="en-US" altLang="zh-CN" sz="2800" dirty="0"/>
              <a:t>(3)</a:t>
            </a:r>
            <a:r>
              <a:rPr lang="zh-CN" altLang="zh-CN" sz="2800" dirty="0"/>
              <a:t>分子晶体</a:t>
            </a:r>
          </a:p>
          <a:p>
            <a:pPr>
              <a:lnSpc>
                <a:spcPct val="150000"/>
              </a:lnSpc>
            </a:pPr>
            <a:r>
              <a:rPr lang="en-US" altLang="zh-CN" sz="2800" dirty="0"/>
              <a:t>①</a:t>
            </a:r>
            <a:r>
              <a:rPr lang="zh-CN" altLang="zh-CN" sz="2800" dirty="0"/>
              <a:t>分子间作用力越大</a:t>
            </a:r>
            <a:r>
              <a:rPr lang="en-US" altLang="zh-CN" sz="2800" dirty="0"/>
              <a:t>,</a:t>
            </a:r>
            <a:r>
              <a:rPr lang="zh-CN" altLang="zh-CN" sz="2800" dirty="0"/>
              <a:t>物质的熔、沸点越高</a:t>
            </a:r>
            <a:r>
              <a:rPr lang="en-US" altLang="zh-CN" sz="2800" dirty="0"/>
              <a:t>;</a:t>
            </a:r>
            <a:r>
              <a:rPr lang="zh-CN" altLang="zh-CN" sz="2800" dirty="0"/>
              <a:t>能形成氢键的分子晶体熔、沸点反常地高</a:t>
            </a:r>
            <a:r>
              <a:rPr lang="en-US" altLang="zh-CN" sz="2800" dirty="0"/>
              <a:t>,</a:t>
            </a:r>
            <a:r>
              <a:rPr lang="zh-CN" altLang="zh-CN" sz="2800" dirty="0"/>
              <a:t>如</a:t>
            </a:r>
            <a:r>
              <a:rPr lang="en-US" altLang="zh-CN" sz="2800" dirty="0"/>
              <a:t>H</a:t>
            </a:r>
            <a:r>
              <a:rPr lang="en-US" altLang="zh-CN" sz="2800" baseline="-25000" dirty="0"/>
              <a:t>2</a:t>
            </a:r>
            <a:r>
              <a:rPr lang="en-US" altLang="zh-CN" sz="2800" dirty="0"/>
              <a:t>O&gt;H</a:t>
            </a:r>
            <a:r>
              <a:rPr lang="en-US" altLang="zh-CN" sz="2800" baseline="-25000" dirty="0"/>
              <a:t>2</a:t>
            </a:r>
            <a:r>
              <a:rPr lang="en-US" altLang="zh-CN" sz="2800" dirty="0"/>
              <a:t>Te&gt;H</a:t>
            </a:r>
            <a:r>
              <a:rPr lang="en-US" altLang="zh-CN" sz="2800" baseline="-25000" dirty="0"/>
              <a:t>2</a:t>
            </a:r>
            <a:r>
              <a:rPr lang="en-US" altLang="zh-CN" sz="2800" dirty="0"/>
              <a:t>Se&gt;H</a:t>
            </a:r>
            <a:r>
              <a:rPr lang="en-US" altLang="zh-CN" sz="2800" baseline="-25000" dirty="0"/>
              <a:t>2</a:t>
            </a:r>
            <a:r>
              <a:rPr lang="en-US" altLang="zh-CN" sz="2800" dirty="0"/>
              <a:t>S</a:t>
            </a:r>
            <a:r>
              <a:rPr lang="zh-CN" altLang="zh-CN" sz="2800" dirty="0"/>
              <a:t>。</a:t>
            </a:r>
          </a:p>
          <a:p>
            <a:pPr>
              <a:lnSpc>
                <a:spcPct val="150000"/>
              </a:lnSpc>
            </a:pPr>
            <a:r>
              <a:rPr lang="en-US" altLang="zh-CN" sz="2800" dirty="0"/>
              <a:t>②</a:t>
            </a:r>
            <a:r>
              <a:rPr lang="zh-CN" altLang="zh-CN" sz="2800" dirty="0"/>
              <a:t>组成和结构相似的分子晶体</a:t>
            </a:r>
            <a:r>
              <a:rPr lang="en-US" altLang="zh-CN" sz="2800" dirty="0"/>
              <a:t>,</a:t>
            </a:r>
            <a:r>
              <a:rPr lang="zh-CN" altLang="zh-CN" sz="2800" dirty="0"/>
              <a:t>相对分子质量越大</a:t>
            </a:r>
            <a:r>
              <a:rPr lang="en-US" altLang="zh-CN" sz="2800" dirty="0"/>
              <a:t>,</a:t>
            </a:r>
            <a:r>
              <a:rPr lang="zh-CN" altLang="zh-CN" sz="2800" dirty="0"/>
              <a:t>熔、沸点越高</a:t>
            </a:r>
            <a:r>
              <a:rPr lang="en-US" altLang="zh-CN" sz="2800" dirty="0"/>
              <a:t>,</a:t>
            </a:r>
            <a:r>
              <a:rPr lang="zh-CN" altLang="zh-CN" sz="2800" dirty="0"/>
              <a:t>如</a:t>
            </a:r>
          </a:p>
        </p:txBody>
      </p:sp>
    </p:spTree>
    <p:extLst>
      <p:ext uri="{BB962C8B-B14F-4D97-AF65-F5344CB8AC3E}">
        <p14:creationId xmlns:p14="http://schemas.microsoft.com/office/powerpoint/2010/main" val="35719530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9C8E2509-D347-4A0B-A477-EA57B888F130}"/>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
        <p:nvSpPr>
          <p:cNvPr id="9" name="矩形 8">
            <a:extLst>
              <a:ext uri="{FF2B5EF4-FFF2-40B4-BE49-F238E27FC236}">
                <a16:creationId xmlns:a16="http://schemas.microsoft.com/office/drawing/2014/main" xmlns="" id="{672C0B56-6245-44EB-ABF6-991C2A7BC2CF}"/>
              </a:ext>
            </a:extLst>
          </p:cNvPr>
          <p:cNvSpPr/>
          <p:nvPr/>
        </p:nvSpPr>
        <p:spPr>
          <a:xfrm>
            <a:off x="234043" y="230309"/>
            <a:ext cx="11723913" cy="6555641"/>
          </a:xfrm>
          <a:prstGeom prst="rect">
            <a:avLst/>
          </a:prstGeom>
        </p:spPr>
        <p:txBody>
          <a:bodyPr wrap="square">
            <a:spAutoFit/>
          </a:bodyPr>
          <a:lstStyle/>
          <a:p>
            <a:pPr>
              <a:lnSpc>
                <a:spcPct val="150000"/>
              </a:lnSpc>
            </a:pPr>
            <a:r>
              <a:rPr lang="en-US" altLang="zh-CN" sz="2800" dirty="0" smtClean="0"/>
              <a:t>SnH</a:t>
            </a:r>
            <a:r>
              <a:rPr lang="en-US" altLang="zh-CN" sz="2800" baseline="-25000" dirty="0" smtClean="0"/>
              <a:t>4</a:t>
            </a:r>
            <a:r>
              <a:rPr lang="en-US" altLang="zh-CN" sz="2800" dirty="0" smtClean="0"/>
              <a:t>&gt;GeH</a:t>
            </a:r>
            <a:r>
              <a:rPr lang="en-US" altLang="zh-CN" sz="2800" baseline="-25000" dirty="0" smtClean="0"/>
              <a:t>4</a:t>
            </a:r>
            <a:r>
              <a:rPr lang="en-US" altLang="zh-CN" sz="2800" dirty="0" smtClean="0"/>
              <a:t>&gt;SiH</a:t>
            </a:r>
            <a:r>
              <a:rPr lang="en-US" altLang="zh-CN" sz="2800" baseline="-25000" dirty="0" smtClean="0"/>
              <a:t>4</a:t>
            </a:r>
            <a:r>
              <a:rPr lang="en-US" altLang="zh-CN" sz="2800" dirty="0" smtClean="0"/>
              <a:t>&gt;CH</a:t>
            </a:r>
            <a:r>
              <a:rPr lang="en-US" altLang="zh-CN" sz="2800" baseline="-25000" dirty="0" smtClean="0"/>
              <a:t>4</a:t>
            </a:r>
            <a:r>
              <a:rPr lang="zh-CN" altLang="zh-CN" sz="2800" dirty="0"/>
              <a:t>。</a:t>
            </a:r>
          </a:p>
          <a:p>
            <a:pPr>
              <a:lnSpc>
                <a:spcPct val="150000"/>
              </a:lnSpc>
            </a:pPr>
            <a:r>
              <a:rPr lang="en-US" altLang="zh-CN" sz="2800" dirty="0"/>
              <a:t>③</a:t>
            </a:r>
            <a:r>
              <a:rPr lang="zh-CN" altLang="zh-CN" sz="2800" dirty="0"/>
              <a:t>组成和结构不相似的物质</a:t>
            </a:r>
            <a:r>
              <a:rPr lang="en-US" altLang="zh-CN" sz="2800" dirty="0"/>
              <a:t>(</a:t>
            </a:r>
            <a:r>
              <a:rPr lang="zh-CN" altLang="zh-CN" sz="2800" dirty="0"/>
              <a:t>相对分子质量接近</a:t>
            </a:r>
            <a:r>
              <a:rPr lang="en-US" altLang="zh-CN" sz="2800" dirty="0"/>
              <a:t>),</a:t>
            </a:r>
            <a:r>
              <a:rPr lang="zh-CN" altLang="zh-CN" sz="2800" dirty="0"/>
              <a:t>分子的极性越大</a:t>
            </a:r>
            <a:r>
              <a:rPr lang="en-US" altLang="zh-CN" sz="2800" dirty="0"/>
              <a:t>,</a:t>
            </a:r>
            <a:r>
              <a:rPr lang="zh-CN" altLang="zh-CN" sz="2800" dirty="0"/>
              <a:t>其熔、沸点越高</a:t>
            </a:r>
            <a:r>
              <a:rPr lang="en-US" altLang="zh-CN" sz="2800" dirty="0"/>
              <a:t>,</a:t>
            </a:r>
            <a:r>
              <a:rPr lang="zh-CN" altLang="zh-CN" sz="2800" dirty="0"/>
              <a:t>如</a:t>
            </a:r>
            <a:r>
              <a:rPr lang="en-US" altLang="zh-CN" sz="2800" dirty="0"/>
              <a:t>CO&gt;N</a:t>
            </a:r>
            <a:r>
              <a:rPr lang="en-US" altLang="zh-CN" sz="2800" baseline="-25000" dirty="0"/>
              <a:t>2</a:t>
            </a:r>
            <a:r>
              <a:rPr lang="en-US" altLang="zh-CN" sz="2800" dirty="0"/>
              <a:t>,CH</a:t>
            </a:r>
            <a:r>
              <a:rPr lang="en-US" altLang="zh-CN" sz="2800" baseline="-25000" dirty="0"/>
              <a:t>3</a:t>
            </a:r>
            <a:r>
              <a:rPr lang="en-US" altLang="zh-CN" sz="2800" dirty="0"/>
              <a:t>OH&gt;CH</a:t>
            </a:r>
            <a:r>
              <a:rPr lang="en-US" altLang="zh-CN" sz="2800" baseline="-25000" dirty="0"/>
              <a:t>3</a:t>
            </a:r>
            <a:r>
              <a:rPr lang="en-US" altLang="zh-CN" sz="2800" dirty="0"/>
              <a:t>CH</a:t>
            </a:r>
            <a:r>
              <a:rPr lang="en-US" altLang="zh-CN" sz="2800" baseline="-25000" dirty="0"/>
              <a:t>3</a:t>
            </a:r>
            <a:r>
              <a:rPr lang="zh-CN" altLang="zh-CN" sz="2800" dirty="0"/>
              <a:t>。</a:t>
            </a:r>
          </a:p>
          <a:p>
            <a:pPr>
              <a:lnSpc>
                <a:spcPct val="150000"/>
              </a:lnSpc>
            </a:pPr>
            <a:r>
              <a:rPr lang="en-US" altLang="zh-CN" sz="2800" dirty="0"/>
              <a:t>④</a:t>
            </a:r>
            <a:r>
              <a:rPr lang="zh-CN" altLang="zh-CN" sz="2800" dirty="0"/>
              <a:t>同分异构体的支链越多</a:t>
            </a:r>
            <a:r>
              <a:rPr lang="en-US" altLang="zh-CN" sz="2800" dirty="0"/>
              <a:t>,</a:t>
            </a:r>
            <a:r>
              <a:rPr lang="zh-CN" altLang="zh-CN" sz="2800" dirty="0"/>
              <a:t>熔、沸点越低。</a:t>
            </a:r>
            <a:endParaRPr lang="en-US" altLang="zh-CN" sz="2800" dirty="0"/>
          </a:p>
          <a:p>
            <a:pPr>
              <a:lnSpc>
                <a:spcPct val="150000"/>
              </a:lnSpc>
            </a:pPr>
            <a:endParaRPr lang="zh-CN" altLang="zh-CN" sz="2800" dirty="0"/>
          </a:p>
          <a:p>
            <a:pPr>
              <a:lnSpc>
                <a:spcPct val="150000"/>
              </a:lnSpc>
            </a:pPr>
            <a:r>
              <a:rPr lang="zh-CN" altLang="zh-CN" sz="2800" dirty="0"/>
              <a:t>如</a:t>
            </a:r>
            <a:r>
              <a:rPr lang="en-US" altLang="zh-CN" sz="2800" dirty="0"/>
              <a:t>CH</a:t>
            </a:r>
            <a:r>
              <a:rPr lang="en-US" altLang="zh-CN" sz="2800" baseline="-25000" dirty="0"/>
              <a:t>3</a:t>
            </a:r>
            <a:r>
              <a:rPr lang="en-US" altLang="zh-CN" sz="2800" dirty="0"/>
              <a:t>—CH</a:t>
            </a:r>
            <a:r>
              <a:rPr lang="en-US" altLang="zh-CN" sz="2800" baseline="-25000" dirty="0"/>
              <a:t>2</a:t>
            </a:r>
            <a:r>
              <a:rPr lang="en-US" altLang="zh-CN" sz="2800" dirty="0"/>
              <a:t>—CH</a:t>
            </a:r>
            <a:r>
              <a:rPr lang="en-US" altLang="zh-CN" sz="2800" baseline="-25000" dirty="0"/>
              <a:t>2</a:t>
            </a:r>
            <a:r>
              <a:rPr lang="en-US" altLang="zh-CN" sz="2800" dirty="0"/>
              <a:t>—CH</a:t>
            </a:r>
            <a:r>
              <a:rPr lang="en-US" altLang="zh-CN" sz="2800" baseline="-25000" dirty="0"/>
              <a:t>2</a:t>
            </a:r>
            <a:r>
              <a:rPr lang="en-US" altLang="zh-CN" sz="2800" dirty="0"/>
              <a:t>—CH</a:t>
            </a:r>
            <a:r>
              <a:rPr lang="en-US" altLang="zh-CN" sz="2800" baseline="-25000" dirty="0"/>
              <a:t>3</a:t>
            </a:r>
            <a:r>
              <a:rPr lang="en-US" altLang="zh-CN" sz="2800" dirty="0"/>
              <a:t>&gt;                                      &gt;     </a:t>
            </a:r>
          </a:p>
          <a:p>
            <a:pPr>
              <a:lnSpc>
                <a:spcPct val="150000"/>
              </a:lnSpc>
            </a:pPr>
            <a:endParaRPr lang="en-US" altLang="zh-CN" sz="2800" dirty="0"/>
          </a:p>
          <a:p>
            <a:pPr>
              <a:lnSpc>
                <a:spcPct val="150000"/>
              </a:lnSpc>
            </a:pPr>
            <a:r>
              <a:rPr lang="en-US" altLang="zh-CN" sz="2800" dirty="0"/>
              <a:t>(4)</a:t>
            </a:r>
            <a:r>
              <a:rPr lang="zh-CN" altLang="zh-CN" sz="2800" dirty="0"/>
              <a:t>金属晶体</a:t>
            </a:r>
          </a:p>
          <a:p>
            <a:pPr>
              <a:lnSpc>
                <a:spcPct val="150000"/>
              </a:lnSpc>
            </a:pPr>
            <a:r>
              <a:rPr lang="zh-CN" altLang="zh-CN" sz="2800" dirty="0"/>
              <a:t>金属离子半径越小</a:t>
            </a:r>
            <a:r>
              <a:rPr lang="en-US" altLang="zh-CN" sz="2800" dirty="0"/>
              <a:t>,</a:t>
            </a:r>
            <a:r>
              <a:rPr lang="zh-CN" altLang="zh-CN" sz="2800" dirty="0"/>
              <a:t>离子所带电荷数越多</a:t>
            </a:r>
            <a:r>
              <a:rPr lang="en-US" altLang="zh-CN" sz="2800" dirty="0"/>
              <a:t>,</a:t>
            </a:r>
            <a:r>
              <a:rPr lang="zh-CN" altLang="zh-CN" sz="2800" dirty="0"/>
              <a:t>其金属键越强</a:t>
            </a:r>
            <a:r>
              <a:rPr lang="en-US" altLang="zh-CN" sz="2800" dirty="0"/>
              <a:t>,</a:t>
            </a:r>
            <a:r>
              <a:rPr lang="zh-CN" altLang="zh-CN" sz="2800" dirty="0"/>
              <a:t>金属的熔、沸点越高</a:t>
            </a:r>
            <a:r>
              <a:rPr lang="en-US" altLang="zh-CN" sz="2800" dirty="0"/>
              <a:t>,</a:t>
            </a:r>
            <a:r>
              <a:rPr lang="zh-CN" altLang="zh-CN" sz="2800" dirty="0"/>
              <a:t>如熔、沸点</a:t>
            </a:r>
            <a:r>
              <a:rPr lang="en-US" altLang="zh-CN" sz="2800" dirty="0"/>
              <a:t>:Na&lt;Mg&lt;Al</a:t>
            </a:r>
            <a:r>
              <a:rPr lang="zh-CN" altLang="zh-CN" sz="2800" dirty="0"/>
              <a:t>。</a:t>
            </a:r>
            <a:endParaRPr lang="en-US" altLang="zh-CN" sz="2800" dirty="0"/>
          </a:p>
        </p:txBody>
      </p:sp>
      <p:pic>
        <p:nvPicPr>
          <p:cNvPr id="4" name="图片 3">
            <a:extLst>
              <a:ext uri="{FF2B5EF4-FFF2-40B4-BE49-F238E27FC236}">
                <a16:creationId xmlns:a16="http://schemas.microsoft.com/office/drawing/2014/main" xmlns="" id="{A29F33DF-CEB2-48B0-9851-3933E8150E5D}"/>
              </a:ext>
            </a:extLst>
          </p:cNvPr>
          <p:cNvPicPr/>
          <p:nvPr/>
        </p:nvPicPr>
        <p:blipFill>
          <a:blip r:embed="rId3"/>
          <a:stretch>
            <a:fillRect/>
          </a:stretch>
        </p:blipFill>
        <p:spPr>
          <a:xfrm>
            <a:off x="5446757" y="3385458"/>
            <a:ext cx="3174728" cy="956510"/>
          </a:xfrm>
          <a:prstGeom prst="rect">
            <a:avLst/>
          </a:prstGeom>
        </p:spPr>
      </p:pic>
      <p:pic>
        <p:nvPicPr>
          <p:cNvPr id="5" name="图片 4">
            <a:extLst>
              <a:ext uri="{FF2B5EF4-FFF2-40B4-BE49-F238E27FC236}">
                <a16:creationId xmlns:a16="http://schemas.microsoft.com/office/drawing/2014/main" xmlns="" id="{BBD32AEE-3D29-486A-A6DD-3DBAB4AF7870}"/>
              </a:ext>
            </a:extLst>
          </p:cNvPr>
          <p:cNvPicPr/>
          <p:nvPr/>
        </p:nvPicPr>
        <p:blipFill>
          <a:blip r:embed="rId4"/>
          <a:stretch>
            <a:fillRect/>
          </a:stretch>
        </p:blipFill>
        <p:spPr>
          <a:xfrm>
            <a:off x="9073392" y="2934767"/>
            <a:ext cx="2473908" cy="1695290"/>
          </a:xfrm>
          <a:prstGeom prst="rect">
            <a:avLst/>
          </a:prstGeom>
        </p:spPr>
      </p:pic>
    </p:spTree>
    <p:extLst>
      <p:ext uri="{BB962C8B-B14F-4D97-AF65-F5344CB8AC3E}">
        <p14:creationId xmlns:p14="http://schemas.microsoft.com/office/powerpoint/2010/main" val="409596058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9C8E2509-D347-4A0B-A477-EA57B888F130}"/>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
        <p:nvSpPr>
          <p:cNvPr id="9" name="矩形 8">
            <a:extLst>
              <a:ext uri="{FF2B5EF4-FFF2-40B4-BE49-F238E27FC236}">
                <a16:creationId xmlns:a16="http://schemas.microsoft.com/office/drawing/2014/main" xmlns="" id="{672C0B56-6245-44EB-ABF6-991C2A7BC2CF}"/>
              </a:ext>
            </a:extLst>
          </p:cNvPr>
          <p:cNvSpPr/>
          <p:nvPr/>
        </p:nvSpPr>
        <p:spPr>
          <a:xfrm>
            <a:off x="234043" y="273851"/>
            <a:ext cx="11723913" cy="6340197"/>
          </a:xfrm>
          <a:prstGeom prst="rect">
            <a:avLst/>
          </a:prstGeom>
        </p:spPr>
        <p:txBody>
          <a:bodyPr wrap="square">
            <a:spAutoFit/>
          </a:bodyPr>
          <a:lstStyle/>
          <a:p>
            <a:pPr>
              <a:lnSpc>
                <a:spcPct val="150000"/>
              </a:lnSpc>
            </a:pPr>
            <a:r>
              <a:rPr lang="zh-CN" altLang="zh-CN" sz="2800" b="1" dirty="0">
                <a:solidFill>
                  <a:srgbClr val="DA251C"/>
                </a:solidFill>
              </a:rPr>
              <a:t>示例</a:t>
            </a:r>
            <a:r>
              <a:rPr lang="en-US" altLang="zh-CN" sz="2800" b="1" dirty="0">
                <a:solidFill>
                  <a:srgbClr val="DA251C"/>
                </a:solidFill>
              </a:rPr>
              <a:t>7</a:t>
            </a:r>
            <a:r>
              <a:rPr lang="zh-CN" altLang="zh-CN" sz="2800" dirty="0"/>
              <a:t>　</a:t>
            </a:r>
            <a:r>
              <a:rPr lang="en-US" altLang="zh-CN" sz="2800" dirty="0"/>
              <a:t>[2018</a:t>
            </a:r>
            <a:r>
              <a:rPr lang="zh-CN" altLang="zh-CN" sz="2800" dirty="0"/>
              <a:t>成都模拟</a:t>
            </a:r>
            <a:r>
              <a:rPr lang="en-US" altLang="zh-CN" sz="2800" dirty="0"/>
              <a:t>]</a:t>
            </a:r>
            <a:r>
              <a:rPr lang="zh-CN" altLang="zh-CN" sz="2800" dirty="0"/>
              <a:t>几组物质的熔点</a:t>
            </a:r>
            <a:r>
              <a:rPr lang="en-US" altLang="zh-CN" sz="2800" dirty="0"/>
              <a:t>(℃)</a:t>
            </a:r>
            <a:r>
              <a:rPr lang="zh-CN" altLang="zh-CN" sz="2800" dirty="0"/>
              <a:t>数据如表所示</a:t>
            </a:r>
            <a:r>
              <a:rPr lang="en-US" altLang="zh-CN" sz="2800" dirty="0"/>
              <a:t>:</a:t>
            </a:r>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endParaRPr lang="en-US" altLang="zh-CN" sz="2800" dirty="0"/>
          </a:p>
          <a:p>
            <a:pPr>
              <a:lnSpc>
                <a:spcPct val="150000"/>
              </a:lnSpc>
            </a:pPr>
            <a:r>
              <a:rPr lang="zh-CN" altLang="zh-CN" sz="2800" dirty="0"/>
              <a:t>据此回答下列问题</a:t>
            </a:r>
            <a:r>
              <a:rPr lang="en-US" altLang="zh-CN" sz="2800" dirty="0"/>
              <a:t>:</a:t>
            </a:r>
            <a:endParaRPr lang="zh-CN" altLang="zh-CN" sz="2800" dirty="0"/>
          </a:p>
          <a:p>
            <a:pPr>
              <a:lnSpc>
                <a:spcPct val="150000"/>
              </a:lnSpc>
            </a:pPr>
            <a:r>
              <a:rPr lang="en-US" altLang="zh-CN" sz="2800" dirty="0"/>
              <a:t>(1)①</a:t>
            </a:r>
            <a:r>
              <a:rPr lang="zh-CN" altLang="zh-CN" sz="2800" dirty="0"/>
              <a:t>由表格中数据可知</a:t>
            </a:r>
            <a:r>
              <a:rPr lang="en-US" altLang="zh-CN" sz="2800" dirty="0"/>
              <a:t>,A</a:t>
            </a:r>
            <a:r>
              <a:rPr lang="zh-CN" altLang="zh-CN" sz="2800" dirty="0"/>
              <a:t>组中物质的熔点普遍偏高</a:t>
            </a:r>
            <a:r>
              <a:rPr lang="en-US" altLang="zh-CN" sz="2800" dirty="0"/>
              <a:t>,A</a:t>
            </a:r>
            <a:r>
              <a:rPr lang="zh-CN" altLang="zh-CN" sz="2800" dirty="0"/>
              <a:t>组物质属于</a:t>
            </a:r>
            <a:r>
              <a:rPr lang="zh-CN" altLang="zh-CN" sz="2800" u="sng" dirty="0"/>
              <a:t>　　　　</a:t>
            </a:r>
            <a:r>
              <a:rPr lang="zh-CN" altLang="zh-CN" sz="2800" dirty="0"/>
              <a:t>晶体</a:t>
            </a:r>
            <a:r>
              <a:rPr lang="en-US" altLang="zh-CN" sz="2800" dirty="0"/>
              <a:t>,</a:t>
            </a:r>
            <a:r>
              <a:rPr lang="zh-CN" altLang="zh-CN" sz="2800" dirty="0"/>
              <a:t>其熔化时克服的粒子间作用力是</a:t>
            </a:r>
            <a:r>
              <a:rPr lang="zh-CN" altLang="zh-CN" sz="2800" u="sng" dirty="0"/>
              <a:t>　　　　</a:t>
            </a:r>
            <a:r>
              <a:rPr lang="en-US" altLang="zh-CN" sz="2800" dirty="0"/>
              <a:t>;②</a:t>
            </a:r>
            <a:r>
              <a:rPr lang="zh-CN" altLang="zh-CN" sz="2800" dirty="0"/>
              <a:t>二氧化硅的熔点高于硅</a:t>
            </a:r>
          </a:p>
        </p:txBody>
      </p:sp>
      <p:graphicFrame>
        <p:nvGraphicFramePr>
          <p:cNvPr id="2" name="表格 1">
            <a:extLst>
              <a:ext uri="{FF2B5EF4-FFF2-40B4-BE49-F238E27FC236}">
                <a16:creationId xmlns:a16="http://schemas.microsoft.com/office/drawing/2014/main" xmlns="" id="{AA85D28D-E020-448D-ABD9-61A7BF0C06BC}"/>
              </a:ext>
            </a:extLst>
          </p:cNvPr>
          <p:cNvGraphicFramePr>
            <a:graphicFrameLocks noGrp="1"/>
          </p:cNvGraphicFramePr>
          <p:nvPr>
            <p:extLst>
              <p:ext uri="{D42A27DB-BD31-4B8C-83A1-F6EECF244321}">
                <p14:modId xmlns:p14="http://schemas.microsoft.com/office/powerpoint/2010/main" val="1129442482"/>
              </p:ext>
            </p:extLst>
          </p:nvPr>
        </p:nvGraphicFramePr>
        <p:xfrm>
          <a:off x="754743" y="1045823"/>
          <a:ext cx="10334172" cy="3433650"/>
        </p:xfrm>
        <a:graphic>
          <a:graphicData uri="http://schemas.openxmlformats.org/drawingml/2006/table">
            <a:tbl>
              <a:tblPr firstRow="1" firstCol="1" bandRow="1">
                <a:tableStyleId>{5C22544A-7EE6-4342-B048-85BDC9FD1C3A}</a:tableStyleId>
              </a:tblPr>
              <a:tblGrid>
                <a:gridCol w="3563507">
                  <a:extLst>
                    <a:ext uri="{9D8B030D-6E8A-4147-A177-3AD203B41FA5}">
                      <a16:colId xmlns:a16="http://schemas.microsoft.com/office/drawing/2014/main" xmlns="" val="2381109082"/>
                    </a:ext>
                  </a:extLst>
                </a:gridCol>
                <a:gridCol w="2138105">
                  <a:extLst>
                    <a:ext uri="{9D8B030D-6E8A-4147-A177-3AD203B41FA5}">
                      <a16:colId xmlns:a16="http://schemas.microsoft.com/office/drawing/2014/main" xmlns="" val="3685380608"/>
                    </a:ext>
                  </a:extLst>
                </a:gridCol>
                <a:gridCol w="2138105">
                  <a:extLst>
                    <a:ext uri="{9D8B030D-6E8A-4147-A177-3AD203B41FA5}">
                      <a16:colId xmlns:a16="http://schemas.microsoft.com/office/drawing/2014/main" xmlns="" val="1554831591"/>
                    </a:ext>
                  </a:extLst>
                </a:gridCol>
                <a:gridCol w="2494455">
                  <a:extLst>
                    <a:ext uri="{9D8B030D-6E8A-4147-A177-3AD203B41FA5}">
                      <a16:colId xmlns:a16="http://schemas.microsoft.com/office/drawing/2014/main" xmlns="" val="2961688626"/>
                    </a:ext>
                  </a:extLst>
                </a:gridCol>
              </a:tblGrid>
              <a:tr h="686730">
                <a:tc>
                  <a:txBody>
                    <a:bodyPr/>
                    <a:lstStyle/>
                    <a:p>
                      <a:pPr algn="ctr">
                        <a:lnSpc>
                          <a:spcPct val="100000"/>
                        </a:lnSpc>
                        <a:spcAft>
                          <a:spcPts val="0"/>
                        </a:spcAft>
                      </a:pPr>
                      <a:r>
                        <a:rPr lang="en-US" sz="2800" b="0">
                          <a:solidFill>
                            <a:schemeClr val="tx1"/>
                          </a:solidFill>
                          <a:effectLst/>
                        </a:rPr>
                        <a:t>A</a:t>
                      </a:r>
                      <a:r>
                        <a:rPr lang="zh-CN" sz="2800" b="0">
                          <a:solidFill>
                            <a:schemeClr val="tx1"/>
                          </a:solidFill>
                          <a:effectLst/>
                        </a:rPr>
                        <a:t>组熔点</a:t>
                      </a:r>
                      <a:r>
                        <a:rPr lang="en-US" sz="2800" b="0">
                          <a:solidFill>
                            <a:schemeClr val="tx1"/>
                          </a:solidFill>
                          <a:effectLst/>
                        </a:rPr>
                        <a:t>/℃</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B</a:t>
                      </a:r>
                      <a:r>
                        <a:rPr lang="zh-CN" sz="2800" b="0">
                          <a:solidFill>
                            <a:schemeClr val="tx1"/>
                          </a:solidFill>
                          <a:effectLst/>
                        </a:rPr>
                        <a:t>组熔点</a:t>
                      </a:r>
                      <a:r>
                        <a:rPr lang="en-US" sz="2800" b="0">
                          <a:solidFill>
                            <a:schemeClr val="tx1"/>
                          </a:solidFill>
                          <a:effectLst/>
                        </a:rPr>
                        <a:t>/℃</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C</a:t>
                      </a:r>
                      <a:r>
                        <a:rPr lang="zh-CN" sz="2800" b="0">
                          <a:solidFill>
                            <a:schemeClr val="tx1"/>
                          </a:solidFill>
                          <a:effectLst/>
                        </a:rPr>
                        <a:t>组熔点</a:t>
                      </a:r>
                      <a:r>
                        <a:rPr lang="en-US" sz="2800" b="0">
                          <a:solidFill>
                            <a:schemeClr val="tx1"/>
                          </a:solidFill>
                          <a:effectLst/>
                        </a:rPr>
                        <a:t>/℃</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D</a:t>
                      </a:r>
                      <a:r>
                        <a:rPr lang="zh-CN" sz="2800" b="0">
                          <a:solidFill>
                            <a:schemeClr val="tx1"/>
                          </a:solidFill>
                          <a:effectLst/>
                        </a:rPr>
                        <a:t>组熔点</a:t>
                      </a:r>
                      <a:r>
                        <a:rPr lang="en-US" sz="2800" b="0">
                          <a:solidFill>
                            <a:schemeClr val="tx1"/>
                          </a:solidFill>
                          <a:effectLst/>
                        </a:rPr>
                        <a:t>/℃</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96209535"/>
                  </a:ext>
                </a:extLst>
              </a:tr>
              <a:tr h="686730">
                <a:tc>
                  <a:txBody>
                    <a:bodyPr/>
                    <a:lstStyle/>
                    <a:p>
                      <a:pPr algn="ctr">
                        <a:lnSpc>
                          <a:spcPct val="100000"/>
                        </a:lnSpc>
                        <a:spcAft>
                          <a:spcPts val="0"/>
                        </a:spcAft>
                      </a:pPr>
                      <a:r>
                        <a:rPr lang="zh-CN" sz="2800" b="0">
                          <a:solidFill>
                            <a:schemeClr val="tx1"/>
                          </a:solidFill>
                          <a:effectLst/>
                        </a:rPr>
                        <a:t>金刚石</a:t>
                      </a:r>
                      <a:r>
                        <a:rPr lang="en-US" sz="2800" b="0">
                          <a:solidFill>
                            <a:schemeClr val="tx1"/>
                          </a:solidFill>
                          <a:effectLst/>
                        </a:rPr>
                        <a:t>:&gt;3 550</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Li: 181</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HF:-83</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NaCl</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09597186"/>
                  </a:ext>
                </a:extLst>
              </a:tr>
              <a:tr h="686730">
                <a:tc>
                  <a:txBody>
                    <a:bodyPr/>
                    <a:lstStyle/>
                    <a:p>
                      <a:pPr algn="ctr">
                        <a:lnSpc>
                          <a:spcPct val="100000"/>
                        </a:lnSpc>
                        <a:spcAft>
                          <a:spcPts val="0"/>
                        </a:spcAft>
                      </a:pPr>
                      <a:r>
                        <a:rPr lang="zh-CN" sz="2800" b="0">
                          <a:solidFill>
                            <a:schemeClr val="tx1"/>
                          </a:solidFill>
                          <a:effectLst/>
                        </a:rPr>
                        <a:t>硅晶体</a:t>
                      </a:r>
                      <a:r>
                        <a:rPr lang="en-US" sz="2800" b="0">
                          <a:solidFill>
                            <a:schemeClr val="tx1"/>
                          </a:solidFill>
                          <a:effectLst/>
                        </a:rPr>
                        <a:t>: 1 410</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Na: 98</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HCl:-115</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KCl</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10759370"/>
                  </a:ext>
                </a:extLst>
              </a:tr>
              <a:tr h="686730">
                <a:tc>
                  <a:txBody>
                    <a:bodyPr/>
                    <a:lstStyle/>
                    <a:p>
                      <a:pPr algn="ctr">
                        <a:lnSpc>
                          <a:spcPct val="100000"/>
                        </a:lnSpc>
                        <a:spcAft>
                          <a:spcPts val="0"/>
                        </a:spcAft>
                      </a:pPr>
                      <a:r>
                        <a:rPr lang="zh-CN" sz="2800" b="0">
                          <a:solidFill>
                            <a:schemeClr val="tx1"/>
                          </a:solidFill>
                          <a:effectLst/>
                        </a:rPr>
                        <a:t>硼晶体</a:t>
                      </a:r>
                      <a:r>
                        <a:rPr lang="en-US" sz="2800" b="0">
                          <a:solidFill>
                            <a:schemeClr val="tx1"/>
                          </a:solidFill>
                          <a:effectLst/>
                        </a:rPr>
                        <a:t>: 2 300</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dirty="0">
                          <a:solidFill>
                            <a:schemeClr val="tx1"/>
                          </a:solidFill>
                          <a:effectLst/>
                        </a:rPr>
                        <a:t>K: 64</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HBr:-89</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RbCl</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71191922"/>
                  </a:ext>
                </a:extLst>
              </a:tr>
              <a:tr h="686730">
                <a:tc>
                  <a:txBody>
                    <a:bodyPr/>
                    <a:lstStyle/>
                    <a:p>
                      <a:pPr algn="ctr">
                        <a:lnSpc>
                          <a:spcPct val="100000"/>
                        </a:lnSpc>
                        <a:spcAft>
                          <a:spcPts val="0"/>
                        </a:spcAft>
                      </a:pPr>
                      <a:r>
                        <a:rPr lang="zh-CN" sz="2800" b="0">
                          <a:solidFill>
                            <a:schemeClr val="tx1"/>
                          </a:solidFill>
                          <a:effectLst/>
                        </a:rPr>
                        <a:t>二氧化硅</a:t>
                      </a:r>
                      <a:r>
                        <a:rPr lang="en-US" sz="2800" b="0">
                          <a:solidFill>
                            <a:schemeClr val="tx1"/>
                          </a:solidFill>
                          <a:effectLst/>
                        </a:rPr>
                        <a:t>: 1 732</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Rb: 39</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HI:-51</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dirty="0">
                          <a:solidFill>
                            <a:schemeClr val="tx1"/>
                          </a:solidFill>
                          <a:effectLst/>
                        </a:rPr>
                        <a:t>MgO:2 800</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95074611"/>
                  </a:ext>
                </a:extLst>
              </a:tr>
            </a:tbl>
          </a:graphicData>
        </a:graphic>
      </p:graphicFrame>
    </p:spTree>
    <p:extLst>
      <p:ext uri="{BB962C8B-B14F-4D97-AF65-F5344CB8AC3E}">
        <p14:creationId xmlns:p14="http://schemas.microsoft.com/office/powerpoint/2010/main" val="133931769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9C8E2509-D347-4A0B-A477-EA57B888F130}"/>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
        <p:nvSpPr>
          <p:cNvPr id="9" name="矩形 8">
            <a:extLst>
              <a:ext uri="{FF2B5EF4-FFF2-40B4-BE49-F238E27FC236}">
                <a16:creationId xmlns:a16="http://schemas.microsoft.com/office/drawing/2014/main" xmlns="" id="{672C0B56-6245-44EB-ABF6-991C2A7BC2CF}"/>
              </a:ext>
            </a:extLst>
          </p:cNvPr>
          <p:cNvSpPr/>
          <p:nvPr/>
        </p:nvSpPr>
        <p:spPr>
          <a:xfrm>
            <a:off x="234043" y="331001"/>
            <a:ext cx="11723913" cy="5909310"/>
          </a:xfrm>
          <a:prstGeom prst="rect">
            <a:avLst/>
          </a:prstGeom>
        </p:spPr>
        <p:txBody>
          <a:bodyPr wrap="square">
            <a:spAutoFit/>
          </a:bodyPr>
          <a:lstStyle/>
          <a:p>
            <a:pPr>
              <a:lnSpc>
                <a:spcPct val="150000"/>
              </a:lnSpc>
            </a:pPr>
            <a:r>
              <a:rPr lang="zh-CN" altLang="zh-CN" sz="2800" dirty="0"/>
              <a:t>晶体</a:t>
            </a:r>
            <a:r>
              <a:rPr lang="en-US" altLang="zh-CN" sz="2800" dirty="0"/>
              <a:t>,</a:t>
            </a:r>
            <a:r>
              <a:rPr lang="zh-CN" altLang="zh-CN" sz="2800" dirty="0"/>
              <a:t>原因是</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(2)B</a:t>
            </a:r>
            <a:r>
              <a:rPr lang="zh-CN" altLang="zh-CN" sz="2800" dirty="0"/>
              <a:t>组晶体中存在的作用力是</a:t>
            </a:r>
            <a:r>
              <a:rPr lang="zh-CN" altLang="zh-CN" sz="2800" u="sng" dirty="0"/>
              <a:t>　　　　</a:t>
            </a:r>
            <a:r>
              <a:rPr lang="en-US" altLang="zh-CN" sz="2800" dirty="0"/>
              <a:t>,</a:t>
            </a:r>
            <a:r>
              <a:rPr lang="zh-CN" altLang="zh-CN" sz="2800" dirty="0"/>
              <a:t>其共同的物理性质是</a:t>
            </a:r>
            <a:r>
              <a:rPr lang="zh-CN" altLang="zh-CN" sz="2800" u="sng" dirty="0"/>
              <a:t>　　　　</a:t>
            </a:r>
            <a:r>
              <a:rPr lang="en-US" altLang="zh-CN" sz="2800" dirty="0"/>
              <a:t>(</a:t>
            </a:r>
            <a:r>
              <a:rPr lang="zh-CN" altLang="zh-CN" sz="2800" dirty="0"/>
              <a:t>填序号</a:t>
            </a:r>
            <a:r>
              <a:rPr lang="en-US" altLang="zh-CN" sz="2800" dirty="0"/>
              <a:t>)</a:t>
            </a:r>
            <a:r>
              <a:rPr lang="zh-CN" altLang="zh-CN" sz="2800" dirty="0"/>
              <a:t>。</a:t>
            </a:r>
            <a:r>
              <a:rPr lang="en-US" altLang="zh-CN" sz="2800" dirty="0"/>
              <a:t>  </a:t>
            </a:r>
            <a:endParaRPr lang="zh-CN" altLang="zh-CN" sz="2800" dirty="0"/>
          </a:p>
          <a:p>
            <a:pPr>
              <a:lnSpc>
                <a:spcPct val="150000"/>
              </a:lnSpc>
            </a:pPr>
            <a:r>
              <a:rPr lang="en-US" altLang="zh-CN" sz="2800" dirty="0"/>
              <a:t>①</a:t>
            </a:r>
            <a:r>
              <a:rPr lang="zh-CN" altLang="zh-CN" sz="2800" dirty="0"/>
              <a:t>有金属光泽　</a:t>
            </a:r>
            <a:r>
              <a:rPr lang="en-US" altLang="zh-CN" sz="2800" dirty="0"/>
              <a:t>②</a:t>
            </a:r>
            <a:r>
              <a:rPr lang="zh-CN" altLang="zh-CN" sz="2800" dirty="0"/>
              <a:t>导电　</a:t>
            </a:r>
            <a:r>
              <a:rPr lang="en-US" altLang="zh-CN" sz="2800" dirty="0"/>
              <a:t>③</a:t>
            </a:r>
            <a:r>
              <a:rPr lang="zh-CN" altLang="zh-CN" sz="2800" dirty="0"/>
              <a:t>导热　</a:t>
            </a:r>
            <a:r>
              <a:rPr lang="en-US" altLang="zh-CN" sz="2800" dirty="0"/>
              <a:t>④</a:t>
            </a:r>
            <a:r>
              <a:rPr lang="zh-CN" altLang="zh-CN" sz="2800" dirty="0"/>
              <a:t>具有延展性</a:t>
            </a:r>
          </a:p>
          <a:p>
            <a:pPr>
              <a:lnSpc>
                <a:spcPct val="150000"/>
              </a:lnSpc>
            </a:pPr>
            <a:r>
              <a:rPr lang="en-US" altLang="zh-CN" sz="2800" dirty="0"/>
              <a:t>(3)C</a:t>
            </a:r>
            <a:r>
              <a:rPr lang="zh-CN" altLang="zh-CN" sz="2800" dirty="0"/>
              <a:t>组中</a:t>
            </a:r>
            <a:r>
              <a:rPr lang="en-US" altLang="zh-CN" sz="2800" dirty="0"/>
              <a:t>HF</a:t>
            </a:r>
            <a:r>
              <a:rPr lang="zh-CN" altLang="zh-CN" sz="2800" dirty="0"/>
              <a:t>的熔点反常是由于</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(4)D</a:t>
            </a:r>
            <a:r>
              <a:rPr lang="zh-CN" altLang="zh-CN" sz="2800" dirty="0"/>
              <a:t>组晶体可能具有的性质是</a:t>
            </a:r>
            <a:r>
              <a:rPr lang="zh-CN" altLang="zh-CN" sz="2800" u="sng" dirty="0"/>
              <a:t>　　　　</a:t>
            </a:r>
            <a:r>
              <a:rPr lang="en-US" altLang="zh-CN" sz="2800" dirty="0"/>
              <a:t>(</a:t>
            </a:r>
            <a:r>
              <a:rPr lang="zh-CN" altLang="zh-CN" sz="2800" dirty="0"/>
              <a:t>填序号</a:t>
            </a:r>
            <a:r>
              <a:rPr lang="en-US" altLang="zh-CN" sz="2800" dirty="0"/>
              <a:t>)</a:t>
            </a:r>
            <a:r>
              <a:rPr lang="zh-CN" altLang="zh-CN" sz="2800" dirty="0"/>
              <a:t>。</a:t>
            </a:r>
            <a:r>
              <a:rPr lang="en-US" altLang="zh-CN" sz="2800" dirty="0"/>
              <a:t> </a:t>
            </a:r>
            <a:endParaRPr lang="zh-CN" altLang="zh-CN" sz="2800" dirty="0"/>
          </a:p>
          <a:p>
            <a:pPr>
              <a:lnSpc>
                <a:spcPct val="150000"/>
              </a:lnSpc>
            </a:pPr>
            <a:r>
              <a:rPr lang="en-US" altLang="zh-CN" sz="2800" dirty="0"/>
              <a:t>①</a:t>
            </a:r>
            <a:r>
              <a:rPr lang="zh-CN" altLang="zh-CN" sz="2800" dirty="0"/>
              <a:t>硬度小　</a:t>
            </a:r>
            <a:r>
              <a:rPr lang="en-US" altLang="zh-CN" sz="2800" dirty="0"/>
              <a:t>②</a:t>
            </a:r>
            <a:r>
              <a:rPr lang="zh-CN" altLang="zh-CN" sz="2800" dirty="0"/>
              <a:t>水溶液能导电　</a:t>
            </a:r>
            <a:r>
              <a:rPr lang="en-US" altLang="zh-CN" sz="2800" dirty="0"/>
              <a:t>③</a:t>
            </a:r>
            <a:r>
              <a:rPr lang="zh-CN" altLang="zh-CN" sz="2800" dirty="0"/>
              <a:t>固体能导电　</a:t>
            </a:r>
            <a:r>
              <a:rPr lang="en-US" altLang="zh-CN" sz="2800" dirty="0"/>
              <a:t>④</a:t>
            </a:r>
            <a:r>
              <a:rPr lang="zh-CN" altLang="zh-CN" sz="2800" dirty="0"/>
              <a:t>熔融状态能导电</a:t>
            </a:r>
          </a:p>
          <a:p>
            <a:pPr>
              <a:lnSpc>
                <a:spcPct val="150000"/>
              </a:lnSpc>
            </a:pPr>
            <a:r>
              <a:rPr lang="en-US" altLang="zh-CN" sz="2800" dirty="0"/>
              <a:t>(5)D</a:t>
            </a:r>
            <a:r>
              <a:rPr lang="zh-CN" altLang="zh-CN" sz="2800" dirty="0"/>
              <a:t>组晶体中</a:t>
            </a:r>
            <a:r>
              <a:rPr lang="en-US" altLang="zh-CN" sz="2800" dirty="0" err="1"/>
              <a:t>NaCl</a:t>
            </a:r>
            <a:r>
              <a:rPr lang="zh-CN" altLang="zh-CN" sz="2800" dirty="0"/>
              <a:t>、</a:t>
            </a:r>
            <a:r>
              <a:rPr lang="en-US" altLang="zh-CN" sz="2800" dirty="0" err="1"/>
              <a:t>KCl</a:t>
            </a:r>
            <a:r>
              <a:rPr lang="zh-CN" altLang="zh-CN" sz="2800" dirty="0"/>
              <a:t>、</a:t>
            </a:r>
            <a:r>
              <a:rPr lang="en-US" altLang="zh-CN" sz="2800" dirty="0" err="1"/>
              <a:t>RbCl</a:t>
            </a:r>
            <a:r>
              <a:rPr lang="zh-CN" altLang="zh-CN" sz="2800" dirty="0"/>
              <a:t>的熔点由高到低的顺为</a:t>
            </a:r>
            <a:r>
              <a:rPr lang="zh-CN" altLang="zh-CN" sz="2800" u="sng" dirty="0"/>
              <a:t>　　　　　　</a:t>
            </a:r>
            <a:r>
              <a:rPr lang="en-US" altLang="zh-CN" sz="2800" dirty="0"/>
              <a:t>,</a:t>
            </a:r>
            <a:r>
              <a:rPr lang="en-US" altLang="zh-CN" sz="2800" dirty="0" err="1"/>
              <a:t>MgO</a:t>
            </a:r>
            <a:r>
              <a:rPr lang="zh-CN" altLang="zh-CN" sz="2800" dirty="0"/>
              <a:t>晶体的熔点高于其他三者</a:t>
            </a:r>
            <a:r>
              <a:rPr lang="en-US" altLang="zh-CN" sz="2800" dirty="0"/>
              <a:t>,</a:t>
            </a:r>
            <a:r>
              <a:rPr lang="zh-CN" altLang="zh-CN" sz="2800" dirty="0"/>
              <a:t>其原因是</a:t>
            </a:r>
            <a:r>
              <a:rPr lang="zh-CN" altLang="zh-CN" sz="2800" u="sng" dirty="0"/>
              <a:t>　　　　　　　　　　　</a:t>
            </a:r>
            <a:r>
              <a:rPr lang="zh-CN" altLang="zh-CN" sz="2800" dirty="0"/>
              <a:t>。</a:t>
            </a:r>
            <a:r>
              <a:rPr lang="en-US" altLang="zh-CN" sz="2800" dirty="0"/>
              <a:t>  </a:t>
            </a:r>
            <a:endParaRPr lang="zh-CN" altLang="zh-CN" sz="2800" dirty="0"/>
          </a:p>
        </p:txBody>
      </p:sp>
    </p:spTree>
    <p:extLst>
      <p:ext uri="{BB962C8B-B14F-4D97-AF65-F5344CB8AC3E}">
        <p14:creationId xmlns:p14="http://schemas.microsoft.com/office/powerpoint/2010/main" val="313493731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9C8E2509-D347-4A0B-A477-EA57B888F130}"/>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
        <p:nvSpPr>
          <p:cNvPr id="9" name="矩形 8">
            <a:extLst>
              <a:ext uri="{FF2B5EF4-FFF2-40B4-BE49-F238E27FC236}">
                <a16:creationId xmlns:a16="http://schemas.microsoft.com/office/drawing/2014/main" xmlns="" id="{672C0B56-6245-44EB-ABF6-991C2A7BC2CF}"/>
              </a:ext>
            </a:extLst>
          </p:cNvPr>
          <p:cNvSpPr/>
          <p:nvPr/>
        </p:nvSpPr>
        <p:spPr>
          <a:xfrm>
            <a:off x="234043" y="331001"/>
            <a:ext cx="11723913" cy="5909310"/>
          </a:xfrm>
          <a:prstGeom prst="rect">
            <a:avLst/>
          </a:prstGeom>
        </p:spPr>
        <p:txBody>
          <a:bodyPr wrap="square">
            <a:spAutoFit/>
          </a:bodyPr>
          <a:lstStyle/>
          <a:p>
            <a:pPr>
              <a:lnSpc>
                <a:spcPct val="150000"/>
              </a:lnSpc>
            </a:pPr>
            <a:r>
              <a:rPr lang="zh-CN" altLang="zh-CN" sz="2800" b="1" dirty="0">
                <a:solidFill>
                  <a:srgbClr val="DA251C"/>
                </a:solidFill>
              </a:rPr>
              <a:t>解析</a:t>
            </a:r>
            <a:r>
              <a:rPr lang="zh-CN" altLang="zh-CN" sz="2800" dirty="0"/>
              <a:t>　</a:t>
            </a:r>
            <a:r>
              <a:rPr lang="en-US" altLang="zh-CN" sz="2800" dirty="0"/>
              <a:t>(1)~(4)</a:t>
            </a:r>
            <a:r>
              <a:rPr lang="zh-CN" altLang="zh-CN" sz="2800" dirty="0"/>
              <a:t>见答案。</a:t>
            </a:r>
            <a:r>
              <a:rPr lang="en-US" altLang="zh-CN" sz="2800" dirty="0"/>
              <a:t>(5)</a:t>
            </a:r>
            <a:r>
              <a:rPr lang="zh-CN" altLang="zh-CN" sz="2800" dirty="0"/>
              <a:t>晶格能与离子所带电荷数和离子半径有关</a:t>
            </a:r>
            <a:r>
              <a:rPr lang="en-US" altLang="zh-CN" sz="2800" dirty="0"/>
              <a:t>,</a:t>
            </a:r>
            <a:r>
              <a:rPr lang="zh-CN" altLang="zh-CN" sz="2800" dirty="0"/>
              <a:t>所带电荷数越多</a:t>
            </a:r>
            <a:r>
              <a:rPr lang="en-US" altLang="zh-CN" sz="2800" dirty="0"/>
              <a:t>,</a:t>
            </a:r>
            <a:r>
              <a:rPr lang="zh-CN" altLang="zh-CN" sz="2800" dirty="0"/>
              <a:t>半径越小</a:t>
            </a:r>
            <a:r>
              <a:rPr lang="en-US" altLang="zh-CN" sz="2800" dirty="0"/>
              <a:t>,</a:t>
            </a:r>
            <a:r>
              <a:rPr lang="zh-CN" altLang="zh-CN" sz="2800" dirty="0"/>
              <a:t>晶格能越大</a:t>
            </a:r>
            <a:r>
              <a:rPr lang="en-US" altLang="zh-CN" sz="2800" dirty="0"/>
              <a:t>,</a:t>
            </a:r>
            <a:r>
              <a:rPr lang="zh-CN" altLang="zh-CN" sz="2800" dirty="0"/>
              <a:t>晶体熔点越高。</a:t>
            </a:r>
            <a:endParaRPr lang="en-US" altLang="zh-CN" sz="2800" dirty="0"/>
          </a:p>
          <a:p>
            <a:pPr>
              <a:lnSpc>
                <a:spcPct val="150000"/>
              </a:lnSpc>
            </a:pPr>
            <a:endParaRPr lang="zh-CN" altLang="zh-CN" sz="2800" dirty="0"/>
          </a:p>
          <a:p>
            <a:pPr>
              <a:lnSpc>
                <a:spcPct val="150000"/>
              </a:lnSpc>
            </a:pPr>
            <a:r>
              <a:rPr lang="zh-CN" altLang="zh-CN" sz="2800" b="1" dirty="0">
                <a:solidFill>
                  <a:srgbClr val="DA251C"/>
                </a:solidFill>
              </a:rPr>
              <a:t>答案</a:t>
            </a:r>
            <a:r>
              <a:rPr lang="zh-CN" altLang="zh-CN" sz="2800" dirty="0"/>
              <a:t>　</a:t>
            </a:r>
            <a:r>
              <a:rPr lang="en-US" altLang="zh-CN" sz="2800" dirty="0"/>
              <a:t>(1)①</a:t>
            </a:r>
            <a:r>
              <a:rPr lang="zh-CN" altLang="zh-CN" sz="2800" dirty="0"/>
              <a:t>原子　共价键　</a:t>
            </a:r>
            <a:r>
              <a:rPr lang="en-US" altLang="zh-CN" sz="2800" dirty="0"/>
              <a:t>②Si—O</a:t>
            </a:r>
            <a:r>
              <a:rPr lang="zh-CN" altLang="zh-CN" sz="2800" dirty="0"/>
              <a:t>键的键长小于</a:t>
            </a:r>
            <a:r>
              <a:rPr lang="en-US" altLang="zh-CN" sz="2800" dirty="0"/>
              <a:t>Si—Si</a:t>
            </a:r>
            <a:r>
              <a:rPr lang="zh-CN" altLang="zh-CN" sz="2800" dirty="0"/>
              <a:t>键的</a:t>
            </a:r>
            <a:r>
              <a:rPr lang="en-US" altLang="zh-CN" sz="2800" dirty="0"/>
              <a:t>,SiO</a:t>
            </a:r>
            <a:r>
              <a:rPr lang="en-US" altLang="zh-CN" sz="2800" baseline="-25000" dirty="0"/>
              <a:t>2</a:t>
            </a:r>
            <a:r>
              <a:rPr lang="zh-CN" altLang="zh-CN" sz="2800" dirty="0"/>
              <a:t>的键能大　</a:t>
            </a:r>
            <a:r>
              <a:rPr lang="en-US" altLang="zh-CN" sz="2800" dirty="0"/>
              <a:t>(2)</a:t>
            </a:r>
            <a:r>
              <a:rPr lang="zh-CN" altLang="zh-CN" sz="2800" dirty="0"/>
              <a:t>金属键　</a:t>
            </a:r>
            <a:r>
              <a:rPr lang="en-US" altLang="zh-CN" sz="2800" dirty="0"/>
              <a:t>①②③④</a:t>
            </a:r>
            <a:r>
              <a:rPr lang="zh-CN" altLang="zh-CN" sz="2800" dirty="0"/>
              <a:t>　</a:t>
            </a:r>
            <a:r>
              <a:rPr lang="en-US" altLang="zh-CN" sz="2800" dirty="0"/>
              <a:t>(3)HF</a:t>
            </a:r>
            <a:r>
              <a:rPr lang="zh-CN" altLang="zh-CN" sz="2800" dirty="0"/>
              <a:t>分子间能形成氢键</a:t>
            </a:r>
            <a:r>
              <a:rPr lang="en-US" altLang="zh-CN" sz="2800" dirty="0"/>
              <a:t>,</a:t>
            </a:r>
            <a:r>
              <a:rPr lang="zh-CN" altLang="zh-CN" sz="2800" dirty="0"/>
              <a:t>其熔化时需要消耗的能量更多</a:t>
            </a:r>
            <a:r>
              <a:rPr lang="en-US" altLang="zh-CN" sz="2800" dirty="0"/>
              <a:t>(</a:t>
            </a:r>
            <a:r>
              <a:rPr lang="zh-CN" altLang="zh-CN" sz="2800" dirty="0"/>
              <a:t>只要答出</a:t>
            </a:r>
            <a:r>
              <a:rPr lang="en-US" altLang="zh-CN" sz="2800" dirty="0"/>
              <a:t>HF</a:t>
            </a:r>
            <a:r>
              <a:rPr lang="zh-CN" altLang="zh-CN" sz="2800" dirty="0"/>
              <a:t>分子间能形成氢键即可</a:t>
            </a:r>
            <a:r>
              <a:rPr lang="en-US" altLang="zh-CN" sz="2800" dirty="0"/>
              <a:t>)</a:t>
            </a:r>
            <a:r>
              <a:rPr lang="zh-CN" altLang="zh-CN" sz="2800" dirty="0"/>
              <a:t>　</a:t>
            </a:r>
            <a:r>
              <a:rPr lang="en-US" altLang="zh-CN" sz="2800" dirty="0"/>
              <a:t>(4)②④</a:t>
            </a:r>
            <a:r>
              <a:rPr lang="zh-CN" altLang="zh-CN" sz="2800" dirty="0"/>
              <a:t>　</a:t>
            </a:r>
            <a:r>
              <a:rPr lang="en-US" altLang="zh-CN" sz="2800" dirty="0"/>
              <a:t>(5)</a:t>
            </a:r>
            <a:r>
              <a:rPr lang="en-US" altLang="zh-CN" sz="2800" dirty="0" err="1"/>
              <a:t>NaCl</a:t>
            </a:r>
            <a:r>
              <a:rPr lang="en-US" altLang="zh-CN" sz="2800" dirty="0"/>
              <a:t>&gt;</a:t>
            </a:r>
            <a:r>
              <a:rPr lang="en-US" altLang="zh-CN" sz="2800" dirty="0" err="1"/>
              <a:t>KCl</a:t>
            </a:r>
            <a:r>
              <a:rPr lang="en-US" altLang="zh-CN" sz="2800" dirty="0"/>
              <a:t>&gt;</a:t>
            </a:r>
            <a:r>
              <a:rPr lang="en-US" altLang="zh-CN" sz="2800" dirty="0" err="1"/>
              <a:t>RbCl</a:t>
            </a:r>
            <a:endParaRPr lang="zh-CN" altLang="zh-CN" sz="2800" dirty="0"/>
          </a:p>
          <a:p>
            <a:pPr>
              <a:lnSpc>
                <a:spcPct val="150000"/>
              </a:lnSpc>
            </a:pPr>
            <a:r>
              <a:rPr lang="en-US" altLang="zh-CN" sz="2800" dirty="0" err="1"/>
              <a:t>MgO</a:t>
            </a:r>
            <a:r>
              <a:rPr lang="zh-CN" altLang="zh-CN" sz="2800" dirty="0"/>
              <a:t>为离子晶体</a:t>
            </a:r>
            <a:r>
              <a:rPr lang="en-US" altLang="zh-CN" sz="2800" dirty="0"/>
              <a:t>,</a:t>
            </a:r>
            <a:r>
              <a:rPr lang="zh-CN" altLang="zh-CN" sz="2800" dirty="0"/>
              <a:t>离子所带电荷数越多</a:t>
            </a:r>
            <a:r>
              <a:rPr lang="en-US" altLang="zh-CN" sz="2800" dirty="0"/>
              <a:t>,</a:t>
            </a:r>
            <a:r>
              <a:rPr lang="zh-CN" altLang="zh-CN" sz="2800" dirty="0"/>
              <a:t>半径越小</a:t>
            </a:r>
            <a:r>
              <a:rPr lang="en-US" altLang="zh-CN" sz="2800" dirty="0"/>
              <a:t>,</a:t>
            </a:r>
            <a:r>
              <a:rPr lang="zh-CN" altLang="zh-CN" sz="2800" dirty="0"/>
              <a:t>晶格能越大</a:t>
            </a:r>
            <a:r>
              <a:rPr lang="en-US" altLang="zh-CN" sz="2800" dirty="0"/>
              <a:t>,</a:t>
            </a:r>
            <a:r>
              <a:rPr lang="zh-CN" altLang="zh-CN" sz="2800" dirty="0"/>
              <a:t>熔点越高</a:t>
            </a:r>
          </a:p>
          <a:p>
            <a:pPr>
              <a:lnSpc>
                <a:spcPct val="150000"/>
              </a:lnSpc>
            </a:pPr>
            <a:endParaRPr lang="zh-CN" altLang="zh-CN" sz="2800" dirty="0"/>
          </a:p>
        </p:txBody>
      </p:sp>
    </p:spTree>
    <p:extLst>
      <p:ext uri="{BB962C8B-B14F-4D97-AF65-F5344CB8AC3E}">
        <p14:creationId xmlns:p14="http://schemas.microsoft.com/office/powerpoint/2010/main" val="285740709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990601" y="-2"/>
            <a:ext cx="4521199"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ea typeface="微软雅黑" panose="020B0503020204020204" pitchFamily="34" charset="-122"/>
              </a:rPr>
              <a:t>方法</a:t>
            </a:r>
            <a:r>
              <a:rPr lang="en-US" altLang="zh-CN" sz="2800" dirty="0">
                <a:solidFill>
                  <a:srgbClr val="DA251C"/>
                </a:solidFill>
                <a:ea typeface="微软雅黑" panose="020B0503020204020204" pitchFamily="34" charset="-122"/>
              </a:rPr>
              <a:t>7   </a:t>
            </a:r>
            <a:r>
              <a:rPr lang="zh-CN" altLang="en-US" sz="2800" dirty="0">
                <a:solidFill>
                  <a:srgbClr val="DA251C"/>
                </a:solidFill>
                <a:ea typeface="微软雅黑" panose="020B0503020204020204" pitchFamily="34" charset="-122"/>
              </a:rPr>
              <a:t>与晶体有关的计算</a:t>
            </a:r>
          </a:p>
        </p:txBody>
      </p:sp>
      <mc:AlternateContent xmlns:mc="http://schemas.openxmlformats.org/markup-compatibility/2006" xmlns:a14="http://schemas.microsoft.com/office/drawing/2010/main">
        <mc:Choice Requires="a14">
          <p:sp>
            <p:nvSpPr>
              <p:cNvPr id="2" name="矩形 1"/>
              <p:cNvSpPr/>
              <p:nvPr/>
            </p:nvSpPr>
            <p:spPr>
              <a:xfrm>
                <a:off x="234043" y="746708"/>
                <a:ext cx="11723913" cy="4257512"/>
              </a:xfrm>
              <a:prstGeom prst="rect">
                <a:avLst/>
              </a:prstGeom>
            </p:spPr>
            <p:txBody>
              <a:bodyPr wrap="square">
                <a:spAutoFit/>
              </a:bodyPr>
              <a:lstStyle/>
              <a:p>
                <a:pPr>
                  <a:lnSpc>
                    <a:spcPct val="150000"/>
                  </a:lnSpc>
                  <a:spcAft>
                    <a:spcPts val="0"/>
                  </a:spcAft>
                </a:pPr>
                <a:r>
                  <a:rPr lang="zh-CN" altLang="en-US" sz="2800" b="1" dirty="0">
                    <a:solidFill>
                      <a:srgbClr val="DA251C"/>
                    </a:solidFill>
                    <a:cs typeface="Times New Roman" panose="02020603050405020304" pitchFamily="18" charset="0"/>
                  </a:rPr>
                  <a:t>方法解读：</a:t>
                </a:r>
                <a:endParaRPr lang="en-US" altLang="zh-CN" sz="2800" b="1" dirty="0">
                  <a:solidFill>
                    <a:srgbClr val="DA251C"/>
                  </a:solidFill>
                  <a:cs typeface="Times New Roman" panose="02020603050405020304" pitchFamily="18" charset="0"/>
                </a:endParaRPr>
              </a:p>
              <a:p>
                <a:pPr>
                  <a:lnSpc>
                    <a:spcPct val="150000"/>
                  </a:lnSpc>
                </a:pPr>
                <a:r>
                  <a:rPr lang="en-US" altLang="zh-CN" sz="2800" b="1" dirty="0"/>
                  <a:t>1.</a:t>
                </a:r>
                <a:r>
                  <a:rPr lang="zh-CN" altLang="zh-CN" sz="2800" b="1" dirty="0"/>
                  <a:t>均摊法原理</a:t>
                </a:r>
              </a:p>
              <a:p>
                <a:pPr>
                  <a:lnSpc>
                    <a:spcPct val="150000"/>
                  </a:lnSpc>
                </a:pPr>
                <a:r>
                  <a:rPr lang="zh-CN" altLang="zh-CN" sz="2800" dirty="0"/>
                  <a:t>晶胞中任意位置上的一个原子如果被</a:t>
                </a:r>
                <a:r>
                  <a:rPr lang="en-US" altLang="zh-CN" sz="2800" i="1" dirty="0"/>
                  <a:t>n</a:t>
                </a:r>
                <a:r>
                  <a:rPr lang="zh-CN" altLang="zh-CN" sz="2800" dirty="0"/>
                  <a:t>个</a:t>
                </a:r>
                <a:endParaRPr lang="en-US" altLang="zh-CN" sz="2800" dirty="0"/>
              </a:p>
              <a:p>
                <a:pPr>
                  <a:lnSpc>
                    <a:spcPct val="150000"/>
                  </a:lnSpc>
                </a:pPr>
                <a:r>
                  <a:rPr lang="zh-CN" altLang="zh-CN" sz="2800" dirty="0"/>
                  <a:t>晶胞所共有</a:t>
                </a:r>
                <a:r>
                  <a:rPr lang="en-US" altLang="zh-CN" sz="2800" dirty="0"/>
                  <a:t>,</a:t>
                </a:r>
                <a:r>
                  <a:rPr lang="zh-CN" altLang="zh-CN" sz="2800" dirty="0"/>
                  <a:t>则每个晶胞对这个原子分得</a:t>
                </a:r>
                <a:endParaRPr lang="en-US" altLang="zh-CN" sz="2800" dirty="0"/>
              </a:p>
              <a:p>
                <a:pPr>
                  <a:lnSpc>
                    <a:spcPct val="150000"/>
                  </a:lnSpc>
                </a:pPr>
                <a:r>
                  <a:rPr lang="zh-CN" altLang="zh-CN" sz="2800" dirty="0"/>
                  <a:t>的份额就是</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a:rPr>
                          <m:t>1</m:t>
                        </m:r>
                      </m:num>
                      <m:den>
                        <m:r>
                          <a:rPr lang="en-US" altLang="zh-CN" sz="2800" i="1">
                            <a:latin typeface="Cambria Math"/>
                          </a:rPr>
                          <m:t>𝑛</m:t>
                        </m:r>
                      </m:den>
                    </m:f>
                  </m:oMath>
                </a14:m>
                <a:r>
                  <a:rPr lang="zh-CN" altLang="zh-CN" sz="2800" dirty="0"/>
                  <a:t>。均摊法的应用如图所示。</a:t>
                </a:r>
                <a:endParaRPr lang="en-US" altLang="zh-CN" sz="2800" dirty="0"/>
              </a:p>
              <a:p>
                <a:pPr>
                  <a:lnSpc>
                    <a:spcPct val="150000"/>
                  </a:lnSpc>
                </a:pPr>
                <a:endParaRPr lang="zh-CN" altLang="zh-CN" sz="2800" dirty="0"/>
              </a:p>
            </p:txBody>
          </p:sp>
        </mc:Choice>
        <mc:Fallback xmlns="">
          <p:sp>
            <p:nvSpPr>
              <p:cNvPr id="2" name="矩形 1"/>
              <p:cNvSpPr>
                <a:spLocks noRot="1" noChangeAspect="1" noMove="1" noResize="1" noEditPoints="1" noAdjustHandles="1" noChangeArrowheads="1" noChangeShapeType="1" noTextEdit="1"/>
              </p:cNvSpPr>
              <p:nvPr/>
            </p:nvSpPr>
            <p:spPr>
              <a:xfrm>
                <a:off x="234043" y="746708"/>
                <a:ext cx="11723913" cy="4257512"/>
              </a:xfrm>
              <a:prstGeom prst="rect">
                <a:avLst/>
              </a:prstGeom>
              <a:blipFill rotWithShape="1">
                <a:blip r:embed="rId2"/>
                <a:stretch>
                  <a:fillRect l="-1040"/>
                </a:stretch>
              </a:blipFill>
            </p:spPr>
            <p:txBody>
              <a:bodyPr/>
              <a:lstStyle/>
              <a:p>
                <a:r>
                  <a:rPr lang="zh-CN" altLang="en-US">
                    <a:noFill/>
                  </a:rPr>
                  <a:t> </a:t>
                </a:r>
              </a:p>
            </p:txBody>
          </p:sp>
        </mc:Fallback>
      </mc:AlternateContent>
      <p:pic>
        <p:nvPicPr>
          <p:cNvPr id="8" name="18DYEBHXS22.EPS" descr="id:2147515202;FounderCES">
            <a:extLst>
              <a:ext uri="{FF2B5EF4-FFF2-40B4-BE49-F238E27FC236}">
                <a16:creationId xmlns:a16="http://schemas.microsoft.com/office/drawing/2014/main" xmlns="" id="{43F71225-A654-44EF-987C-608F082237E3}"/>
              </a:ext>
            </a:extLst>
          </p:cNvPr>
          <p:cNvPicPr/>
          <p:nvPr/>
        </p:nvPicPr>
        <p:blipFill>
          <a:blip r:embed="rId3"/>
          <a:stretch>
            <a:fillRect/>
          </a:stretch>
        </p:blipFill>
        <p:spPr>
          <a:xfrm>
            <a:off x="6870334" y="2223452"/>
            <a:ext cx="4874490" cy="3174048"/>
          </a:xfrm>
          <a:prstGeom prst="rect">
            <a:avLst/>
          </a:prstGeom>
        </p:spPr>
      </p:pic>
    </p:spTree>
    <p:extLst>
      <p:ext uri="{BB962C8B-B14F-4D97-AF65-F5344CB8AC3E}">
        <p14:creationId xmlns:p14="http://schemas.microsoft.com/office/powerpoint/2010/main" val="3069857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a:extLst>
              <a:ext uri="{FF2B5EF4-FFF2-40B4-BE49-F238E27FC236}">
                <a16:creationId xmlns:a16="http://schemas.microsoft.com/office/drawing/2014/main" xmlns="" id="{E121C589-5773-48FD-A6FB-F154B2FC5338}"/>
              </a:ext>
            </a:extLst>
          </p:cNvPr>
          <p:cNvGraphicFramePr>
            <a:graphicFrameLocks noGrp="1"/>
          </p:cNvGraphicFramePr>
          <p:nvPr>
            <p:extLst>
              <p:ext uri="{D42A27DB-BD31-4B8C-83A1-F6EECF244321}">
                <p14:modId xmlns:p14="http://schemas.microsoft.com/office/powerpoint/2010/main" val="1432909151"/>
              </p:ext>
            </p:extLst>
          </p:nvPr>
        </p:nvGraphicFramePr>
        <p:xfrm>
          <a:off x="493486" y="950680"/>
          <a:ext cx="11248571" cy="4586720"/>
        </p:xfrm>
        <a:graphic>
          <a:graphicData uri="http://schemas.openxmlformats.org/drawingml/2006/table">
            <a:tbl>
              <a:tblPr firstRow="1" firstCol="1" bandRow="1"/>
              <a:tblGrid>
                <a:gridCol w="1828800">
                  <a:extLst>
                    <a:ext uri="{9D8B030D-6E8A-4147-A177-3AD203B41FA5}">
                      <a16:colId xmlns:a16="http://schemas.microsoft.com/office/drawing/2014/main" xmlns="" val="1452197166"/>
                    </a:ext>
                  </a:extLst>
                </a:gridCol>
                <a:gridCol w="4601028">
                  <a:extLst>
                    <a:ext uri="{9D8B030D-6E8A-4147-A177-3AD203B41FA5}">
                      <a16:colId xmlns:a16="http://schemas.microsoft.com/office/drawing/2014/main" xmlns="" val="1142463843"/>
                    </a:ext>
                  </a:extLst>
                </a:gridCol>
                <a:gridCol w="4818743">
                  <a:extLst>
                    <a:ext uri="{9D8B030D-6E8A-4147-A177-3AD203B41FA5}">
                      <a16:colId xmlns:a16="http://schemas.microsoft.com/office/drawing/2014/main" xmlns="" val="507570111"/>
                    </a:ext>
                  </a:extLst>
                </a:gridCol>
              </a:tblGrid>
              <a:tr h="662220">
                <a:tc>
                  <a:txBody>
                    <a:bodyPr/>
                    <a:lstStyle/>
                    <a:p>
                      <a:pPr algn="ctr">
                        <a:lnSpc>
                          <a:spcPct val="130000"/>
                        </a:lnSpc>
                      </a:pPr>
                      <a:r>
                        <a:rPr lang="zh-CN" altLang="en-US" sz="2800" b="1" dirty="0">
                          <a:solidFill>
                            <a:srgbClr val="DA251C"/>
                          </a:solidFill>
                          <a:latin typeface="+mn-lt"/>
                          <a:ea typeface="+mn-ea"/>
                        </a:rPr>
                        <a:t>核心考点</a:t>
                      </a:r>
                    </a:p>
                  </a:txBody>
                  <a:tcPr marL="148833" marR="148833" marT="74416" marB="7441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863600" rtl="0" eaLnBrk="1" latinLnBrk="0" hangingPunct="1">
                        <a:lnSpc>
                          <a:spcPct val="130000"/>
                        </a:lnSpc>
                      </a:pPr>
                      <a:r>
                        <a:rPr lang="zh-CN" altLang="en-US" sz="2800" b="1" kern="1200" dirty="0">
                          <a:solidFill>
                            <a:srgbClr val="DA251C"/>
                          </a:solidFill>
                          <a:latin typeface="+mn-lt"/>
                          <a:ea typeface="+mn-ea"/>
                          <a:cs typeface="+mn-cs"/>
                        </a:rPr>
                        <a:t>考题取样</a:t>
                      </a:r>
                    </a:p>
                  </a:txBody>
                  <a:tcPr marL="148833" marR="148833" marT="74416" marB="7441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863600" rtl="0" eaLnBrk="1" latinLnBrk="0" hangingPunct="1">
                        <a:lnSpc>
                          <a:spcPct val="130000"/>
                        </a:lnSpc>
                      </a:pPr>
                      <a:r>
                        <a:rPr lang="zh-CN" altLang="en-US" sz="2800" b="1" kern="1200" dirty="0">
                          <a:solidFill>
                            <a:srgbClr val="DA251C"/>
                          </a:solidFill>
                          <a:latin typeface="+mn-lt"/>
                          <a:ea typeface="+mn-ea"/>
                          <a:cs typeface="+mn-cs"/>
                        </a:rPr>
                        <a:t>考向必究</a:t>
                      </a:r>
                    </a:p>
                  </a:txBody>
                  <a:tcPr marL="148833" marR="148833" marT="74416" marB="7441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xmlns="" val="2489257953"/>
                  </a:ext>
                </a:extLst>
              </a:tr>
              <a:tr h="1150660">
                <a:tc rowSpan="2">
                  <a:txBody>
                    <a:bodyPr/>
                    <a:lstStyle/>
                    <a:p>
                      <a:pPr>
                        <a:lnSpc>
                          <a:spcPct val="130000"/>
                        </a:lnSpc>
                        <a:spcAft>
                          <a:spcPts val="0"/>
                        </a:spcAft>
                      </a:pPr>
                      <a:r>
                        <a:rPr lang="en-US" sz="2800" dirty="0">
                          <a:solidFill>
                            <a:srgbClr val="000000"/>
                          </a:solidFill>
                          <a:effectLst/>
                          <a:latin typeface="+mn-lt"/>
                          <a:ea typeface="+mn-ea"/>
                          <a:cs typeface="Times New Roman" panose="02020603050405020304" pitchFamily="18" charset="0"/>
                        </a:rPr>
                        <a:t> </a:t>
                      </a:r>
                      <a:r>
                        <a:rPr lang="zh-CN" sz="2800" dirty="0">
                          <a:solidFill>
                            <a:srgbClr val="000000"/>
                          </a:solidFill>
                          <a:effectLst/>
                          <a:latin typeface="+mn-lt"/>
                          <a:ea typeface="+mn-ea"/>
                          <a:cs typeface="Times New Roman" panose="02020603050405020304" pitchFamily="18" charset="0"/>
                        </a:rPr>
                        <a:t>晶体结构与性质 </a:t>
                      </a: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30000"/>
                        </a:lnSpc>
                        <a:spcAft>
                          <a:spcPts val="0"/>
                        </a:spcAft>
                      </a:pPr>
                      <a:r>
                        <a:rPr lang="en-US" sz="2800">
                          <a:solidFill>
                            <a:srgbClr val="000000"/>
                          </a:solidFill>
                          <a:effectLst/>
                          <a:latin typeface="+mn-lt"/>
                          <a:ea typeface="+mn-ea"/>
                          <a:cs typeface="Times New Roman" panose="02020603050405020304" pitchFamily="18" charset="0"/>
                        </a:rPr>
                        <a:t>2017</a:t>
                      </a:r>
                      <a:r>
                        <a:rPr lang="zh-CN" sz="2800">
                          <a:solidFill>
                            <a:srgbClr val="000000"/>
                          </a:solidFill>
                          <a:effectLst/>
                          <a:latin typeface="+mn-lt"/>
                          <a:ea typeface="+mn-ea"/>
                          <a:cs typeface="Times New Roman" panose="02020603050405020304" pitchFamily="18" charset="0"/>
                        </a:rPr>
                        <a:t>全国卷</a:t>
                      </a:r>
                      <a:r>
                        <a:rPr lang="en-US" sz="2800">
                          <a:solidFill>
                            <a:srgbClr val="000000"/>
                          </a:solidFill>
                          <a:effectLst/>
                          <a:latin typeface="+mn-lt"/>
                          <a:ea typeface="+mn-ea"/>
                          <a:cs typeface="Times New Roman" panose="02020603050405020304" pitchFamily="18" charset="0"/>
                        </a:rPr>
                        <a:t>Ⅲ,T35(3);</a:t>
                      </a:r>
                      <a:endParaRPr lang="zh-CN" sz="2800">
                        <a:solidFill>
                          <a:srgbClr val="000000"/>
                        </a:solidFill>
                        <a:effectLst/>
                        <a:latin typeface="+mn-lt"/>
                        <a:ea typeface="+mn-ea"/>
                        <a:cs typeface="Times New Roman" panose="02020603050405020304" pitchFamily="18" charset="0"/>
                      </a:endParaRPr>
                    </a:p>
                    <a:p>
                      <a:pPr>
                        <a:lnSpc>
                          <a:spcPct val="130000"/>
                        </a:lnSpc>
                        <a:spcAft>
                          <a:spcPts val="0"/>
                        </a:spcAft>
                      </a:pPr>
                      <a:r>
                        <a:rPr lang="en-US" sz="2800">
                          <a:solidFill>
                            <a:srgbClr val="000000"/>
                          </a:solidFill>
                          <a:effectLst/>
                          <a:latin typeface="+mn-lt"/>
                          <a:ea typeface="+mn-ea"/>
                          <a:cs typeface="Times New Roman" panose="02020603050405020304" pitchFamily="18" charset="0"/>
                        </a:rPr>
                        <a:t>2016</a:t>
                      </a:r>
                      <a:r>
                        <a:rPr lang="zh-CN" sz="2800">
                          <a:solidFill>
                            <a:srgbClr val="000000"/>
                          </a:solidFill>
                          <a:effectLst/>
                          <a:latin typeface="+mn-lt"/>
                          <a:ea typeface="+mn-ea"/>
                          <a:cs typeface="Times New Roman" panose="02020603050405020304" pitchFamily="18" charset="0"/>
                        </a:rPr>
                        <a:t>全国卷</a:t>
                      </a:r>
                      <a:r>
                        <a:rPr lang="en-US" sz="2800">
                          <a:solidFill>
                            <a:srgbClr val="000000"/>
                          </a:solidFill>
                          <a:effectLst/>
                          <a:latin typeface="+mn-lt"/>
                          <a:ea typeface="+mn-ea"/>
                          <a:cs typeface="Times New Roman" panose="02020603050405020304" pitchFamily="18" charset="0"/>
                        </a:rPr>
                        <a:t>Ⅲ,T37(4)(5);</a:t>
                      </a:r>
                      <a:endParaRPr lang="zh-CN" sz="2800">
                        <a:solidFill>
                          <a:srgbClr val="000000"/>
                        </a:solidFill>
                        <a:effectLst/>
                        <a:latin typeface="+mn-lt"/>
                        <a:ea typeface="+mn-ea"/>
                        <a:cs typeface="Times New Roman" panose="02020603050405020304" pitchFamily="18" charset="0"/>
                      </a:endParaRPr>
                    </a:p>
                    <a:p>
                      <a:pPr>
                        <a:lnSpc>
                          <a:spcPct val="130000"/>
                        </a:lnSpc>
                        <a:spcAft>
                          <a:spcPts val="0"/>
                        </a:spcAft>
                      </a:pPr>
                      <a:r>
                        <a:rPr lang="en-US" sz="2800">
                          <a:solidFill>
                            <a:srgbClr val="000000"/>
                          </a:solidFill>
                          <a:effectLst/>
                          <a:latin typeface="+mn-lt"/>
                          <a:ea typeface="+mn-ea"/>
                          <a:cs typeface="Times New Roman" panose="02020603050405020304" pitchFamily="18" charset="0"/>
                        </a:rPr>
                        <a:t>2015</a:t>
                      </a:r>
                      <a:r>
                        <a:rPr lang="zh-CN" sz="2800">
                          <a:solidFill>
                            <a:srgbClr val="000000"/>
                          </a:solidFill>
                          <a:effectLst/>
                          <a:latin typeface="+mn-lt"/>
                          <a:ea typeface="+mn-ea"/>
                          <a:cs typeface="Times New Roman" panose="02020603050405020304" pitchFamily="18" charset="0"/>
                        </a:rPr>
                        <a:t>新课标全国卷</a:t>
                      </a:r>
                      <a:r>
                        <a:rPr lang="en-US" sz="2800">
                          <a:solidFill>
                            <a:srgbClr val="000000"/>
                          </a:solidFill>
                          <a:effectLst/>
                          <a:latin typeface="+mn-lt"/>
                          <a:ea typeface="+mn-ea"/>
                          <a:cs typeface="Times New Roman" panose="02020603050405020304" pitchFamily="18" charset="0"/>
                        </a:rPr>
                        <a:t>Ⅰ,T37(4)</a:t>
                      </a:r>
                      <a:endParaRPr lang="zh-CN" sz="280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30000"/>
                        </a:lnSpc>
                        <a:spcAft>
                          <a:spcPts val="0"/>
                        </a:spcAft>
                      </a:pPr>
                      <a:r>
                        <a:rPr lang="zh-CN" sz="2800" dirty="0">
                          <a:solidFill>
                            <a:srgbClr val="000000"/>
                          </a:solidFill>
                          <a:effectLst/>
                          <a:latin typeface="+mn-lt"/>
                          <a:ea typeface="+mn-ea"/>
                          <a:cs typeface="Times New Roman" panose="02020603050405020304" pitchFamily="18" charset="0"/>
                        </a:rPr>
                        <a:t>晶体类型的判断、晶体熔沸点的比较</a:t>
                      </a:r>
                      <a:r>
                        <a:rPr lang="en-US" sz="2800" b="1" dirty="0">
                          <a:solidFill>
                            <a:srgbClr val="000000"/>
                          </a:solidFill>
                          <a:effectLst/>
                          <a:latin typeface="+mn-lt"/>
                          <a:ea typeface="+mn-ea"/>
                          <a:cs typeface="Times New Roman" panose="02020603050405020304" pitchFamily="18" charset="0"/>
                        </a:rPr>
                        <a:t>(</a:t>
                      </a:r>
                      <a:r>
                        <a:rPr lang="zh-CN" sz="2800" b="1" dirty="0">
                          <a:solidFill>
                            <a:srgbClr val="000000"/>
                          </a:solidFill>
                          <a:effectLst/>
                          <a:latin typeface="+mn-lt"/>
                          <a:ea typeface="+mn-ea"/>
                          <a:cs typeface="Times New Roman" panose="02020603050405020304" pitchFamily="18" charset="0"/>
                        </a:rPr>
                        <a:t>考向</a:t>
                      </a:r>
                      <a:r>
                        <a:rPr lang="en-US" sz="2800" b="1" dirty="0">
                          <a:solidFill>
                            <a:srgbClr val="000000"/>
                          </a:solidFill>
                          <a:effectLst/>
                          <a:latin typeface="+mn-lt"/>
                          <a:ea typeface="+mn-ea"/>
                          <a:cs typeface="Times New Roman" panose="02020603050405020304" pitchFamily="18" charset="0"/>
                        </a:rPr>
                        <a:t>4)</a:t>
                      </a:r>
                      <a:endParaRPr lang="zh-CN" sz="28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xmlns="" val="1627653994"/>
                  </a:ext>
                </a:extLst>
              </a:tr>
              <a:tr h="1150660">
                <a:tc vMerge="1">
                  <a:txBody>
                    <a:bodyPr/>
                    <a:lstStyle/>
                    <a:p>
                      <a:endParaRPr lang="zh-CN" altLang="en-US"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30000"/>
                        </a:lnSpc>
                        <a:spcAft>
                          <a:spcPts val="0"/>
                        </a:spcAft>
                      </a:pPr>
                      <a:r>
                        <a:rPr lang="en-US" sz="2800">
                          <a:solidFill>
                            <a:srgbClr val="000000"/>
                          </a:solidFill>
                          <a:effectLst/>
                          <a:latin typeface="+mn-lt"/>
                          <a:ea typeface="+mn-ea"/>
                          <a:cs typeface="Times New Roman" panose="02020603050405020304" pitchFamily="18" charset="0"/>
                        </a:rPr>
                        <a:t>2017</a:t>
                      </a:r>
                      <a:r>
                        <a:rPr lang="zh-CN" sz="2800">
                          <a:solidFill>
                            <a:srgbClr val="000000"/>
                          </a:solidFill>
                          <a:effectLst/>
                          <a:latin typeface="+mn-lt"/>
                          <a:ea typeface="+mn-ea"/>
                          <a:cs typeface="Times New Roman" panose="02020603050405020304" pitchFamily="18" charset="0"/>
                        </a:rPr>
                        <a:t>全国卷</a:t>
                      </a:r>
                      <a:r>
                        <a:rPr lang="en-US" sz="2800">
                          <a:solidFill>
                            <a:srgbClr val="000000"/>
                          </a:solidFill>
                          <a:effectLst/>
                          <a:latin typeface="+mn-lt"/>
                          <a:ea typeface="+mn-ea"/>
                          <a:cs typeface="Times New Roman" panose="02020603050405020304" pitchFamily="18" charset="0"/>
                        </a:rPr>
                        <a:t>Ⅰ,T35(4)(5);</a:t>
                      </a:r>
                      <a:endParaRPr lang="zh-CN" sz="2800">
                        <a:solidFill>
                          <a:srgbClr val="000000"/>
                        </a:solidFill>
                        <a:effectLst/>
                        <a:latin typeface="+mn-lt"/>
                        <a:ea typeface="+mn-ea"/>
                        <a:cs typeface="Times New Roman" panose="02020603050405020304" pitchFamily="18" charset="0"/>
                      </a:endParaRPr>
                    </a:p>
                    <a:p>
                      <a:pPr>
                        <a:lnSpc>
                          <a:spcPct val="130000"/>
                        </a:lnSpc>
                        <a:spcAft>
                          <a:spcPts val="0"/>
                        </a:spcAft>
                      </a:pPr>
                      <a:r>
                        <a:rPr lang="en-US" sz="2800">
                          <a:solidFill>
                            <a:srgbClr val="000000"/>
                          </a:solidFill>
                          <a:effectLst/>
                          <a:latin typeface="+mn-lt"/>
                          <a:ea typeface="+mn-ea"/>
                          <a:cs typeface="Times New Roman" panose="02020603050405020304" pitchFamily="18" charset="0"/>
                        </a:rPr>
                        <a:t>2017</a:t>
                      </a:r>
                      <a:r>
                        <a:rPr lang="zh-CN" sz="2800">
                          <a:solidFill>
                            <a:srgbClr val="000000"/>
                          </a:solidFill>
                          <a:effectLst/>
                          <a:latin typeface="+mn-lt"/>
                          <a:ea typeface="+mn-ea"/>
                          <a:cs typeface="Times New Roman" panose="02020603050405020304" pitchFamily="18" charset="0"/>
                        </a:rPr>
                        <a:t>全国卷</a:t>
                      </a:r>
                      <a:r>
                        <a:rPr lang="en-US" sz="2800">
                          <a:solidFill>
                            <a:srgbClr val="000000"/>
                          </a:solidFill>
                          <a:effectLst/>
                          <a:latin typeface="+mn-lt"/>
                          <a:ea typeface="+mn-ea"/>
                          <a:cs typeface="Times New Roman" panose="02020603050405020304" pitchFamily="18" charset="0"/>
                        </a:rPr>
                        <a:t>Ⅱ,T35(4);</a:t>
                      </a:r>
                      <a:endParaRPr lang="zh-CN" sz="2800">
                        <a:solidFill>
                          <a:srgbClr val="000000"/>
                        </a:solidFill>
                        <a:effectLst/>
                        <a:latin typeface="+mn-lt"/>
                        <a:ea typeface="+mn-ea"/>
                        <a:cs typeface="Times New Roman" panose="02020603050405020304" pitchFamily="18" charset="0"/>
                      </a:endParaRPr>
                    </a:p>
                    <a:p>
                      <a:pPr>
                        <a:lnSpc>
                          <a:spcPct val="130000"/>
                        </a:lnSpc>
                        <a:spcAft>
                          <a:spcPts val="0"/>
                        </a:spcAft>
                      </a:pPr>
                      <a:r>
                        <a:rPr lang="en-US" sz="2800">
                          <a:solidFill>
                            <a:srgbClr val="000000"/>
                          </a:solidFill>
                          <a:effectLst/>
                          <a:latin typeface="+mn-lt"/>
                          <a:ea typeface="+mn-ea"/>
                          <a:cs typeface="Times New Roman" panose="02020603050405020304" pitchFamily="18" charset="0"/>
                        </a:rPr>
                        <a:t>2017</a:t>
                      </a:r>
                      <a:r>
                        <a:rPr lang="zh-CN" sz="2800">
                          <a:solidFill>
                            <a:srgbClr val="000000"/>
                          </a:solidFill>
                          <a:effectLst/>
                          <a:latin typeface="+mn-lt"/>
                          <a:ea typeface="+mn-ea"/>
                          <a:cs typeface="Times New Roman" panose="02020603050405020304" pitchFamily="18" charset="0"/>
                        </a:rPr>
                        <a:t>全国卷</a:t>
                      </a:r>
                      <a:r>
                        <a:rPr lang="en-US" sz="2800">
                          <a:solidFill>
                            <a:srgbClr val="000000"/>
                          </a:solidFill>
                          <a:effectLst/>
                          <a:latin typeface="+mn-lt"/>
                          <a:ea typeface="+mn-ea"/>
                          <a:cs typeface="Times New Roman" panose="02020603050405020304" pitchFamily="18" charset="0"/>
                        </a:rPr>
                        <a:t>Ⅲ,T35(5) ;</a:t>
                      </a:r>
                      <a:endParaRPr lang="zh-CN" sz="2800">
                        <a:solidFill>
                          <a:srgbClr val="000000"/>
                        </a:solidFill>
                        <a:effectLst/>
                        <a:latin typeface="+mn-lt"/>
                        <a:ea typeface="+mn-ea"/>
                        <a:cs typeface="Times New Roman" panose="02020603050405020304" pitchFamily="18" charset="0"/>
                      </a:endParaRPr>
                    </a:p>
                    <a:p>
                      <a:pPr>
                        <a:lnSpc>
                          <a:spcPct val="130000"/>
                        </a:lnSpc>
                        <a:spcAft>
                          <a:spcPts val="0"/>
                        </a:spcAft>
                      </a:pPr>
                      <a:r>
                        <a:rPr lang="en-US" sz="2800">
                          <a:solidFill>
                            <a:srgbClr val="000000"/>
                          </a:solidFill>
                          <a:effectLst/>
                          <a:latin typeface="+mn-lt"/>
                          <a:ea typeface="+mn-ea"/>
                          <a:cs typeface="Times New Roman" panose="02020603050405020304" pitchFamily="18" charset="0"/>
                        </a:rPr>
                        <a:t>2016</a:t>
                      </a:r>
                      <a:r>
                        <a:rPr lang="zh-CN" sz="2800">
                          <a:solidFill>
                            <a:srgbClr val="000000"/>
                          </a:solidFill>
                          <a:effectLst/>
                          <a:latin typeface="+mn-lt"/>
                          <a:ea typeface="+mn-ea"/>
                          <a:cs typeface="Times New Roman" panose="02020603050405020304" pitchFamily="18" charset="0"/>
                        </a:rPr>
                        <a:t>全国卷</a:t>
                      </a:r>
                      <a:r>
                        <a:rPr lang="en-US" sz="2800">
                          <a:solidFill>
                            <a:srgbClr val="000000"/>
                          </a:solidFill>
                          <a:effectLst/>
                          <a:latin typeface="+mn-lt"/>
                          <a:ea typeface="+mn-ea"/>
                          <a:cs typeface="Times New Roman" panose="02020603050405020304" pitchFamily="18" charset="0"/>
                        </a:rPr>
                        <a:t>Ⅲ, T37(5)</a:t>
                      </a:r>
                      <a:endParaRPr lang="zh-CN" sz="280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30000"/>
                        </a:lnSpc>
                        <a:spcAft>
                          <a:spcPts val="0"/>
                        </a:spcAft>
                      </a:pPr>
                      <a:r>
                        <a:rPr lang="zh-CN" sz="2800" dirty="0">
                          <a:solidFill>
                            <a:srgbClr val="000000"/>
                          </a:solidFill>
                          <a:effectLst/>
                          <a:latin typeface="+mn-lt"/>
                          <a:ea typeface="+mn-ea"/>
                          <a:cs typeface="Times New Roman" panose="02020603050405020304" pitchFamily="18" charset="0"/>
                        </a:rPr>
                        <a:t>晶胞结构的相关计算</a:t>
                      </a:r>
                      <a:r>
                        <a:rPr lang="en-US" sz="2800" b="1" dirty="0">
                          <a:solidFill>
                            <a:srgbClr val="000000"/>
                          </a:solidFill>
                          <a:effectLst/>
                          <a:latin typeface="+mn-lt"/>
                          <a:ea typeface="+mn-ea"/>
                          <a:cs typeface="Times New Roman" panose="02020603050405020304" pitchFamily="18" charset="0"/>
                        </a:rPr>
                        <a:t>(</a:t>
                      </a:r>
                      <a:r>
                        <a:rPr lang="zh-CN" sz="2800" b="1" dirty="0">
                          <a:solidFill>
                            <a:srgbClr val="000000"/>
                          </a:solidFill>
                          <a:effectLst/>
                          <a:latin typeface="+mn-lt"/>
                          <a:ea typeface="+mn-ea"/>
                          <a:cs typeface="Times New Roman" panose="02020603050405020304" pitchFamily="18" charset="0"/>
                        </a:rPr>
                        <a:t>考向</a:t>
                      </a:r>
                      <a:r>
                        <a:rPr lang="en-US" sz="2800" b="1" dirty="0">
                          <a:solidFill>
                            <a:srgbClr val="000000"/>
                          </a:solidFill>
                          <a:effectLst/>
                          <a:latin typeface="+mn-lt"/>
                          <a:ea typeface="+mn-ea"/>
                          <a:cs typeface="Times New Roman" panose="02020603050405020304" pitchFamily="18" charset="0"/>
                        </a:rPr>
                        <a:t>5)</a:t>
                      </a:r>
                      <a:endParaRPr lang="zh-CN" sz="28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xmlns="" val="2211277712"/>
                  </a:ext>
                </a:extLst>
              </a:tr>
            </a:tbl>
          </a:graphicData>
        </a:graphic>
      </p:graphicFrame>
    </p:spTree>
    <p:extLst>
      <p:ext uri="{BB962C8B-B14F-4D97-AF65-F5344CB8AC3E}">
        <p14:creationId xmlns:p14="http://schemas.microsoft.com/office/powerpoint/2010/main" val="286941985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9C8E2509-D347-4A0B-A477-EA57B888F130}"/>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
        <p:nvSpPr>
          <p:cNvPr id="4" name="矩形 3">
            <a:extLst>
              <a:ext uri="{FF2B5EF4-FFF2-40B4-BE49-F238E27FC236}">
                <a16:creationId xmlns:a16="http://schemas.microsoft.com/office/drawing/2014/main" xmlns="" id="{BCCC613A-4E24-4F6A-B481-8DC6C38852A3}"/>
              </a:ext>
            </a:extLst>
          </p:cNvPr>
          <p:cNvSpPr/>
          <p:nvPr/>
        </p:nvSpPr>
        <p:spPr>
          <a:xfrm>
            <a:off x="272143" y="257523"/>
            <a:ext cx="11723913" cy="6555641"/>
          </a:xfrm>
          <a:prstGeom prst="rect">
            <a:avLst/>
          </a:prstGeom>
        </p:spPr>
        <p:txBody>
          <a:bodyPr wrap="square">
            <a:spAutoFit/>
          </a:bodyPr>
          <a:lstStyle/>
          <a:p>
            <a:pPr>
              <a:lnSpc>
                <a:spcPct val="150000"/>
              </a:lnSpc>
            </a:pPr>
            <a:r>
              <a:rPr lang="en-US" altLang="zh-CN" sz="2800" b="1" dirty="0"/>
              <a:t>2.</a:t>
            </a:r>
            <a:r>
              <a:rPr lang="zh-CN" altLang="zh-CN" sz="2800" b="1" dirty="0"/>
              <a:t>晶胞参数及相关计算</a:t>
            </a:r>
          </a:p>
          <a:p>
            <a:pPr>
              <a:lnSpc>
                <a:spcPct val="150000"/>
              </a:lnSpc>
            </a:pPr>
            <a:r>
              <a:rPr lang="en-US" altLang="zh-CN" sz="2800" dirty="0"/>
              <a:t>(1)</a:t>
            </a:r>
            <a:r>
              <a:rPr lang="zh-CN" altLang="zh-CN" sz="2800" dirty="0"/>
              <a:t>晶胞参数</a:t>
            </a:r>
          </a:p>
          <a:p>
            <a:pPr>
              <a:lnSpc>
                <a:spcPct val="150000"/>
              </a:lnSpc>
            </a:pPr>
            <a:r>
              <a:rPr lang="zh-CN" altLang="zh-CN" sz="2800" dirty="0"/>
              <a:t>晶胞的形状和大小可以用</a:t>
            </a:r>
            <a:r>
              <a:rPr lang="en-US" altLang="zh-CN" sz="2800" dirty="0"/>
              <a:t>6</a:t>
            </a:r>
            <a:r>
              <a:rPr lang="zh-CN" altLang="zh-CN" sz="2800" dirty="0"/>
              <a:t>个参数来表示</a:t>
            </a:r>
            <a:r>
              <a:rPr lang="en-US" altLang="zh-CN" sz="2800" dirty="0"/>
              <a:t>,</a:t>
            </a:r>
            <a:r>
              <a:rPr lang="zh-CN" altLang="zh-CN" sz="2800" dirty="0"/>
              <a:t>包括晶胞的</a:t>
            </a:r>
            <a:r>
              <a:rPr lang="en-US" altLang="zh-CN" sz="2800" dirty="0"/>
              <a:t>3</a:t>
            </a:r>
            <a:r>
              <a:rPr lang="zh-CN" altLang="zh-CN" sz="2800" dirty="0"/>
              <a:t>组棱长</a:t>
            </a:r>
            <a:r>
              <a:rPr lang="en-US" altLang="zh-CN" sz="2800" i="1" dirty="0"/>
              <a:t>a</a:t>
            </a:r>
            <a:r>
              <a:rPr lang="zh-CN" altLang="zh-CN" sz="2800" dirty="0"/>
              <a:t>、</a:t>
            </a:r>
            <a:r>
              <a:rPr lang="en-US" altLang="zh-CN" sz="2800" i="1" dirty="0"/>
              <a:t>b</a:t>
            </a:r>
            <a:r>
              <a:rPr lang="zh-CN" altLang="zh-CN" sz="2800" dirty="0"/>
              <a:t>、</a:t>
            </a:r>
            <a:r>
              <a:rPr lang="en-US" altLang="zh-CN" sz="2800" i="1" dirty="0"/>
              <a:t>c</a:t>
            </a:r>
            <a:r>
              <a:rPr lang="zh-CN" altLang="zh-CN" sz="2800" dirty="0"/>
              <a:t>和</a:t>
            </a:r>
            <a:r>
              <a:rPr lang="en-US" altLang="zh-CN" sz="2800" dirty="0"/>
              <a:t>3</a:t>
            </a:r>
            <a:r>
              <a:rPr lang="zh-CN" altLang="zh-CN" sz="2800" dirty="0"/>
              <a:t>组棱相互间的夹角</a:t>
            </a:r>
            <a:r>
              <a:rPr lang="en-US" altLang="zh-CN" sz="2800" i="1" dirty="0"/>
              <a:t>α</a:t>
            </a:r>
            <a:r>
              <a:rPr lang="zh-CN" altLang="zh-CN" sz="2800" dirty="0"/>
              <a:t>、</a:t>
            </a:r>
            <a:r>
              <a:rPr lang="en-US" altLang="zh-CN" sz="2800" i="1" dirty="0"/>
              <a:t>β</a:t>
            </a:r>
            <a:r>
              <a:rPr lang="zh-CN" altLang="zh-CN" sz="2800" dirty="0"/>
              <a:t>、</a:t>
            </a:r>
            <a:r>
              <a:rPr lang="en-US" altLang="zh-CN" sz="2800" i="1" dirty="0"/>
              <a:t>γ</a:t>
            </a:r>
            <a:r>
              <a:rPr lang="en-US" altLang="zh-CN" sz="2800" dirty="0"/>
              <a:t>,</a:t>
            </a:r>
            <a:r>
              <a:rPr lang="zh-CN" altLang="zh-CN" sz="2800" dirty="0"/>
              <a:t>此即晶格特征参数</a:t>
            </a:r>
            <a:r>
              <a:rPr lang="en-US" altLang="zh-CN" sz="2800" dirty="0"/>
              <a:t>,</a:t>
            </a:r>
            <a:r>
              <a:rPr lang="zh-CN" altLang="zh-CN" sz="2800" dirty="0"/>
              <a:t>简称晶胞参数。</a:t>
            </a: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zh-CN" altLang="zh-CN" sz="2800" dirty="0"/>
          </a:p>
          <a:p>
            <a:pPr>
              <a:lnSpc>
                <a:spcPct val="150000"/>
              </a:lnSpc>
            </a:pPr>
            <a:r>
              <a:rPr lang="en-US" altLang="zh-CN" sz="2800" dirty="0"/>
              <a:t>①</a:t>
            </a:r>
            <a:r>
              <a:rPr lang="zh-CN" altLang="zh-CN" sz="2800" dirty="0"/>
              <a:t>晶胞参数的计算方法</a:t>
            </a:r>
            <a:endParaRPr lang="en-US" altLang="zh-CN" sz="2800" dirty="0"/>
          </a:p>
          <a:p>
            <a:pPr>
              <a:lnSpc>
                <a:spcPct val="150000"/>
              </a:lnSpc>
            </a:pPr>
            <a:endParaRPr lang="zh-CN" altLang="zh-CN" sz="2800" dirty="0"/>
          </a:p>
        </p:txBody>
      </p:sp>
      <p:pic>
        <p:nvPicPr>
          <p:cNvPr id="5" name="18DYEBHXS23.jpg" descr="id:2147515209;FounderCES">
            <a:extLst>
              <a:ext uri="{FF2B5EF4-FFF2-40B4-BE49-F238E27FC236}">
                <a16:creationId xmlns:a16="http://schemas.microsoft.com/office/drawing/2014/main" xmlns="" id="{2E6FEB01-4176-4748-B3BE-67645829397A}"/>
              </a:ext>
            </a:extLst>
          </p:cNvPr>
          <p:cNvPicPr/>
          <p:nvPr/>
        </p:nvPicPr>
        <p:blipFill>
          <a:blip r:embed="rId3"/>
          <a:stretch>
            <a:fillRect/>
          </a:stretch>
        </p:blipFill>
        <p:spPr>
          <a:xfrm>
            <a:off x="1968501" y="2865977"/>
            <a:ext cx="2391824" cy="2391824"/>
          </a:xfrm>
          <a:prstGeom prst="rect">
            <a:avLst/>
          </a:prstGeom>
        </p:spPr>
      </p:pic>
    </p:spTree>
    <p:extLst>
      <p:ext uri="{BB962C8B-B14F-4D97-AF65-F5344CB8AC3E}">
        <p14:creationId xmlns:p14="http://schemas.microsoft.com/office/powerpoint/2010/main" val="31784870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9C8E2509-D347-4A0B-A477-EA57B888F130}"/>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
        <p:nvSpPr>
          <p:cNvPr id="4" name="矩形 3">
            <a:extLst>
              <a:ext uri="{FF2B5EF4-FFF2-40B4-BE49-F238E27FC236}">
                <a16:creationId xmlns:a16="http://schemas.microsoft.com/office/drawing/2014/main" xmlns="" id="{BCCC613A-4E24-4F6A-B481-8DC6C38852A3}"/>
              </a:ext>
            </a:extLst>
          </p:cNvPr>
          <p:cNvSpPr/>
          <p:nvPr/>
        </p:nvSpPr>
        <p:spPr>
          <a:xfrm>
            <a:off x="272143" y="2804885"/>
            <a:ext cx="11723913" cy="3323987"/>
          </a:xfrm>
          <a:prstGeom prst="rect">
            <a:avLst/>
          </a:prstGeom>
        </p:spPr>
        <p:txBody>
          <a:bodyPr wrap="square">
            <a:spAutoFit/>
          </a:bodyPr>
          <a:lstStyle/>
          <a:p>
            <a:pPr>
              <a:lnSpc>
                <a:spcPct val="150000"/>
              </a:lnSpc>
            </a:pPr>
            <a:r>
              <a:rPr lang="en-US" altLang="zh-CN" sz="2800" dirty="0"/>
              <a:t>②</a:t>
            </a:r>
            <a:r>
              <a:rPr lang="zh-CN" altLang="zh-CN" sz="2800" dirty="0"/>
              <a:t>晶体密度的计算方法</a:t>
            </a: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zh-CN" altLang="zh-CN" sz="2800" dirty="0"/>
          </a:p>
        </p:txBody>
      </p:sp>
      <p:pic>
        <p:nvPicPr>
          <p:cNvPr id="7" name="图片 6">
            <a:extLst>
              <a:ext uri="{FF2B5EF4-FFF2-40B4-BE49-F238E27FC236}">
                <a16:creationId xmlns:a16="http://schemas.microsoft.com/office/drawing/2014/main" xmlns="" id="{2BFB99DE-8B69-411A-A176-6F325EC31A45}"/>
              </a:ext>
            </a:extLst>
          </p:cNvPr>
          <p:cNvPicPr/>
          <p:nvPr/>
        </p:nvPicPr>
        <p:blipFill>
          <a:blip r:embed="rId3"/>
          <a:stretch>
            <a:fillRect/>
          </a:stretch>
        </p:blipFill>
        <p:spPr>
          <a:xfrm>
            <a:off x="1085215" y="596816"/>
            <a:ext cx="6441489" cy="2075626"/>
          </a:xfrm>
          <a:prstGeom prst="rect">
            <a:avLst/>
          </a:prstGeom>
        </p:spPr>
      </p:pic>
      <p:pic>
        <p:nvPicPr>
          <p:cNvPr id="8" name="图片 7">
            <a:extLst>
              <a:ext uri="{FF2B5EF4-FFF2-40B4-BE49-F238E27FC236}">
                <a16:creationId xmlns:a16="http://schemas.microsoft.com/office/drawing/2014/main" xmlns="" id="{29D93470-2D4D-4BA4-8B20-9B5F33485B49}"/>
              </a:ext>
            </a:extLst>
          </p:cNvPr>
          <p:cNvPicPr/>
          <p:nvPr/>
        </p:nvPicPr>
        <p:blipFill>
          <a:blip r:embed="rId4"/>
          <a:stretch>
            <a:fillRect/>
          </a:stretch>
        </p:blipFill>
        <p:spPr>
          <a:xfrm>
            <a:off x="344429" y="3632200"/>
            <a:ext cx="10868520" cy="2409588"/>
          </a:xfrm>
          <a:prstGeom prst="rect">
            <a:avLst/>
          </a:prstGeom>
        </p:spPr>
      </p:pic>
    </p:spTree>
    <p:extLst>
      <p:ext uri="{BB962C8B-B14F-4D97-AF65-F5344CB8AC3E}">
        <p14:creationId xmlns:p14="http://schemas.microsoft.com/office/powerpoint/2010/main" val="309453964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9C8E2509-D347-4A0B-A477-EA57B888F130}"/>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xmlns="" id="{BCCC613A-4E24-4F6A-B481-8DC6C38852A3}"/>
                  </a:ext>
                </a:extLst>
              </p:cNvPr>
              <p:cNvSpPr/>
              <p:nvPr/>
            </p:nvSpPr>
            <p:spPr>
              <a:xfrm>
                <a:off x="272143" y="257523"/>
                <a:ext cx="11723913" cy="6771982"/>
              </a:xfrm>
              <a:prstGeom prst="rect">
                <a:avLst/>
              </a:prstGeom>
            </p:spPr>
            <p:txBody>
              <a:bodyPr wrap="square">
                <a:spAutoFit/>
              </a:bodyPr>
              <a:lstStyle/>
              <a:p>
                <a:pPr>
                  <a:lnSpc>
                    <a:spcPct val="150000"/>
                  </a:lnSpc>
                </a:pPr>
                <a:r>
                  <a:rPr lang="zh-CN" altLang="en-US" sz="2800" dirty="0" smtClean="0">
                    <a:latin typeface="宋体"/>
                    <a:ea typeface="宋体"/>
                  </a:rPr>
                  <a:t>③</a:t>
                </a:r>
                <a:r>
                  <a:rPr lang="zh-CN" altLang="zh-CN" sz="2800" dirty="0" smtClean="0"/>
                  <a:t>金属</a:t>
                </a:r>
                <a:r>
                  <a:rPr lang="zh-CN" altLang="zh-CN" sz="2800" dirty="0"/>
                  <a:t>晶体空间利用率的计算方法</a:t>
                </a:r>
              </a:p>
              <a:p>
                <a:pPr>
                  <a:lnSpc>
                    <a:spcPct val="150000"/>
                  </a:lnSpc>
                </a:pPr>
                <a:r>
                  <a:rPr lang="zh-CN" altLang="zh-CN" sz="2800" dirty="0"/>
                  <a:t>空间利用率</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r>
                          <m:rPr>
                            <m:nor/>
                          </m:rPr>
                          <a:rPr lang="zh-CN" altLang="zh-CN" sz="2800"/>
                          <m:t>球体积</m:t>
                        </m:r>
                      </m:num>
                      <m:den>
                        <m:r>
                          <m:rPr>
                            <m:nor/>
                          </m:rPr>
                          <a:rPr lang="zh-CN" altLang="zh-CN" sz="2800"/>
                          <m:t>晶胞体积</m:t>
                        </m:r>
                      </m:den>
                    </m:f>
                  </m:oMath>
                </a14:m>
                <a:r>
                  <a:rPr lang="en-US" altLang="zh-CN" sz="2800" dirty="0"/>
                  <a:t>×100%,</a:t>
                </a:r>
                <a:endParaRPr lang="zh-CN" altLang="zh-CN" sz="2800" dirty="0"/>
              </a:p>
              <a:p>
                <a:pPr>
                  <a:lnSpc>
                    <a:spcPct val="150000"/>
                  </a:lnSpc>
                </a:pPr>
                <a:r>
                  <a:rPr lang="zh-CN" altLang="zh-CN" sz="2800" dirty="0"/>
                  <a:t>球体积</a:t>
                </a:r>
                <a:r>
                  <a:rPr lang="en-US" altLang="zh-CN" sz="2800" dirty="0"/>
                  <a:t>:</a:t>
                </a:r>
                <a:r>
                  <a:rPr lang="zh-CN" altLang="zh-CN" sz="2800" dirty="0"/>
                  <a:t>金属所含原子的总体积</a:t>
                </a:r>
              </a:p>
              <a:p>
                <a:pPr>
                  <a:lnSpc>
                    <a:spcPct val="150000"/>
                  </a:lnSpc>
                </a:pPr>
                <a:r>
                  <a:rPr lang="zh-CN" altLang="en-US" sz="2800" b="1" dirty="0">
                    <a:solidFill>
                      <a:srgbClr val="DA251C"/>
                    </a:solidFill>
                  </a:rPr>
                  <a:t>注意   </a:t>
                </a:r>
                <a:r>
                  <a:rPr lang="zh-CN" altLang="en-US" sz="2800" dirty="0"/>
                  <a:t> </a:t>
                </a:r>
                <a:r>
                  <a:rPr lang="zh-CN" altLang="zh-CN" sz="2800" dirty="0"/>
                  <a:t>金属晶体中体心立方堆积、面心立方堆积中的几组公式</a:t>
                </a:r>
                <a:r>
                  <a:rPr lang="en-US" altLang="zh-CN" sz="2800" dirty="0"/>
                  <a:t>(</a:t>
                </a:r>
                <a:r>
                  <a:rPr lang="zh-CN" altLang="zh-CN" sz="2800" dirty="0"/>
                  <a:t>设棱长为</a:t>
                </a:r>
                <a:r>
                  <a:rPr lang="en-US" altLang="zh-CN" sz="2800" i="1" dirty="0"/>
                  <a:t>a</a:t>
                </a:r>
                <a:r>
                  <a:rPr lang="en-US" altLang="zh-CN" sz="2800" dirty="0"/>
                  <a:t>)</a:t>
                </a:r>
                <a:endParaRPr lang="zh-CN" altLang="zh-CN" sz="2800" dirty="0"/>
              </a:p>
              <a:p>
                <a:pPr>
                  <a:lnSpc>
                    <a:spcPct val="150000"/>
                  </a:lnSpc>
                </a:pPr>
                <a:r>
                  <a:rPr lang="en-US" altLang="zh-CN" sz="2800" dirty="0"/>
                  <a:t>①</a:t>
                </a:r>
                <a:r>
                  <a:rPr lang="zh-CN" altLang="zh-CN" sz="2800" dirty="0"/>
                  <a:t>面对角线长</a:t>
                </a:r>
                <a:r>
                  <a:rPr lang="en-US" altLang="zh-CN" sz="2800" dirty="0"/>
                  <a:t>=</a:t>
                </a:r>
                <a14:m>
                  <m:oMath xmlns:m="http://schemas.openxmlformats.org/officeDocument/2006/math">
                    <m:rad>
                      <m:radPr>
                        <m:degHide m:val="on"/>
                        <m:ctrlPr>
                          <a:rPr lang="zh-CN" altLang="zh-CN" sz="2800" i="1">
                            <a:latin typeface="Cambria Math" panose="02040503050406030204" pitchFamily="18" charset="0"/>
                          </a:rPr>
                        </m:ctrlPr>
                      </m:radPr>
                      <m:deg/>
                      <m:e>
                        <m:r>
                          <a:rPr lang="en-US" altLang="zh-CN" sz="2800">
                            <a:latin typeface="Cambria Math"/>
                          </a:rPr>
                          <m:t>2</m:t>
                        </m:r>
                      </m:e>
                    </m:rad>
                  </m:oMath>
                </a14:m>
                <a:r>
                  <a:rPr lang="en-US" altLang="zh-CN" sz="2800" i="1" dirty="0"/>
                  <a:t>a</a:t>
                </a:r>
                <a:r>
                  <a:rPr lang="zh-CN" altLang="zh-CN" sz="2800" dirty="0"/>
                  <a:t>。</a:t>
                </a:r>
              </a:p>
              <a:p>
                <a:pPr>
                  <a:lnSpc>
                    <a:spcPct val="150000"/>
                  </a:lnSpc>
                </a:pPr>
                <a:r>
                  <a:rPr lang="en-US" altLang="zh-CN" sz="2800" dirty="0"/>
                  <a:t>②</a:t>
                </a:r>
                <a:r>
                  <a:rPr lang="zh-CN" altLang="zh-CN" sz="2800" dirty="0"/>
                  <a:t>体对角线长</a:t>
                </a:r>
                <a:r>
                  <a:rPr lang="en-US" altLang="zh-CN" sz="2800" dirty="0"/>
                  <a:t>=</a:t>
                </a:r>
                <a14:m>
                  <m:oMath xmlns:m="http://schemas.openxmlformats.org/officeDocument/2006/math">
                    <m:rad>
                      <m:radPr>
                        <m:degHide m:val="on"/>
                        <m:ctrlPr>
                          <a:rPr lang="zh-CN" altLang="zh-CN" sz="2800" i="1">
                            <a:latin typeface="Cambria Math" panose="02040503050406030204" pitchFamily="18" charset="0"/>
                          </a:rPr>
                        </m:ctrlPr>
                      </m:radPr>
                      <m:deg/>
                      <m:e>
                        <m:r>
                          <a:rPr lang="en-US" altLang="zh-CN" sz="2800">
                            <a:latin typeface="Cambria Math"/>
                          </a:rPr>
                          <m:t>3</m:t>
                        </m:r>
                      </m:e>
                    </m:rad>
                  </m:oMath>
                </a14:m>
                <a:r>
                  <a:rPr lang="en-US" altLang="zh-CN" sz="2800" i="1" dirty="0"/>
                  <a:t>a</a:t>
                </a:r>
                <a:r>
                  <a:rPr lang="zh-CN" altLang="zh-CN" sz="2800" dirty="0"/>
                  <a:t>。</a:t>
                </a:r>
              </a:p>
              <a:p>
                <a:pPr>
                  <a:lnSpc>
                    <a:spcPct val="150000"/>
                  </a:lnSpc>
                </a:pPr>
                <a:r>
                  <a:rPr lang="en-US" altLang="zh-CN" sz="2800" dirty="0"/>
                  <a:t>③</a:t>
                </a:r>
                <a:r>
                  <a:rPr lang="zh-CN" altLang="zh-CN" sz="2800" dirty="0"/>
                  <a:t>体心立方堆积</a:t>
                </a:r>
                <a:r>
                  <a:rPr lang="en-US" altLang="zh-CN" sz="2800" dirty="0"/>
                  <a:t>4</a:t>
                </a:r>
                <a:r>
                  <a:rPr lang="en-US" altLang="zh-CN" sz="2800" i="1" dirty="0"/>
                  <a:t>r=</a:t>
                </a:r>
                <a14:m>
                  <m:oMath xmlns:m="http://schemas.openxmlformats.org/officeDocument/2006/math">
                    <m:rad>
                      <m:radPr>
                        <m:degHide m:val="on"/>
                        <m:ctrlPr>
                          <a:rPr lang="zh-CN" altLang="zh-CN" sz="2800" i="1">
                            <a:latin typeface="Cambria Math" panose="02040503050406030204" pitchFamily="18" charset="0"/>
                          </a:rPr>
                        </m:ctrlPr>
                      </m:radPr>
                      <m:deg/>
                      <m:e>
                        <m:r>
                          <a:rPr lang="en-US" altLang="zh-CN" sz="2800">
                            <a:latin typeface="Cambria Math"/>
                          </a:rPr>
                          <m:t>3</m:t>
                        </m:r>
                      </m:e>
                    </m:rad>
                  </m:oMath>
                </a14:m>
                <a:r>
                  <a:rPr lang="en-US" altLang="zh-CN" sz="2800" i="1" dirty="0"/>
                  <a:t>a</a:t>
                </a:r>
                <a:r>
                  <a:rPr lang="en-US" altLang="zh-CN" sz="2800" dirty="0"/>
                  <a:t>(</a:t>
                </a:r>
                <a:r>
                  <a:rPr lang="en-US" altLang="zh-CN" sz="2800" i="1" dirty="0"/>
                  <a:t>r</a:t>
                </a:r>
                <a:r>
                  <a:rPr lang="zh-CN" altLang="zh-CN" sz="2800" dirty="0"/>
                  <a:t>为原子半径</a:t>
                </a:r>
                <a:r>
                  <a:rPr lang="en-US" altLang="zh-CN" sz="2800" dirty="0"/>
                  <a:t>)</a:t>
                </a:r>
                <a:r>
                  <a:rPr lang="zh-CN" altLang="zh-CN" sz="2800" dirty="0"/>
                  <a:t>。</a:t>
                </a:r>
              </a:p>
              <a:p>
                <a:pPr>
                  <a:lnSpc>
                    <a:spcPct val="150000"/>
                  </a:lnSpc>
                </a:pPr>
                <a:r>
                  <a:rPr lang="en-US" altLang="zh-CN" sz="2800" dirty="0"/>
                  <a:t>④</a:t>
                </a:r>
                <a:r>
                  <a:rPr lang="zh-CN" altLang="zh-CN" sz="2800" dirty="0"/>
                  <a:t>面心立方堆积</a:t>
                </a:r>
                <a:r>
                  <a:rPr lang="en-US" altLang="zh-CN" sz="2800" dirty="0"/>
                  <a:t>4</a:t>
                </a:r>
                <a:r>
                  <a:rPr lang="en-US" altLang="zh-CN" sz="2800" i="1" dirty="0"/>
                  <a:t>r=</a:t>
                </a:r>
                <a14:m>
                  <m:oMath xmlns:m="http://schemas.openxmlformats.org/officeDocument/2006/math">
                    <m:rad>
                      <m:radPr>
                        <m:degHide m:val="on"/>
                        <m:ctrlPr>
                          <a:rPr lang="zh-CN" altLang="zh-CN" sz="2800" i="1">
                            <a:latin typeface="Cambria Math" panose="02040503050406030204" pitchFamily="18" charset="0"/>
                          </a:rPr>
                        </m:ctrlPr>
                      </m:radPr>
                      <m:deg/>
                      <m:e>
                        <m:r>
                          <a:rPr lang="en-US" altLang="zh-CN" sz="2800">
                            <a:latin typeface="Cambria Math"/>
                          </a:rPr>
                          <m:t>2</m:t>
                        </m:r>
                      </m:e>
                    </m:rad>
                  </m:oMath>
                </a14:m>
                <a:r>
                  <a:rPr lang="en-US" altLang="zh-CN" sz="2800" i="1" dirty="0"/>
                  <a:t>a</a:t>
                </a:r>
                <a:r>
                  <a:rPr lang="en-US" altLang="zh-CN" sz="2800" dirty="0"/>
                  <a:t>(</a:t>
                </a:r>
                <a:r>
                  <a:rPr lang="en-US" altLang="zh-CN" sz="2800" i="1" dirty="0"/>
                  <a:t>r</a:t>
                </a:r>
                <a:r>
                  <a:rPr lang="zh-CN" altLang="zh-CN" sz="2800" dirty="0"/>
                  <a:t>为原子半径</a:t>
                </a:r>
                <a:r>
                  <a:rPr lang="en-US" altLang="zh-CN" sz="2800" dirty="0"/>
                  <a:t>)</a:t>
                </a:r>
                <a:r>
                  <a:rPr lang="zh-CN" altLang="zh-CN" sz="2800" dirty="0"/>
                  <a:t>。</a:t>
                </a:r>
              </a:p>
              <a:p>
                <a:pPr>
                  <a:lnSpc>
                    <a:spcPct val="150000"/>
                  </a:lnSpc>
                </a:pPr>
                <a:endParaRPr lang="zh-CN" altLang="zh-CN" sz="2800" dirty="0"/>
              </a:p>
            </p:txBody>
          </p:sp>
        </mc:Choice>
        <mc:Fallback xmlns="">
          <p:sp>
            <p:nvSpPr>
              <p:cNvPr id="4" name="矩形 3">
                <a:extLst>
                  <a:ext uri="{FF2B5EF4-FFF2-40B4-BE49-F238E27FC236}">
                    <a16:creationId xmlns:a16="http://schemas.microsoft.com/office/drawing/2014/main" xmlns:a14="http://schemas.microsoft.com/office/drawing/2010/main" xmlns="" id="{BCCC613A-4E24-4F6A-B481-8DC6C38852A3}"/>
                  </a:ext>
                </a:extLst>
              </p:cNvPr>
              <p:cNvSpPr>
                <a:spLocks noRot="1" noChangeAspect="1" noMove="1" noResize="1" noEditPoints="1" noAdjustHandles="1" noChangeArrowheads="1" noChangeShapeType="1" noTextEdit="1"/>
              </p:cNvSpPr>
              <p:nvPr/>
            </p:nvSpPr>
            <p:spPr>
              <a:xfrm>
                <a:off x="272143" y="257523"/>
                <a:ext cx="11723913" cy="6771982"/>
              </a:xfrm>
              <a:prstGeom prst="rect">
                <a:avLst/>
              </a:prstGeom>
              <a:blipFill rotWithShape="1">
                <a:blip r:embed="rId3"/>
                <a:stretch>
                  <a:fillRect l="-109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4984697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9C8E2509-D347-4A0B-A477-EA57B888F130}"/>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
        <p:nvSpPr>
          <p:cNvPr id="4" name="矩形 3">
            <a:extLst>
              <a:ext uri="{FF2B5EF4-FFF2-40B4-BE49-F238E27FC236}">
                <a16:creationId xmlns:a16="http://schemas.microsoft.com/office/drawing/2014/main" xmlns="" id="{BCCC613A-4E24-4F6A-B481-8DC6C38852A3}"/>
              </a:ext>
            </a:extLst>
          </p:cNvPr>
          <p:cNvSpPr/>
          <p:nvPr/>
        </p:nvSpPr>
        <p:spPr>
          <a:xfrm>
            <a:off x="272143" y="330093"/>
            <a:ext cx="11723913" cy="5262979"/>
          </a:xfrm>
          <a:prstGeom prst="rect">
            <a:avLst/>
          </a:prstGeom>
        </p:spPr>
        <p:txBody>
          <a:bodyPr wrap="square">
            <a:spAutoFit/>
          </a:bodyPr>
          <a:lstStyle/>
          <a:p>
            <a:pPr>
              <a:lnSpc>
                <a:spcPct val="150000"/>
              </a:lnSpc>
            </a:pPr>
            <a:r>
              <a:rPr lang="zh-CN" altLang="zh-CN" sz="2800" b="1" dirty="0">
                <a:solidFill>
                  <a:srgbClr val="DA251C"/>
                </a:solidFill>
              </a:rPr>
              <a:t>示例</a:t>
            </a:r>
            <a:r>
              <a:rPr lang="en-US" altLang="zh-CN" sz="2800" b="1" dirty="0">
                <a:solidFill>
                  <a:srgbClr val="DA251C"/>
                </a:solidFill>
              </a:rPr>
              <a:t>8</a:t>
            </a:r>
            <a:r>
              <a:rPr lang="zh-CN" altLang="zh-CN" sz="2800" dirty="0"/>
              <a:t>　</a:t>
            </a:r>
            <a:r>
              <a:rPr lang="en-US" altLang="zh-CN" sz="2800" dirty="0"/>
              <a:t>[</a:t>
            </a:r>
            <a:r>
              <a:rPr lang="zh-CN" altLang="zh-CN" sz="2800" dirty="0"/>
              <a:t>高考组合题</a:t>
            </a:r>
            <a:r>
              <a:rPr lang="en-US" altLang="zh-CN" sz="2800" dirty="0"/>
              <a:t>](1)[2016</a:t>
            </a:r>
            <a:r>
              <a:rPr lang="zh-CN" altLang="zh-CN" sz="2800" dirty="0"/>
              <a:t>全国卷</a:t>
            </a:r>
            <a:r>
              <a:rPr lang="en-US" altLang="zh-CN" sz="2800" dirty="0"/>
              <a:t>Ⅱ,37(4),3</a:t>
            </a:r>
            <a:r>
              <a:rPr lang="zh-CN" altLang="zh-CN" sz="2800" dirty="0"/>
              <a:t>分</a:t>
            </a:r>
            <a:r>
              <a:rPr lang="en-US" altLang="zh-CN" sz="2800" dirty="0"/>
              <a:t>]</a:t>
            </a:r>
            <a:r>
              <a:rPr lang="zh-CN" altLang="zh-CN" sz="2800" dirty="0"/>
              <a:t>某镍白铜合金的立方晶胞结构如图所示。</a:t>
            </a:r>
            <a:endParaRPr lang="en-US" altLang="zh-CN" sz="2800" dirty="0"/>
          </a:p>
          <a:p>
            <a:pPr>
              <a:lnSpc>
                <a:spcPct val="150000"/>
              </a:lnSpc>
            </a:pPr>
            <a:r>
              <a:rPr lang="en-US" altLang="zh-CN" sz="2800" dirty="0"/>
              <a:t>①</a:t>
            </a:r>
            <a:r>
              <a:rPr lang="zh-CN" altLang="zh-CN" sz="2800" dirty="0"/>
              <a:t>晶胞中铜原子与镍原子的数量比为</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②</a:t>
            </a:r>
            <a:r>
              <a:rPr lang="zh-CN" altLang="zh-CN" sz="2800" dirty="0"/>
              <a:t>若合金的密度为</a:t>
            </a:r>
            <a:r>
              <a:rPr lang="en-US" altLang="zh-CN" sz="2800" i="1" dirty="0"/>
              <a:t>d</a:t>
            </a:r>
            <a:r>
              <a:rPr lang="en-US" altLang="zh-CN" sz="2800" dirty="0"/>
              <a:t> g·cm</a:t>
            </a:r>
            <a:r>
              <a:rPr lang="en-US" altLang="zh-CN" sz="2800" baseline="30000" dirty="0"/>
              <a:t>-3</a:t>
            </a:r>
            <a:r>
              <a:rPr lang="en-US" altLang="zh-CN" sz="2800" dirty="0"/>
              <a:t>,</a:t>
            </a:r>
            <a:r>
              <a:rPr lang="zh-CN" altLang="zh-CN" sz="2800" dirty="0"/>
              <a:t>晶胞参数</a:t>
            </a:r>
            <a:r>
              <a:rPr lang="en-US" altLang="zh-CN" sz="2800" i="1" dirty="0"/>
              <a:t>a</a:t>
            </a:r>
            <a:r>
              <a:rPr lang="en-US" altLang="zh-CN" sz="2800" dirty="0"/>
              <a:t>=</a:t>
            </a:r>
            <a:r>
              <a:rPr lang="zh-CN" altLang="zh-CN" sz="2800" u="sng" dirty="0"/>
              <a:t>　　　</a:t>
            </a:r>
            <a:r>
              <a:rPr lang="en-US" altLang="zh-CN" sz="2800" dirty="0"/>
              <a:t>nm</a:t>
            </a:r>
            <a:r>
              <a:rPr lang="zh-CN" altLang="zh-CN" sz="2800" dirty="0"/>
              <a:t>。</a:t>
            </a:r>
            <a:r>
              <a:rPr lang="en-US" altLang="zh-CN" sz="2800" dirty="0"/>
              <a:t> </a:t>
            </a:r>
            <a:endParaRPr lang="zh-CN" altLang="zh-CN" sz="2800" dirty="0"/>
          </a:p>
          <a:p>
            <a:pPr>
              <a:lnSpc>
                <a:spcPct val="150000"/>
              </a:lnSpc>
            </a:pPr>
            <a:r>
              <a:rPr lang="en-US" altLang="zh-CN" sz="2800" dirty="0"/>
              <a:t>(2)[2015</a:t>
            </a:r>
            <a:r>
              <a:rPr lang="zh-CN" altLang="zh-CN" sz="2800" dirty="0"/>
              <a:t>新课标全国卷</a:t>
            </a:r>
            <a:r>
              <a:rPr lang="en-US" altLang="zh-CN" sz="2800" dirty="0"/>
              <a:t>Ⅱ,37(5),4</a:t>
            </a:r>
            <a:r>
              <a:rPr lang="zh-CN" altLang="zh-CN" sz="2800" dirty="0"/>
              <a:t>分</a:t>
            </a:r>
            <a:r>
              <a:rPr lang="en-US" altLang="zh-CN" sz="2800" dirty="0"/>
              <a:t>]A(O)</a:t>
            </a:r>
            <a:r>
              <a:rPr lang="zh-CN" altLang="zh-CN" sz="2800" dirty="0"/>
              <a:t>和</a:t>
            </a:r>
            <a:r>
              <a:rPr lang="en-US" altLang="zh-CN" sz="2800" dirty="0"/>
              <a:t>B(Na)</a:t>
            </a:r>
            <a:r>
              <a:rPr lang="zh-CN" altLang="zh-CN" sz="2800" dirty="0"/>
              <a:t>能够</a:t>
            </a:r>
            <a:endParaRPr lang="en-US" altLang="zh-CN" sz="2800" dirty="0"/>
          </a:p>
          <a:p>
            <a:pPr>
              <a:lnSpc>
                <a:spcPct val="150000"/>
              </a:lnSpc>
            </a:pPr>
            <a:r>
              <a:rPr lang="zh-CN" altLang="zh-CN" sz="2800" dirty="0"/>
              <a:t>形成化合物</a:t>
            </a:r>
            <a:r>
              <a:rPr lang="en-US" altLang="zh-CN" sz="2800" dirty="0"/>
              <a:t>F,</a:t>
            </a:r>
            <a:r>
              <a:rPr lang="zh-CN" altLang="zh-CN" sz="2800" dirty="0"/>
              <a:t>其晶胞结构如图所示</a:t>
            </a:r>
            <a:r>
              <a:rPr lang="en-US" altLang="zh-CN" sz="2800" dirty="0"/>
              <a:t>,</a:t>
            </a:r>
            <a:r>
              <a:rPr lang="zh-CN" altLang="zh-CN" sz="2800" dirty="0"/>
              <a:t>晶胞参数</a:t>
            </a:r>
            <a:r>
              <a:rPr lang="en-US" altLang="zh-CN" sz="2800" i="1" dirty="0"/>
              <a:t>a</a:t>
            </a:r>
            <a:r>
              <a:rPr lang="en-US" altLang="zh-CN" sz="2800" dirty="0"/>
              <a:t>=0.566 </a:t>
            </a:r>
            <a:r>
              <a:rPr lang="en-US" altLang="zh-CN" sz="2800" dirty="0" err="1"/>
              <a:t>nm,F</a:t>
            </a:r>
            <a:r>
              <a:rPr lang="zh-CN" altLang="zh-CN" sz="2800" dirty="0"/>
              <a:t>的化学式为</a:t>
            </a:r>
            <a:r>
              <a:rPr lang="zh-CN" altLang="zh-CN" sz="2800" u="sng" dirty="0"/>
              <a:t>　　　　　　　</a:t>
            </a:r>
            <a:r>
              <a:rPr lang="en-US" altLang="zh-CN" sz="2800" dirty="0"/>
              <a:t>;</a:t>
            </a:r>
            <a:r>
              <a:rPr lang="zh-CN" altLang="zh-CN" sz="2800" dirty="0"/>
              <a:t>晶胞中</a:t>
            </a:r>
            <a:r>
              <a:rPr lang="en-US" altLang="zh-CN" sz="2800" dirty="0"/>
              <a:t>A</a:t>
            </a:r>
            <a:r>
              <a:rPr lang="zh-CN" altLang="zh-CN" sz="2800" dirty="0"/>
              <a:t>原子的配位数为</a:t>
            </a:r>
            <a:r>
              <a:rPr lang="zh-CN" altLang="zh-CN" sz="2800" u="sng" dirty="0"/>
              <a:t>　　　　</a:t>
            </a:r>
            <a:r>
              <a:rPr lang="en-US" altLang="zh-CN" sz="2800" dirty="0"/>
              <a:t>;</a:t>
            </a:r>
          </a:p>
          <a:p>
            <a:pPr>
              <a:lnSpc>
                <a:spcPct val="150000"/>
              </a:lnSpc>
            </a:pPr>
            <a:r>
              <a:rPr lang="zh-CN" altLang="zh-CN" sz="2800" dirty="0"/>
              <a:t>列式计算晶体</a:t>
            </a:r>
            <a:r>
              <a:rPr lang="en-US" altLang="zh-CN" sz="2800" dirty="0"/>
              <a:t>F</a:t>
            </a:r>
            <a:r>
              <a:rPr lang="zh-CN" altLang="zh-CN" sz="2800" dirty="0"/>
              <a:t>的密度</a:t>
            </a:r>
            <a:r>
              <a:rPr lang="en-US" altLang="zh-CN" sz="2800" dirty="0"/>
              <a:t>(g·cm</a:t>
            </a:r>
            <a:r>
              <a:rPr lang="en-US" altLang="zh-CN" sz="2800" baseline="30000" dirty="0"/>
              <a:t>-3 </a:t>
            </a:r>
            <a:r>
              <a:rPr lang="en-US" altLang="zh-CN" sz="2800" dirty="0"/>
              <a:t>)</a:t>
            </a:r>
            <a:r>
              <a:rPr lang="zh-CN" altLang="zh-CN" sz="2800" u="sng" dirty="0"/>
              <a:t>　　　　</a:t>
            </a:r>
            <a:r>
              <a:rPr lang="zh-CN" altLang="zh-CN" sz="2800" dirty="0"/>
              <a:t>。</a:t>
            </a:r>
            <a:r>
              <a:rPr lang="en-US" altLang="zh-CN" sz="2800" dirty="0"/>
              <a:t> </a:t>
            </a:r>
            <a:endParaRPr lang="zh-CN" altLang="zh-CN" sz="2800" dirty="0"/>
          </a:p>
        </p:txBody>
      </p:sp>
      <p:pic>
        <p:nvPicPr>
          <p:cNvPr id="5" name="2016zs全国2-37.jpg" descr="id:2147515230;FounderCES">
            <a:extLst>
              <a:ext uri="{FF2B5EF4-FFF2-40B4-BE49-F238E27FC236}">
                <a16:creationId xmlns:a16="http://schemas.microsoft.com/office/drawing/2014/main" xmlns="" id="{D55BB9B0-B177-4BB3-8925-D1B640825D2B}"/>
              </a:ext>
            </a:extLst>
          </p:cNvPr>
          <p:cNvPicPr/>
          <p:nvPr/>
        </p:nvPicPr>
        <p:blipFill>
          <a:blip r:embed="rId3"/>
          <a:stretch>
            <a:fillRect/>
          </a:stretch>
        </p:blipFill>
        <p:spPr>
          <a:xfrm>
            <a:off x="8971644" y="1243884"/>
            <a:ext cx="2843576" cy="1963002"/>
          </a:xfrm>
          <a:prstGeom prst="rect">
            <a:avLst/>
          </a:prstGeom>
        </p:spPr>
      </p:pic>
      <p:pic>
        <p:nvPicPr>
          <p:cNvPr id="7" name="16TKKBLX2-037.jpg" descr="id:2147515237;FounderCES">
            <a:extLst>
              <a:ext uri="{FF2B5EF4-FFF2-40B4-BE49-F238E27FC236}">
                <a16:creationId xmlns:a16="http://schemas.microsoft.com/office/drawing/2014/main" xmlns="" id="{E3023E14-5120-419D-B3DE-62B29DAC8229}"/>
              </a:ext>
            </a:extLst>
          </p:cNvPr>
          <p:cNvPicPr/>
          <p:nvPr/>
        </p:nvPicPr>
        <p:blipFill>
          <a:blip r:embed="rId4"/>
          <a:stretch>
            <a:fillRect/>
          </a:stretch>
        </p:blipFill>
        <p:spPr>
          <a:xfrm>
            <a:off x="9309679" y="4331906"/>
            <a:ext cx="2312645" cy="2042837"/>
          </a:xfrm>
          <a:prstGeom prst="rect">
            <a:avLst/>
          </a:prstGeom>
        </p:spPr>
      </p:pic>
    </p:spTree>
    <p:extLst>
      <p:ext uri="{BB962C8B-B14F-4D97-AF65-F5344CB8AC3E}">
        <p14:creationId xmlns:p14="http://schemas.microsoft.com/office/powerpoint/2010/main" val="320067167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9C8E2509-D347-4A0B-A477-EA57B888F130}"/>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xmlns="" id="{BCCC613A-4E24-4F6A-B481-8DC6C38852A3}"/>
                  </a:ext>
                </a:extLst>
              </p:cNvPr>
              <p:cNvSpPr/>
              <p:nvPr/>
            </p:nvSpPr>
            <p:spPr>
              <a:xfrm>
                <a:off x="272143" y="269098"/>
                <a:ext cx="11723913" cy="6592895"/>
              </a:xfrm>
              <a:prstGeom prst="rect">
                <a:avLst/>
              </a:prstGeom>
            </p:spPr>
            <p:txBody>
              <a:bodyPr wrap="square">
                <a:spAutoFit/>
              </a:bodyPr>
              <a:lstStyle/>
              <a:p>
                <a:pPr>
                  <a:lnSpc>
                    <a:spcPct val="150000"/>
                  </a:lnSpc>
                </a:pPr>
                <a:r>
                  <a:rPr lang="zh-CN" altLang="en-US" sz="2800" b="1" dirty="0">
                    <a:solidFill>
                      <a:srgbClr val="DA251C"/>
                    </a:solidFill>
                  </a:rPr>
                  <a:t>思维导引</a:t>
                </a:r>
                <a:r>
                  <a:rPr lang="zh-CN" altLang="en-US" sz="2800" dirty="0"/>
                  <a:t>　</a:t>
                </a: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endParaRPr lang="zh-CN" altLang="en-US" sz="2800" dirty="0"/>
              </a:p>
              <a:p>
                <a:pPr>
                  <a:lnSpc>
                    <a:spcPct val="150000"/>
                  </a:lnSpc>
                </a:pPr>
                <a:r>
                  <a:rPr lang="zh-CN" altLang="zh-CN" sz="2800" b="1" dirty="0">
                    <a:solidFill>
                      <a:srgbClr val="DA251C"/>
                    </a:solidFill>
                  </a:rPr>
                  <a:t>解析</a:t>
                </a:r>
                <a:r>
                  <a:rPr lang="zh-CN" altLang="zh-CN" sz="2800" dirty="0"/>
                  <a:t>　</a:t>
                </a:r>
                <a:r>
                  <a:rPr lang="en-US" altLang="zh-CN" sz="2800" dirty="0"/>
                  <a:t>(1)①Cu</a:t>
                </a:r>
                <a:r>
                  <a:rPr lang="zh-CN" altLang="zh-CN" sz="2800" dirty="0"/>
                  <a:t>原子位于面心</a:t>
                </a:r>
                <a:r>
                  <a:rPr lang="en-US" altLang="zh-CN" sz="2800" dirty="0"/>
                  <a:t>,</a:t>
                </a:r>
                <a:r>
                  <a:rPr lang="zh-CN" altLang="zh-CN" sz="2800" dirty="0"/>
                  <a:t>个数为</a:t>
                </a:r>
                <a:r>
                  <a:rPr lang="en-US" altLang="zh-CN" sz="2800" dirty="0"/>
                  <a:t>6×</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a:rPr>
                          <m:t>1</m:t>
                        </m:r>
                      </m:num>
                      <m:den>
                        <m:r>
                          <a:rPr lang="en-US" altLang="zh-CN" sz="2800">
                            <a:latin typeface="Cambria Math"/>
                          </a:rPr>
                          <m:t>2</m:t>
                        </m:r>
                      </m:den>
                    </m:f>
                  </m:oMath>
                </a14:m>
                <a:r>
                  <a:rPr lang="en-US" altLang="zh-CN" sz="2800" dirty="0"/>
                  <a:t>=3,Ni</a:t>
                </a:r>
                <a:r>
                  <a:rPr lang="zh-CN" altLang="zh-CN" sz="2800" dirty="0"/>
                  <a:t>原子位于顶点</a:t>
                </a:r>
                <a:r>
                  <a:rPr lang="en-US" altLang="zh-CN" sz="2800" dirty="0"/>
                  <a:t>,</a:t>
                </a:r>
                <a:r>
                  <a:rPr lang="zh-CN" altLang="zh-CN" sz="2800" dirty="0"/>
                  <a:t>个数为</a:t>
                </a:r>
                <a:r>
                  <a:rPr lang="en-US" altLang="zh-CN" sz="2800" dirty="0"/>
                  <a:t>8×</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a:rPr>
                          <m:t>1</m:t>
                        </m:r>
                      </m:num>
                      <m:den>
                        <m:r>
                          <a:rPr lang="en-US" altLang="zh-CN" sz="2800">
                            <a:latin typeface="Cambria Math"/>
                          </a:rPr>
                          <m:t>8</m:t>
                        </m:r>
                      </m:den>
                    </m:f>
                  </m:oMath>
                </a14:m>
                <a:r>
                  <a:rPr lang="en-US" altLang="zh-CN" sz="2800" dirty="0"/>
                  <a:t>=1,</a:t>
                </a:r>
                <a:r>
                  <a:rPr lang="zh-CN" altLang="zh-CN" sz="2800" dirty="0"/>
                  <a:t>铜原子与镍原子的数量比为</a:t>
                </a:r>
                <a:r>
                  <a:rPr lang="en-US" altLang="zh-CN" sz="2800" dirty="0"/>
                  <a:t>3∶1</a:t>
                </a:r>
                <a:r>
                  <a:rPr lang="zh-CN" altLang="zh-CN" sz="2800" dirty="0"/>
                  <a:t>。</a:t>
                </a:r>
                <a:r>
                  <a:rPr lang="en-US" altLang="zh-CN" sz="2800" dirty="0"/>
                  <a:t>②</a:t>
                </a:r>
                <a:r>
                  <a:rPr lang="zh-CN" altLang="zh-CN" sz="2800" dirty="0"/>
                  <a:t>以该晶胞为研究对象</a:t>
                </a:r>
                <a:r>
                  <a:rPr lang="en-US" altLang="zh-CN" sz="2800" dirty="0"/>
                  <a:t>,</a:t>
                </a:r>
                <a:r>
                  <a:rPr lang="zh-CN" altLang="zh-CN" sz="2800" dirty="0"/>
                  <a:t>则</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a:rPr>
                          <m:t>64×3+59</m:t>
                        </m:r>
                      </m:num>
                      <m:den>
                        <m:sSub>
                          <m:sSubPr>
                            <m:ctrlPr>
                              <a:rPr lang="zh-CN" altLang="zh-CN" sz="2800" i="1">
                                <a:latin typeface="Cambria Math" panose="02040503050406030204" pitchFamily="18" charset="0"/>
                              </a:rPr>
                            </m:ctrlPr>
                          </m:sSubPr>
                          <m:e>
                            <m:r>
                              <a:rPr lang="en-US" altLang="zh-CN" sz="2800" i="1">
                                <a:latin typeface="Cambria Math"/>
                              </a:rPr>
                              <m:t>𝑁</m:t>
                            </m:r>
                          </m:e>
                          <m:sub>
                            <m:r>
                              <m:rPr>
                                <m:sty m:val="p"/>
                              </m:rPr>
                              <a:rPr lang="en-US" altLang="zh-CN" sz="2800">
                                <a:latin typeface="Cambria Math"/>
                              </a:rPr>
                              <m:t>A</m:t>
                            </m:r>
                          </m:sub>
                        </m:sSub>
                      </m:den>
                    </m:f>
                  </m:oMath>
                </a14:m>
                <a:r>
                  <a:rPr lang="en-US" altLang="zh-CN" sz="2800" dirty="0"/>
                  <a:t> g=</a:t>
                </a:r>
                <a:r>
                  <a:rPr lang="en-US" altLang="zh-CN" sz="2800" i="1" dirty="0"/>
                  <a:t>d</a:t>
                </a:r>
                <a:r>
                  <a:rPr lang="en-US" altLang="zh-CN" sz="2800" dirty="0"/>
                  <a:t> g·cm</a:t>
                </a:r>
                <a:r>
                  <a:rPr lang="en-US" altLang="zh-CN" sz="2800" baseline="30000" dirty="0"/>
                  <a:t>-3</a:t>
                </a:r>
                <a:r>
                  <a:rPr lang="en-US" altLang="zh-CN" sz="2800" dirty="0"/>
                  <a:t>×(</a:t>
                </a:r>
                <a:r>
                  <a:rPr lang="en-US" altLang="zh-CN" sz="2800" i="1" dirty="0"/>
                  <a:t>a</a:t>
                </a:r>
                <a:r>
                  <a:rPr lang="en-US" altLang="zh-CN" sz="2800" dirty="0"/>
                  <a:t>×10</a:t>
                </a:r>
                <a:r>
                  <a:rPr lang="en-US" altLang="zh-CN" sz="2800" baseline="30000" dirty="0"/>
                  <a:t>-7</a:t>
                </a:r>
                <a:r>
                  <a:rPr lang="en-US" altLang="zh-CN" sz="2800" dirty="0"/>
                  <a:t>)</a:t>
                </a:r>
                <a:r>
                  <a:rPr lang="en-US" altLang="zh-CN" sz="2800" baseline="30000" dirty="0"/>
                  <a:t>3</a:t>
                </a:r>
                <a:r>
                  <a:rPr lang="en-US" altLang="zh-CN" sz="2800" dirty="0"/>
                  <a:t>,</a:t>
                </a:r>
                <a:r>
                  <a:rPr lang="zh-CN" altLang="zh-CN" sz="2800" dirty="0"/>
                  <a:t>解得</a:t>
                </a:r>
                <a:r>
                  <a:rPr lang="en-US" altLang="zh-CN" sz="2800" i="1" dirty="0"/>
                  <a:t>a</a:t>
                </a:r>
                <a:r>
                  <a:rPr lang="en-US" altLang="zh-CN" sz="2800" dirty="0"/>
                  <a:t>=</a:t>
                </a:r>
                <a14:m>
                  <m:oMath xmlns:m="http://schemas.openxmlformats.org/officeDocument/2006/math">
                    <m:rad>
                      <m:radPr>
                        <m:ctrlPr>
                          <a:rPr lang="zh-CN" altLang="zh-CN" sz="2800" i="1">
                            <a:latin typeface="Cambria Math" panose="02040503050406030204" pitchFamily="18" charset="0"/>
                          </a:rPr>
                        </m:ctrlPr>
                      </m:radPr>
                      <m:deg>
                        <m:r>
                          <a:rPr lang="en-US" altLang="zh-CN" sz="2800">
                            <a:latin typeface="Cambria Math"/>
                          </a:rPr>
                          <m:t>3</m:t>
                        </m:r>
                      </m:deg>
                      <m:e>
                        <m:f>
                          <m:fPr>
                            <m:ctrlPr>
                              <a:rPr lang="zh-CN" altLang="zh-CN" sz="2800" i="1">
                                <a:latin typeface="Cambria Math" panose="02040503050406030204" pitchFamily="18" charset="0"/>
                              </a:rPr>
                            </m:ctrlPr>
                          </m:fPr>
                          <m:num>
                            <m:r>
                              <a:rPr lang="en-US" altLang="zh-CN" sz="2800">
                                <a:latin typeface="Cambria Math"/>
                              </a:rPr>
                              <m:t>251</m:t>
                            </m:r>
                          </m:num>
                          <m:den>
                            <m:r>
                              <a:rPr lang="en-US" altLang="zh-CN" sz="2800">
                                <a:latin typeface="Cambria Math"/>
                              </a:rPr>
                              <m:t>6</m:t>
                            </m:r>
                            <m:r>
                              <m:rPr>
                                <m:nor/>
                              </m:rPr>
                              <a:rPr lang="en-US" altLang="zh-CN" sz="2800"/>
                              <m:t>.</m:t>
                            </m:r>
                            <m:r>
                              <a:rPr lang="en-US" altLang="zh-CN" sz="2800">
                                <a:latin typeface="Cambria Math"/>
                              </a:rPr>
                              <m:t>02×</m:t>
                            </m:r>
                            <m:sSup>
                              <m:sSupPr>
                                <m:ctrlPr>
                                  <a:rPr lang="zh-CN" altLang="zh-CN" sz="2800" i="1">
                                    <a:latin typeface="Cambria Math" panose="02040503050406030204" pitchFamily="18" charset="0"/>
                                  </a:rPr>
                                </m:ctrlPr>
                              </m:sSupPr>
                              <m:e>
                                <m:r>
                                  <a:rPr lang="en-US" altLang="zh-CN" sz="2800">
                                    <a:latin typeface="Cambria Math"/>
                                  </a:rPr>
                                  <m:t>10</m:t>
                                </m:r>
                              </m:e>
                              <m:sup>
                                <m:r>
                                  <a:rPr lang="en-US" altLang="zh-CN" sz="2800">
                                    <a:latin typeface="Cambria Math"/>
                                  </a:rPr>
                                  <m:t>23</m:t>
                                </m:r>
                              </m:sup>
                            </m:sSup>
                            <m:r>
                              <a:rPr lang="en-US" altLang="zh-CN" sz="2800">
                                <a:latin typeface="Cambria Math"/>
                              </a:rPr>
                              <m:t>×</m:t>
                            </m:r>
                            <m:r>
                              <a:rPr lang="en-US" altLang="zh-CN" sz="2800" i="1">
                                <a:latin typeface="Cambria Math"/>
                              </a:rPr>
                              <m:t>𝑑</m:t>
                            </m:r>
                          </m:den>
                        </m:f>
                      </m:e>
                    </m:rad>
                  </m:oMath>
                </a14:m>
                <a:r>
                  <a:rPr lang="en-US" altLang="zh-CN" sz="2800" dirty="0"/>
                  <a:t>×10</a:t>
                </a:r>
                <a:r>
                  <a:rPr lang="en-US" altLang="zh-CN" sz="2800" baseline="30000" dirty="0"/>
                  <a:t>7</a:t>
                </a:r>
                <a:r>
                  <a:rPr lang="en-US" altLang="zh-CN" sz="2800" dirty="0"/>
                  <a:t> nm</a:t>
                </a:r>
                <a:r>
                  <a:rPr lang="zh-CN" altLang="zh-CN" sz="2800" dirty="0"/>
                  <a:t>。</a:t>
                </a:r>
                <a:r>
                  <a:rPr lang="en-US" altLang="zh-CN" sz="2800" dirty="0"/>
                  <a:t>(2)</a:t>
                </a:r>
                <a:r>
                  <a:rPr lang="zh-CN" altLang="zh-CN" sz="2800" dirty="0"/>
                  <a:t>由晶胞图知</a:t>
                </a:r>
                <a:r>
                  <a:rPr lang="en-US" altLang="zh-CN" sz="2800" dirty="0"/>
                  <a:t>,</a:t>
                </a:r>
                <a:r>
                  <a:rPr lang="zh-CN" altLang="zh-CN" sz="2800" dirty="0"/>
                  <a:t>小黑球的个</a:t>
                </a:r>
              </a:p>
            </p:txBody>
          </p:sp>
        </mc:Choice>
        <mc:Fallback xmlns="">
          <p:sp>
            <p:nvSpPr>
              <p:cNvPr id="4" name="矩形 3">
                <a:extLst>
                  <a:ext uri="{FF2B5EF4-FFF2-40B4-BE49-F238E27FC236}">
                    <a16:creationId xmlns:a16="http://schemas.microsoft.com/office/drawing/2014/main" xmlns:a14="http://schemas.microsoft.com/office/drawing/2010/main" xmlns="" id="{BCCC613A-4E24-4F6A-B481-8DC6C38852A3}"/>
                  </a:ext>
                </a:extLst>
              </p:cNvPr>
              <p:cNvSpPr>
                <a:spLocks noRot="1" noChangeAspect="1" noMove="1" noResize="1" noEditPoints="1" noAdjustHandles="1" noChangeArrowheads="1" noChangeShapeType="1" noTextEdit="1"/>
              </p:cNvSpPr>
              <p:nvPr/>
            </p:nvSpPr>
            <p:spPr>
              <a:xfrm>
                <a:off x="272143" y="269098"/>
                <a:ext cx="11723913" cy="6592895"/>
              </a:xfrm>
              <a:prstGeom prst="rect">
                <a:avLst/>
              </a:prstGeom>
              <a:blipFill rotWithShape="1">
                <a:blip r:embed="rId3"/>
                <a:stretch>
                  <a:fillRect l="-1092"/>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xmlns="" id="{94872C71-45B2-408A-A01A-39AA2FFF0BBE}"/>
              </a:ext>
            </a:extLst>
          </p:cNvPr>
          <p:cNvPicPr/>
          <p:nvPr/>
        </p:nvPicPr>
        <p:blipFill>
          <a:blip r:embed="rId4"/>
          <a:stretch>
            <a:fillRect/>
          </a:stretch>
        </p:blipFill>
        <p:spPr>
          <a:xfrm>
            <a:off x="3529806" y="1435764"/>
            <a:ext cx="4016693" cy="945771"/>
          </a:xfrm>
          <a:prstGeom prst="rect">
            <a:avLst/>
          </a:prstGeom>
        </p:spPr>
      </p:pic>
      <p:sp>
        <p:nvSpPr>
          <p:cNvPr id="7" name="矩形 6">
            <a:extLst>
              <a:ext uri="{FF2B5EF4-FFF2-40B4-BE49-F238E27FC236}">
                <a16:creationId xmlns:a16="http://schemas.microsoft.com/office/drawing/2014/main" xmlns="" id="{86735122-15C3-4D8C-9CF0-B3CF652E9865}"/>
              </a:ext>
            </a:extLst>
          </p:cNvPr>
          <p:cNvSpPr/>
          <p:nvPr/>
        </p:nvSpPr>
        <p:spPr>
          <a:xfrm>
            <a:off x="1068467" y="1591028"/>
            <a:ext cx="2322906" cy="1308628"/>
          </a:xfrm>
          <a:prstGeom prst="rect">
            <a:avLst/>
          </a:prstGeom>
          <a:ln>
            <a:solidFill>
              <a:schemeClr val="tx1"/>
            </a:solidFill>
          </a:ln>
        </p:spPr>
        <p:txBody>
          <a:bodyPr wrap="square">
            <a:spAutoFit/>
          </a:bodyPr>
          <a:lstStyle/>
          <a:p>
            <a:pPr algn="ctr">
              <a:lnSpc>
                <a:spcPct val="150000"/>
              </a:lnSpc>
            </a:pPr>
            <a:r>
              <a:rPr lang="zh-CN" altLang="en-US" sz="2800" dirty="0"/>
              <a:t>根据晶胞结构</a:t>
            </a:r>
          </a:p>
          <a:p>
            <a:pPr algn="ctr">
              <a:lnSpc>
                <a:spcPct val="150000"/>
              </a:lnSpc>
            </a:pPr>
            <a:r>
              <a:rPr lang="zh-CN" altLang="en-US" sz="2800" dirty="0"/>
              <a:t>确定化学式</a:t>
            </a:r>
            <a:endParaRPr lang="zh-CN" altLang="zh-CN" sz="2800" dirty="0"/>
          </a:p>
        </p:txBody>
      </p:sp>
      <p:sp>
        <p:nvSpPr>
          <p:cNvPr id="8" name="矩形 7">
            <a:extLst>
              <a:ext uri="{FF2B5EF4-FFF2-40B4-BE49-F238E27FC236}">
                <a16:creationId xmlns:a16="http://schemas.microsoft.com/office/drawing/2014/main" xmlns="" id="{D609DEE2-B160-4748-B6E2-EBE52021AC37}"/>
              </a:ext>
            </a:extLst>
          </p:cNvPr>
          <p:cNvSpPr/>
          <p:nvPr/>
        </p:nvSpPr>
        <p:spPr>
          <a:xfrm>
            <a:off x="7681596" y="1579957"/>
            <a:ext cx="2166325" cy="1308628"/>
          </a:xfrm>
          <a:prstGeom prst="rect">
            <a:avLst/>
          </a:prstGeom>
          <a:ln>
            <a:solidFill>
              <a:schemeClr val="tx1"/>
            </a:solidFill>
          </a:ln>
        </p:spPr>
        <p:txBody>
          <a:bodyPr wrap="square">
            <a:spAutoFit/>
          </a:bodyPr>
          <a:lstStyle/>
          <a:p>
            <a:pPr algn="ctr">
              <a:lnSpc>
                <a:spcPct val="150000"/>
              </a:lnSpc>
            </a:pPr>
            <a:r>
              <a:rPr lang="zh-CN" altLang="en-US" sz="2800" dirty="0"/>
              <a:t>代入已知量</a:t>
            </a:r>
            <a:r>
              <a:rPr lang="en-US" altLang="zh-CN" sz="2800" dirty="0"/>
              <a:t>,</a:t>
            </a:r>
          </a:p>
          <a:p>
            <a:pPr algn="ctr">
              <a:lnSpc>
                <a:spcPct val="150000"/>
              </a:lnSpc>
            </a:pPr>
            <a:r>
              <a:rPr lang="zh-CN" altLang="en-US" sz="2800" dirty="0"/>
              <a:t>求出未知量</a:t>
            </a:r>
          </a:p>
        </p:txBody>
      </p:sp>
    </p:spTree>
    <p:extLst>
      <p:ext uri="{BB962C8B-B14F-4D97-AF65-F5344CB8AC3E}">
        <p14:creationId xmlns:p14="http://schemas.microsoft.com/office/powerpoint/2010/main" val="346866191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9C8E2509-D347-4A0B-A477-EA57B888F130}"/>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xmlns="" id="{BCCC613A-4E24-4F6A-B481-8DC6C38852A3}"/>
                  </a:ext>
                </a:extLst>
              </p:cNvPr>
              <p:cNvSpPr/>
              <p:nvPr/>
            </p:nvSpPr>
            <p:spPr>
              <a:xfrm>
                <a:off x="272143" y="257523"/>
                <a:ext cx="11723913" cy="6158481"/>
              </a:xfrm>
              <a:prstGeom prst="rect">
                <a:avLst/>
              </a:prstGeom>
            </p:spPr>
            <p:txBody>
              <a:bodyPr wrap="square">
                <a:spAutoFit/>
              </a:bodyPr>
              <a:lstStyle/>
              <a:p>
                <a:pPr>
                  <a:lnSpc>
                    <a:spcPct val="150000"/>
                  </a:lnSpc>
                </a:pPr>
                <a:r>
                  <a:rPr lang="zh-CN" altLang="zh-CN" sz="2800" dirty="0"/>
                  <a:t>数为</a:t>
                </a:r>
                <a:r>
                  <a:rPr lang="en-US" altLang="zh-CN" sz="2800" dirty="0"/>
                  <a:t>8,</a:t>
                </a:r>
                <a:r>
                  <a:rPr lang="zh-CN" altLang="zh-CN" sz="2800" dirty="0"/>
                  <a:t>大黑球的个数为</a:t>
                </a:r>
                <a:r>
                  <a:rPr lang="en-US" altLang="zh-CN" sz="2800" dirty="0"/>
                  <a:t>8×1/8+6×1/2=4,</a:t>
                </a:r>
                <a:r>
                  <a:rPr lang="zh-CN" altLang="zh-CN" sz="2800" dirty="0"/>
                  <a:t>所以化学式为</a:t>
                </a:r>
                <a:r>
                  <a:rPr lang="en-US" altLang="zh-CN" sz="2800" dirty="0"/>
                  <a:t>Na</a:t>
                </a:r>
                <a:r>
                  <a:rPr lang="en-US" altLang="zh-CN" sz="2800" baseline="-25000" dirty="0"/>
                  <a:t>2</a:t>
                </a:r>
                <a:r>
                  <a:rPr lang="en-US" altLang="zh-CN" sz="2800" dirty="0"/>
                  <a:t>O</a:t>
                </a:r>
                <a:r>
                  <a:rPr lang="zh-CN" altLang="zh-CN" sz="2800" dirty="0"/>
                  <a:t>。小黑球为</a:t>
                </a:r>
                <a:r>
                  <a:rPr lang="en-US" altLang="zh-CN" sz="2800" dirty="0"/>
                  <a:t>Na,</a:t>
                </a:r>
                <a:r>
                  <a:rPr lang="zh-CN" altLang="zh-CN" sz="2800" dirty="0"/>
                  <a:t>大黑球为</a:t>
                </a:r>
                <a:r>
                  <a:rPr lang="en-US" altLang="zh-CN" sz="2800" dirty="0"/>
                  <a:t>O</a:t>
                </a:r>
                <a:r>
                  <a:rPr lang="zh-CN" altLang="zh-CN" sz="2800" dirty="0"/>
                  <a:t>。</a:t>
                </a:r>
                <a:r>
                  <a:rPr lang="en-US" altLang="zh-CN" sz="2800" dirty="0"/>
                  <a:t>A</a:t>
                </a:r>
                <a:r>
                  <a:rPr lang="zh-CN" altLang="zh-CN" sz="2800" dirty="0"/>
                  <a:t>为</a:t>
                </a:r>
                <a:r>
                  <a:rPr lang="en-US" altLang="zh-CN" sz="2800" dirty="0"/>
                  <a:t>O,</a:t>
                </a:r>
                <a:r>
                  <a:rPr lang="zh-CN" altLang="zh-CN" sz="2800" dirty="0"/>
                  <a:t>由晶胞结构知</a:t>
                </a:r>
                <a:r>
                  <a:rPr lang="en-US" altLang="zh-CN" sz="2800" dirty="0"/>
                  <a:t>,</a:t>
                </a:r>
                <a:r>
                  <a:rPr lang="zh-CN" altLang="zh-CN" sz="2800" dirty="0"/>
                  <a:t>面心上的</a:t>
                </a:r>
                <a:r>
                  <a:rPr lang="en-US" altLang="zh-CN" sz="2800" dirty="0"/>
                  <a:t>1</a:t>
                </a:r>
                <a:r>
                  <a:rPr lang="zh-CN" altLang="zh-CN" sz="2800" dirty="0"/>
                  <a:t>个</a:t>
                </a:r>
                <a:r>
                  <a:rPr lang="en-US" altLang="zh-CN" sz="2800" dirty="0"/>
                  <a:t>O</a:t>
                </a:r>
                <a:r>
                  <a:rPr lang="zh-CN" altLang="zh-CN" sz="2800" dirty="0"/>
                  <a:t>连有</a:t>
                </a:r>
                <a:r>
                  <a:rPr lang="en-US" altLang="zh-CN" sz="2800" dirty="0"/>
                  <a:t>4</a:t>
                </a:r>
                <a:r>
                  <a:rPr lang="zh-CN" altLang="zh-CN" sz="2800" dirty="0"/>
                  <a:t>个</a:t>
                </a:r>
                <a:r>
                  <a:rPr lang="en-US" altLang="zh-CN" sz="2800" dirty="0"/>
                  <a:t>Na,</a:t>
                </a:r>
                <a:r>
                  <a:rPr lang="zh-CN" altLang="zh-CN" sz="2800" dirty="0"/>
                  <a:t>在相邻的另一个晶胞中</a:t>
                </a:r>
                <a:r>
                  <a:rPr lang="en-US" altLang="zh-CN" sz="2800" dirty="0"/>
                  <a:t>,O</a:t>
                </a:r>
                <a:r>
                  <a:rPr lang="zh-CN" altLang="zh-CN" sz="2800" dirty="0"/>
                  <a:t>也连有</a:t>
                </a:r>
                <a:r>
                  <a:rPr lang="en-US" altLang="zh-CN" sz="2800" dirty="0"/>
                  <a:t>4</a:t>
                </a:r>
                <a:r>
                  <a:rPr lang="zh-CN" altLang="zh-CN" sz="2800" dirty="0"/>
                  <a:t>个</a:t>
                </a:r>
                <a:r>
                  <a:rPr lang="en-US" altLang="zh-CN" sz="2800" dirty="0"/>
                  <a:t>Na,</a:t>
                </a:r>
                <a:r>
                  <a:rPr lang="zh-CN" altLang="zh-CN" sz="2800" dirty="0"/>
                  <a:t>故</a:t>
                </a:r>
                <a:r>
                  <a:rPr lang="en-US" altLang="zh-CN" sz="2800" dirty="0"/>
                  <a:t>O</a:t>
                </a:r>
                <a:r>
                  <a:rPr lang="zh-CN" altLang="zh-CN" sz="2800" dirty="0"/>
                  <a:t>的配位数为</a:t>
                </a:r>
                <a:r>
                  <a:rPr lang="en-US" altLang="zh-CN" sz="2800" dirty="0"/>
                  <a:t>8</a:t>
                </a:r>
                <a:r>
                  <a:rPr lang="zh-CN" altLang="zh-CN" sz="2800" dirty="0"/>
                  <a:t>。</a:t>
                </a:r>
                <a:r>
                  <a:rPr lang="en-US" altLang="zh-CN" sz="2800" dirty="0"/>
                  <a:t>1</a:t>
                </a:r>
                <a:r>
                  <a:rPr lang="zh-CN" altLang="zh-CN" sz="2800" dirty="0"/>
                  <a:t>个晶胞中含有</a:t>
                </a:r>
                <a:r>
                  <a:rPr lang="en-US" altLang="zh-CN" sz="2800" dirty="0"/>
                  <a:t>4</a:t>
                </a:r>
                <a:r>
                  <a:rPr lang="zh-CN" altLang="zh-CN" sz="2800" dirty="0"/>
                  <a:t>个</a:t>
                </a:r>
                <a:r>
                  <a:rPr lang="en-US" altLang="zh-CN" sz="2800" dirty="0"/>
                  <a:t>Na</a:t>
                </a:r>
                <a:r>
                  <a:rPr lang="en-US" altLang="zh-CN" sz="2800" baseline="-25000" dirty="0"/>
                  <a:t>2</a:t>
                </a:r>
                <a:r>
                  <a:rPr lang="en-US" altLang="zh-CN" sz="2800" dirty="0"/>
                  <a:t>O,</a:t>
                </a:r>
                <a:r>
                  <a:rPr lang="zh-CN" altLang="zh-CN" sz="2800" dirty="0"/>
                  <a:t>根据密度公式</a:t>
                </a:r>
                <a:r>
                  <a:rPr lang="en-US" altLang="zh-CN" sz="2800" i="1" dirty="0"/>
                  <a:t>ρ=</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a:rPr>
                          <m:t>𝑚</m:t>
                        </m:r>
                      </m:num>
                      <m:den>
                        <m:r>
                          <a:rPr lang="en-US" altLang="zh-CN" sz="2800" i="1">
                            <a:latin typeface="Cambria Math"/>
                          </a:rPr>
                          <m:t>𝑉</m:t>
                        </m:r>
                      </m:den>
                    </m:f>
                  </m:oMath>
                </a14:m>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a:rPr>
                          <m:t>4×62</m:t>
                        </m:r>
                      </m:num>
                      <m:den>
                        <m:r>
                          <a:rPr lang="en-US" altLang="zh-CN" sz="2800">
                            <a:latin typeface="Cambria Math"/>
                          </a:rPr>
                          <m:t>6</m:t>
                        </m:r>
                        <m:r>
                          <m:rPr>
                            <m:nor/>
                          </m:rPr>
                          <a:rPr lang="en-US" altLang="zh-CN" sz="2800"/>
                          <m:t>.</m:t>
                        </m:r>
                        <m:r>
                          <a:rPr lang="en-US" altLang="zh-CN" sz="2800">
                            <a:latin typeface="Cambria Math"/>
                          </a:rPr>
                          <m:t>02×</m:t>
                        </m:r>
                        <m:sSup>
                          <m:sSupPr>
                            <m:ctrlPr>
                              <a:rPr lang="zh-CN" altLang="zh-CN" sz="2800" i="1">
                                <a:latin typeface="Cambria Math" panose="02040503050406030204" pitchFamily="18" charset="0"/>
                              </a:rPr>
                            </m:ctrlPr>
                          </m:sSupPr>
                          <m:e>
                            <m:r>
                              <a:rPr lang="en-US" altLang="zh-CN" sz="2800">
                                <a:latin typeface="Cambria Math"/>
                              </a:rPr>
                              <m:t>10</m:t>
                            </m:r>
                          </m:e>
                          <m:sup>
                            <m:r>
                              <a:rPr lang="en-US" altLang="zh-CN" sz="2800">
                                <a:latin typeface="Cambria Math"/>
                              </a:rPr>
                              <m:t>23</m:t>
                            </m:r>
                          </m:sup>
                        </m:sSup>
                        <m:r>
                          <a:rPr lang="en-US" altLang="zh-CN" sz="2800">
                            <a:latin typeface="Cambria Math"/>
                          </a:rPr>
                          <m:t>×</m:t>
                        </m:r>
                        <m:r>
                          <m:rPr>
                            <m:nor/>
                          </m:rPr>
                          <a:rPr lang="en-US" altLang="zh-CN" sz="2800"/>
                          <m:t>(</m:t>
                        </m:r>
                        <m:r>
                          <a:rPr lang="en-US" altLang="zh-CN" sz="2800">
                            <a:latin typeface="Cambria Math"/>
                          </a:rPr>
                          <m:t>0</m:t>
                        </m:r>
                        <m:r>
                          <m:rPr>
                            <m:nor/>
                          </m:rPr>
                          <a:rPr lang="en-US" altLang="zh-CN" sz="2800"/>
                          <m:t>.</m:t>
                        </m:r>
                        <m:r>
                          <a:rPr lang="en-US" altLang="zh-CN" sz="2800">
                            <a:latin typeface="Cambria Math"/>
                          </a:rPr>
                          <m:t>566×</m:t>
                        </m:r>
                        <m:sSup>
                          <m:sSupPr>
                            <m:ctrlPr>
                              <a:rPr lang="zh-CN" altLang="zh-CN" sz="2800" i="1">
                                <a:latin typeface="Cambria Math" panose="02040503050406030204" pitchFamily="18" charset="0"/>
                              </a:rPr>
                            </m:ctrlPr>
                          </m:sSupPr>
                          <m:e>
                            <m:r>
                              <a:rPr lang="en-US" altLang="zh-CN" sz="2800">
                                <a:latin typeface="Cambria Math"/>
                              </a:rPr>
                              <m:t>10</m:t>
                            </m:r>
                          </m:e>
                          <m:sup>
                            <m:r>
                              <m:rPr>
                                <m:nor/>
                              </m:rPr>
                              <a:rPr lang="en-US" altLang="zh-CN" sz="2800" i="1"/>
                              <m:t>−</m:t>
                            </m:r>
                            <m:r>
                              <a:rPr lang="en-US" altLang="zh-CN" sz="2800">
                                <a:latin typeface="Cambria Math"/>
                              </a:rPr>
                              <m:t>7</m:t>
                            </m:r>
                          </m:sup>
                        </m:sSup>
                        <m:sSup>
                          <m:sSupPr>
                            <m:ctrlPr>
                              <a:rPr lang="zh-CN" altLang="zh-CN" sz="2800" i="1">
                                <a:latin typeface="Cambria Math" panose="02040503050406030204" pitchFamily="18" charset="0"/>
                              </a:rPr>
                            </m:ctrlPr>
                          </m:sSupPr>
                          <m:e>
                            <m:r>
                              <m:rPr>
                                <m:nor/>
                              </m:rPr>
                              <a:rPr lang="en-US" altLang="zh-CN" sz="2800"/>
                              <m:t>)</m:t>
                            </m:r>
                          </m:e>
                          <m:sup>
                            <m:r>
                              <a:rPr lang="en-US" altLang="zh-CN" sz="2800">
                                <a:latin typeface="Cambria Math"/>
                              </a:rPr>
                              <m:t>3</m:t>
                            </m:r>
                          </m:sup>
                        </m:sSup>
                      </m:den>
                    </m:f>
                  </m:oMath>
                </a14:m>
                <a:r>
                  <a:rPr lang="en-US" altLang="zh-CN" sz="2800" dirty="0"/>
                  <a:t>(g·cm</a:t>
                </a:r>
                <a:r>
                  <a:rPr lang="en-US" altLang="zh-CN" sz="2800" baseline="30000" dirty="0"/>
                  <a:t>-3</a:t>
                </a:r>
                <a:r>
                  <a:rPr lang="en-US" altLang="zh-CN" sz="2800" dirty="0"/>
                  <a:t>)≈2.27 (g·cm</a:t>
                </a:r>
                <a:r>
                  <a:rPr lang="en-US" altLang="zh-CN" sz="2800" baseline="30000" dirty="0"/>
                  <a:t>-3</a:t>
                </a:r>
                <a:r>
                  <a:rPr lang="en-US" altLang="zh-CN" sz="2800" dirty="0"/>
                  <a:t>)</a:t>
                </a:r>
                <a:r>
                  <a:rPr lang="zh-CN" altLang="zh-CN" sz="2800" dirty="0"/>
                  <a:t>。</a:t>
                </a:r>
                <a:endParaRPr lang="en-US" altLang="zh-CN" sz="2800" dirty="0"/>
              </a:p>
              <a:p>
                <a:pPr>
                  <a:lnSpc>
                    <a:spcPct val="150000"/>
                  </a:lnSpc>
                </a:pPr>
                <a:endParaRPr lang="zh-CN" altLang="zh-CN" sz="2800" dirty="0"/>
              </a:p>
              <a:p>
                <a:pPr>
                  <a:lnSpc>
                    <a:spcPct val="150000"/>
                  </a:lnSpc>
                </a:pPr>
                <a:r>
                  <a:rPr lang="zh-CN" altLang="zh-CN" sz="2800" b="1" dirty="0">
                    <a:solidFill>
                      <a:srgbClr val="DA251C"/>
                    </a:solidFill>
                  </a:rPr>
                  <a:t>答案　</a:t>
                </a:r>
                <a:r>
                  <a:rPr lang="en-US" altLang="zh-CN" sz="2800" dirty="0"/>
                  <a:t>(1)①3∶1</a:t>
                </a:r>
                <a:r>
                  <a:rPr lang="zh-CN" altLang="zh-CN" sz="2800" dirty="0"/>
                  <a:t>　</a:t>
                </a:r>
                <a:r>
                  <a:rPr lang="en-US" altLang="zh-CN" sz="2800" dirty="0"/>
                  <a:t>②</a:t>
                </a:r>
                <a14:m>
                  <m:oMath xmlns:m="http://schemas.openxmlformats.org/officeDocument/2006/math">
                    <m:sSup>
                      <m:sSupPr>
                        <m:ctrlPr>
                          <a:rPr lang="zh-CN" altLang="zh-CN" sz="2800" i="1">
                            <a:latin typeface="Cambria Math" panose="02040503050406030204" pitchFamily="18" charset="0"/>
                          </a:rPr>
                        </m:ctrlPr>
                      </m:sSupPr>
                      <m:e>
                        <m:d>
                          <m:dPr>
                            <m:begChr m:val="["/>
                            <m:endChr m:val="]"/>
                            <m:ctrlPr>
                              <a:rPr lang="zh-CN" altLang="zh-CN" sz="2800" i="1">
                                <a:latin typeface="Cambria Math" panose="02040503050406030204" pitchFamily="18" charset="0"/>
                              </a:rPr>
                            </m:ctrlPr>
                          </m:dPr>
                          <m:e>
                            <m:f>
                              <m:fPr>
                                <m:ctrlPr>
                                  <a:rPr lang="zh-CN" altLang="zh-CN" sz="2800" i="1">
                                    <a:latin typeface="Cambria Math" panose="02040503050406030204" pitchFamily="18" charset="0"/>
                                  </a:rPr>
                                </m:ctrlPr>
                              </m:fPr>
                              <m:num>
                                <m:r>
                                  <a:rPr lang="en-US" altLang="zh-CN" sz="2800">
                                    <a:latin typeface="Cambria Math"/>
                                  </a:rPr>
                                  <m:t>251</m:t>
                                </m:r>
                              </m:num>
                              <m:den>
                                <m:r>
                                  <a:rPr lang="en-US" altLang="zh-CN" sz="2800">
                                    <a:latin typeface="Cambria Math"/>
                                  </a:rPr>
                                  <m:t>6</m:t>
                                </m:r>
                                <m:r>
                                  <m:rPr>
                                    <m:nor/>
                                  </m:rPr>
                                  <a:rPr lang="en-US" altLang="zh-CN" sz="2800"/>
                                  <m:t>.</m:t>
                                </m:r>
                                <m:r>
                                  <a:rPr lang="en-US" altLang="zh-CN" sz="2800">
                                    <a:latin typeface="Cambria Math"/>
                                  </a:rPr>
                                  <m:t>02×1</m:t>
                                </m:r>
                                <m:sSup>
                                  <m:sSupPr>
                                    <m:ctrlPr>
                                      <a:rPr lang="zh-CN" altLang="zh-CN" sz="2800" i="1">
                                        <a:latin typeface="Cambria Math" panose="02040503050406030204" pitchFamily="18" charset="0"/>
                                      </a:rPr>
                                    </m:ctrlPr>
                                  </m:sSupPr>
                                  <m:e>
                                    <m:r>
                                      <a:rPr lang="en-US" altLang="zh-CN" sz="2800">
                                        <a:latin typeface="Cambria Math"/>
                                      </a:rPr>
                                      <m:t>0</m:t>
                                    </m:r>
                                  </m:e>
                                  <m:sup>
                                    <m:r>
                                      <a:rPr lang="en-US" altLang="zh-CN" sz="2800">
                                        <a:latin typeface="Cambria Math"/>
                                      </a:rPr>
                                      <m:t>23</m:t>
                                    </m:r>
                                  </m:sup>
                                </m:sSup>
                                <m:r>
                                  <a:rPr lang="en-US" altLang="zh-CN" sz="2800">
                                    <a:latin typeface="Cambria Math"/>
                                  </a:rPr>
                                  <m:t>×</m:t>
                                </m:r>
                                <m:r>
                                  <a:rPr lang="en-US" altLang="zh-CN" sz="2800" i="1">
                                    <a:latin typeface="Cambria Math"/>
                                  </a:rPr>
                                  <m:t>𝑑</m:t>
                                </m:r>
                              </m:den>
                            </m:f>
                          </m:e>
                        </m:d>
                      </m:e>
                      <m:sup>
                        <m:f>
                          <m:fPr>
                            <m:ctrlPr>
                              <a:rPr lang="zh-CN" altLang="zh-CN" sz="2800" i="1">
                                <a:latin typeface="Cambria Math" panose="02040503050406030204" pitchFamily="18" charset="0"/>
                              </a:rPr>
                            </m:ctrlPr>
                          </m:fPr>
                          <m:num>
                            <m:r>
                              <a:rPr lang="en-US" altLang="zh-CN" sz="2800">
                                <a:latin typeface="Cambria Math"/>
                              </a:rPr>
                              <m:t>1</m:t>
                            </m:r>
                          </m:num>
                          <m:den>
                            <m:r>
                              <a:rPr lang="en-US" altLang="zh-CN" sz="2800">
                                <a:latin typeface="Cambria Math"/>
                              </a:rPr>
                              <m:t>3</m:t>
                            </m:r>
                          </m:den>
                        </m:f>
                      </m:sup>
                    </m:sSup>
                  </m:oMath>
                </a14:m>
                <a:r>
                  <a:rPr lang="en-US" altLang="zh-CN" sz="2800" dirty="0"/>
                  <a:t>×10</a:t>
                </a:r>
                <a:r>
                  <a:rPr lang="en-US" altLang="zh-CN" sz="2800" baseline="30000" dirty="0"/>
                  <a:t>7</a:t>
                </a:r>
                <a:r>
                  <a:rPr lang="zh-CN" altLang="zh-CN" sz="2800" dirty="0"/>
                  <a:t>　</a:t>
                </a:r>
                <a:r>
                  <a:rPr lang="en-US" altLang="zh-CN" sz="2800" dirty="0"/>
                  <a:t>(2)Na</a:t>
                </a:r>
                <a:r>
                  <a:rPr lang="en-US" altLang="zh-CN" sz="2800" baseline="-25000" dirty="0"/>
                  <a:t>2</a:t>
                </a:r>
                <a:r>
                  <a:rPr lang="en-US" altLang="zh-CN" sz="2800" dirty="0"/>
                  <a:t>O </a:t>
                </a:r>
                <a:endParaRPr lang="zh-CN" altLang="zh-CN" sz="2800" dirty="0"/>
              </a:p>
              <a:p>
                <a:pPr>
                  <a:lnSpc>
                    <a:spcPct val="150000"/>
                  </a:lnSpc>
                </a:pPr>
                <a:r>
                  <a:rPr lang="en-US" altLang="zh-CN" sz="2800" dirty="0"/>
                  <a:t>8</a:t>
                </a:r>
                <a:r>
                  <a:rPr lang="zh-CN" altLang="zh-CN" sz="2800" dirty="0"/>
                  <a:t>　</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a:rPr>
                          <m:t>4×62</m:t>
                        </m:r>
                        <m:r>
                          <m:rPr>
                            <m:nor/>
                          </m:rPr>
                          <a:rPr lang="en-US" altLang="zh-CN" sz="2800"/>
                          <m:t> </m:t>
                        </m:r>
                        <m:r>
                          <m:rPr>
                            <m:sty m:val="p"/>
                          </m:rPr>
                          <a:rPr lang="en-US" altLang="zh-CN" sz="2800">
                            <a:latin typeface="Cambria Math"/>
                          </a:rPr>
                          <m:t>g</m:t>
                        </m:r>
                        <m:r>
                          <m:rPr>
                            <m:nor/>
                          </m:rPr>
                          <a:rPr lang="en-US" altLang="zh-CN" sz="2800"/>
                          <m:t>·</m:t>
                        </m:r>
                        <m:r>
                          <m:rPr>
                            <m:sty m:val="p"/>
                          </m:rPr>
                          <a:rPr lang="en-US" altLang="zh-CN" sz="2800">
                            <a:latin typeface="Cambria Math"/>
                          </a:rPr>
                          <m:t>mo</m:t>
                        </m:r>
                        <m:sSup>
                          <m:sSupPr>
                            <m:ctrlPr>
                              <a:rPr lang="zh-CN" altLang="zh-CN" sz="2800" i="1">
                                <a:latin typeface="Cambria Math" panose="02040503050406030204" pitchFamily="18" charset="0"/>
                              </a:rPr>
                            </m:ctrlPr>
                          </m:sSupPr>
                          <m:e>
                            <m:r>
                              <m:rPr>
                                <m:sty m:val="p"/>
                              </m:rPr>
                              <a:rPr lang="en-US" altLang="zh-CN" sz="2800">
                                <a:latin typeface="Cambria Math"/>
                              </a:rPr>
                              <m:t>l</m:t>
                            </m:r>
                          </m:e>
                          <m:sup>
                            <m:r>
                              <m:rPr>
                                <m:nor/>
                              </m:rPr>
                              <a:rPr lang="en-US" altLang="zh-CN" sz="2800" i="1"/>
                              <m:t>−</m:t>
                            </m:r>
                            <m:r>
                              <a:rPr lang="en-US" altLang="zh-CN" sz="2800">
                                <a:latin typeface="Cambria Math"/>
                              </a:rPr>
                              <m:t>1</m:t>
                            </m:r>
                          </m:sup>
                        </m:sSup>
                      </m:num>
                      <m:den>
                        <m:r>
                          <m:rPr>
                            <m:nor/>
                          </m:rPr>
                          <a:rPr lang="en-US" altLang="zh-CN" sz="2800"/>
                          <m:t>(</m:t>
                        </m:r>
                        <m:r>
                          <a:rPr lang="en-US" altLang="zh-CN" sz="2800">
                            <a:latin typeface="Cambria Math"/>
                          </a:rPr>
                          <m:t>0</m:t>
                        </m:r>
                        <m:r>
                          <m:rPr>
                            <m:nor/>
                          </m:rPr>
                          <a:rPr lang="en-US" altLang="zh-CN" sz="2800"/>
                          <m:t>.</m:t>
                        </m:r>
                        <m:r>
                          <a:rPr lang="en-US" altLang="zh-CN" sz="2800">
                            <a:latin typeface="Cambria Math"/>
                          </a:rPr>
                          <m:t>566×1</m:t>
                        </m:r>
                        <m:sSup>
                          <m:sSupPr>
                            <m:ctrlPr>
                              <a:rPr lang="zh-CN" altLang="zh-CN" sz="2800" i="1">
                                <a:latin typeface="Cambria Math" panose="02040503050406030204" pitchFamily="18" charset="0"/>
                              </a:rPr>
                            </m:ctrlPr>
                          </m:sSupPr>
                          <m:e>
                            <m:r>
                              <a:rPr lang="en-US" altLang="zh-CN" sz="2800">
                                <a:latin typeface="Cambria Math"/>
                              </a:rPr>
                              <m:t>0</m:t>
                            </m:r>
                          </m:e>
                          <m:sup>
                            <m:r>
                              <m:rPr>
                                <m:nor/>
                              </m:rPr>
                              <a:rPr lang="en-US" altLang="zh-CN" sz="2800" i="1"/>
                              <m:t>−</m:t>
                            </m:r>
                            <m:r>
                              <a:rPr lang="en-US" altLang="zh-CN" sz="2800">
                                <a:latin typeface="Cambria Math"/>
                              </a:rPr>
                              <m:t>7</m:t>
                            </m:r>
                          </m:sup>
                        </m:sSup>
                        <m:r>
                          <m:rPr>
                            <m:sty m:val="p"/>
                          </m:rPr>
                          <a:rPr lang="en-US" altLang="zh-CN" sz="2800">
                            <a:latin typeface="Cambria Math"/>
                          </a:rPr>
                          <m:t>cm</m:t>
                        </m:r>
                        <m:sSup>
                          <m:sSupPr>
                            <m:ctrlPr>
                              <a:rPr lang="zh-CN" altLang="zh-CN" sz="2800" i="1">
                                <a:latin typeface="Cambria Math" panose="02040503050406030204" pitchFamily="18" charset="0"/>
                              </a:rPr>
                            </m:ctrlPr>
                          </m:sSupPr>
                          <m:e>
                            <m:r>
                              <m:rPr>
                                <m:nor/>
                              </m:rPr>
                              <a:rPr lang="en-US" altLang="zh-CN" sz="2800"/>
                              <m:t>)</m:t>
                            </m:r>
                          </m:e>
                          <m:sup>
                            <m:r>
                              <a:rPr lang="en-US" altLang="zh-CN" sz="2800">
                                <a:latin typeface="Cambria Math"/>
                              </a:rPr>
                              <m:t>3</m:t>
                            </m:r>
                          </m:sup>
                        </m:sSup>
                        <m:r>
                          <a:rPr lang="en-US" altLang="zh-CN" sz="2800">
                            <a:latin typeface="Cambria Math"/>
                          </a:rPr>
                          <m:t>×6</m:t>
                        </m:r>
                        <m:r>
                          <m:rPr>
                            <m:nor/>
                          </m:rPr>
                          <a:rPr lang="en-US" altLang="zh-CN" sz="2800"/>
                          <m:t>.</m:t>
                        </m:r>
                        <m:r>
                          <a:rPr lang="en-US" altLang="zh-CN" sz="2800">
                            <a:latin typeface="Cambria Math"/>
                          </a:rPr>
                          <m:t>02×1</m:t>
                        </m:r>
                        <m:sSup>
                          <m:sSupPr>
                            <m:ctrlPr>
                              <a:rPr lang="zh-CN" altLang="zh-CN" sz="2800" i="1">
                                <a:latin typeface="Cambria Math" panose="02040503050406030204" pitchFamily="18" charset="0"/>
                              </a:rPr>
                            </m:ctrlPr>
                          </m:sSupPr>
                          <m:e>
                            <m:r>
                              <a:rPr lang="en-US" altLang="zh-CN" sz="2800">
                                <a:latin typeface="Cambria Math"/>
                              </a:rPr>
                              <m:t>0</m:t>
                            </m:r>
                          </m:e>
                          <m:sup>
                            <m:r>
                              <a:rPr lang="en-US" altLang="zh-CN" sz="2800">
                                <a:latin typeface="Cambria Math"/>
                              </a:rPr>
                              <m:t>23</m:t>
                            </m:r>
                          </m:sup>
                        </m:sSup>
                        <m:r>
                          <m:rPr>
                            <m:sty m:val="p"/>
                          </m:rPr>
                          <a:rPr lang="en-US" altLang="zh-CN" sz="2800">
                            <a:latin typeface="Cambria Math"/>
                          </a:rPr>
                          <m:t>mo</m:t>
                        </m:r>
                        <m:sSup>
                          <m:sSupPr>
                            <m:ctrlPr>
                              <a:rPr lang="zh-CN" altLang="zh-CN" sz="2800" i="1">
                                <a:latin typeface="Cambria Math" panose="02040503050406030204" pitchFamily="18" charset="0"/>
                              </a:rPr>
                            </m:ctrlPr>
                          </m:sSupPr>
                          <m:e>
                            <m:r>
                              <m:rPr>
                                <m:sty m:val="p"/>
                              </m:rPr>
                              <a:rPr lang="en-US" altLang="zh-CN" sz="2800">
                                <a:latin typeface="Cambria Math"/>
                              </a:rPr>
                              <m:t>l</m:t>
                            </m:r>
                          </m:e>
                          <m:sup>
                            <m:r>
                              <m:rPr>
                                <m:nor/>
                              </m:rPr>
                              <a:rPr lang="en-US" altLang="zh-CN" sz="2800" i="1"/>
                              <m:t>−</m:t>
                            </m:r>
                            <m:r>
                              <a:rPr lang="en-US" altLang="zh-CN" sz="2800">
                                <a:latin typeface="Cambria Math"/>
                              </a:rPr>
                              <m:t>1</m:t>
                            </m:r>
                          </m:sup>
                        </m:sSup>
                      </m:den>
                    </m:f>
                  </m:oMath>
                </a14:m>
                <a:r>
                  <a:rPr lang="en-US" altLang="zh-CN" sz="2800" dirty="0"/>
                  <a:t>≈2.27 g·cm</a:t>
                </a:r>
                <a:r>
                  <a:rPr lang="en-US" altLang="zh-CN" sz="2800" baseline="30000" dirty="0"/>
                  <a:t>-3</a:t>
                </a:r>
                <a:endParaRPr lang="zh-CN" altLang="zh-CN" sz="2800" dirty="0"/>
              </a:p>
            </p:txBody>
          </p:sp>
        </mc:Choice>
        <mc:Fallback xmlns="">
          <p:sp>
            <p:nvSpPr>
              <p:cNvPr id="4" name="矩形 3">
                <a:extLst>
                  <a:ext uri="{FF2B5EF4-FFF2-40B4-BE49-F238E27FC236}">
                    <a16:creationId xmlns:a16="http://schemas.microsoft.com/office/drawing/2014/main" id="{BCCC613A-4E24-4F6A-B481-8DC6C38852A3}"/>
                  </a:ext>
                </a:extLst>
              </p:cNvPr>
              <p:cNvSpPr>
                <a:spLocks noRot="1" noChangeAspect="1" noMove="1" noResize="1" noEditPoints="1" noAdjustHandles="1" noChangeArrowheads="1" noChangeShapeType="1" noTextEdit="1"/>
              </p:cNvSpPr>
              <p:nvPr/>
            </p:nvSpPr>
            <p:spPr>
              <a:xfrm>
                <a:off x="272143" y="257523"/>
                <a:ext cx="11723913" cy="6158481"/>
              </a:xfrm>
              <a:prstGeom prst="rect">
                <a:avLst/>
              </a:prstGeom>
              <a:blipFill>
                <a:blip r:embed="rId3"/>
                <a:stretch>
                  <a:fillRect l="-1092" r="-31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6112703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9C8E2509-D347-4A0B-A477-EA57B888F130}"/>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
        <p:nvSpPr>
          <p:cNvPr id="4" name="矩形 3">
            <a:extLst>
              <a:ext uri="{FF2B5EF4-FFF2-40B4-BE49-F238E27FC236}">
                <a16:creationId xmlns:a16="http://schemas.microsoft.com/office/drawing/2014/main" xmlns="" id="{BCCC613A-4E24-4F6A-B481-8DC6C38852A3}"/>
              </a:ext>
            </a:extLst>
          </p:cNvPr>
          <p:cNvSpPr/>
          <p:nvPr/>
        </p:nvSpPr>
        <p:spPr>
          <a:xfrm>
            <a:off x="272143" y="402666"/>
            <a:ext cx="11723913" cy="3323987"/>
          </a:xfrm>
          <a:prstGeom prst="rect">
            <a:avLst/>
          </a:prstGeom>
        </p:spPr>
        <p:txBody>
          <a:bodyPr wrap="square">
            <a:spAutoFit/>
          </a:bodyPr>
          <a:lstStyle/>
          <a:p>
            <a:pPr>
              <a:lnSpc>
                <a:spcPct val="150000"/>
              </a:lnSpc>
            </a:pPr>
            <a:r>
              <a:rPr lang="zh-CN" altLang="en-US" sz="2800" b="1" dirty="0">
                <a:solidFill>
                  <a:srgbClr val="DA251C"/>
                </a:solidFill>
              </a:rPr>
              <a:t>突破攻略   </a:t>
            </a:r>
            <a:endParaRPr lang="en-US" altLang="zh-CN" sz="2800" b="1" dirty="0">
              <a:solidFill>
                <a:srgbClr val="DA251C"/>
              </a:solidFill>
            </a:endParaRPr>
          </a:p>
          <a:p>
            <a:pPr>
              <a:lnSpc>
                <a:spcPct val="150000"/>
              </a:lnSpc>
            </a:pPr>
            <a:r>
              <a:rPr lang="zh-CN" altLang="en-US" sz="2800" dirty="0"/>
              <a:t>　　</a:t>
            </a:r>
            <a:r>
              <a:rPr lang="zh-CN" altLang="zh-CN" sz="2800" dirty="0"/>
              <a:t>晶体结构的计算常常涉及如下数据</a:t>
            </a:r>
            <a:r>
              <a:rPr lang="en-US" altLang="zh-CN" sz="2800" dirty="0"/>
              <a:t>:</a:t>
            </a:r>
            <a:r>
              <a:rPr lang="zh-CN" altLang="zh-CN" sz="2800" dirty="0"/>
              <a:t>晶体密度、</a:t>
            </a:r>
            <a:r>
              <a:rPr lang="en-US" altLang="zh-CN" sz="2800" i="1" dirty="0"/>
              <a:t>N</a:t>
            </a:r>
            <a:r>
              <a:rPr lang="en-US" altLang="zh-CN" sz="2800" i="1" baseline="-25000" dirty="0"/>
              <a:t>A</a:t>
            </a:r>
            <a:r>
              <a:rPr lang="zh-CN" altLang="zh-CN" sz="2800" dirty="0"/>
              <a:t>、</a:t>
            </a:r>
            <a:r>
              <a:rPr lang="en-US" altLang="zh-CN" sz="2800" i="1" dirty="0"/>
              <a:t>M</a:t>
            </a:r>
            <a:r>
              <a:rPr lang="zh-CN" altLang="zh-CN" sz="2800" dirty="0"/>
              <a:t>、晶体体积、微粒间的距离、微粒半径、空间利用率、夹角等</a:t>
            </a:r>
            <a:r>
              <a:rPr lang="en-US" altLang="zh-CN" sz="2800" dirty="0"/>
              <a:t>,</a:t>
            </a:r>
            <a:r>
              <a:rPr lang="zh-CN" altLang="zh-CN" sz="2800" dirty="0"/>
              <a:t>密度的表达式往往是列等式的依据。利用</a:t>
            </a:r>
            <a:r>
              <a:rPr lang="en-US" altLang="zh-CN" sz="2800" dirty="0"/>
              <a:t>“</a:t>
            </a:r>
            <a:r>
              <a:rPr lang="zh-CN" altLang="zh-CN" sz="2800" dirty="0"/>
              <a:t>均摊法</a:t>
            </a:r>
            <a:r>
              <a:rPr lang="en-US" altLang="zh-CN" sz="2800" dirty="0"/>
              <a:t>”</a:t>
            </a:r>
            <a:r>
              <a:rPr lang="zh-CN" altLang="zh-CN" sz="2800" dirty="0"/>
              <a:t>原理求出晶胞的组成</a:t>
            </a:r>
            <a:r>
              <a:rPr lang="en-US" altLang="zh-CN" sz="2800" dirty="0"/>
              <a:t>,</a:t>
            </a:r>
            <a:r>
              <a:rPr lang="zh-CN" altLang="zh-CN" sz="2800" dirty="0"/>
              <a:t>再运用立体几何知识进行相关计算</a:t>
            </a:r>
            <a:r>
              <a:rPr lang="en-US" altLang="zh-CN" sz="2800" dirty="0"/>
              <a:t>,</a:t>
            </a:r>
            <a:r>
              <a:rPr lang="zh-CN" altLang="zh-CN" sz="2800" dirty="0"/>
              <a:t>是解决此类题目的关键。</a:t>
            </a:r>
          </a:p>
        </p:txBody>
      </p:sp>
    </p:spTree>
    <p:extLst>
      <p:ext uri="{BB962C8B-B14F-4D97-AF65-F5344CB8AC3E}">
        <p14:creationId xmlns:p14="http://schemas.microsoft.com/office/powerpoint/2010/main" val="339117246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C</a:t>
            </a:r>
            <a:r>
              <a:rPr lang="zh-CN" altLang="en-US" sz="2800" b="1" dirty="0">
                <a:solidFill>
                  <a:schemeClr val="bg1"/>
                </a:solidFill>
                <a:latin typeface="微软雅黑" panose="020B0503020204020204" pitchFamily="34" charset="-122"/>
                <a:ea typeface="微软雅黑" panose="020B0503020204020204" pitchFamily="34" charset="-122"/>
              </a:rPr>
              <a:t>考法帮</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考向全扫描</a:t>
            </a:r>
          </a:p>
        </p:txBody>
      </p:sp>
      <p:sp>
        <p:nvSpPr>
          <p:cNvPr id="3" name="矩形 2">
            <a:hlinkClick r:id="rId3" action="ppaction://hlinksldjump"/>
          </p:cNvPr>
          <p:cNvSpPr/>
          <p:nvPr/>
        </p:nvSpPr>
        <p:spPr>
          <a:xfrm>
            <a:off x="4368800" y="1273628"/>
            <a:ext cx="7344229"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solidFill>
              </a:rPr>
              <a:t>考向</a:t>
            </a:r>
            <a:r>
              <a:rPr lang="en-US" altLang="zh-CN" sz="2800" dirty="0">
                <a:solidFill>
                  <a:schemeClr val="tx1"/>
                </a:solidFill>
              </a:rPr>
              <a:t>1  </a:t>
            </a:r>
            <a:r>
              <a:rPr lang="zh-CN" altLang="en-US" sz="2800" dirty="0">
                <a:solidFill>
                  <a:schemeClr val="tx1"/>
                </a:solidFill>
              </a:rPr>
              <a:t>基态原子的核外电子排布</a:t>
            </a:r>
          </a:p>
          <a:p>
            <a:pPr>
              <a:lnSpc>
                <a:spcPct val="150000"/>
              </a:lnSpc>
            </a:pPr>
            <a:r>
              <a:rPr lang="zh-CN" altLang="en-US" sz="2800" dirty="0">
                <a:solidFill>
                  <a:schemeClr val="tx1"/>
                </a:solidFill>
              </a:rPr>
              <a:t>考向</a:t>
            </a:r>
            <a:r>
              <a:rPr lang="en-US" altLang="zh-CN" sz="2800" dirty="0">
                <a:solidFill>
                  <a:schemeClr val="tx1"/>
                </a:solidFill>
              </a:rPr>
              <a:t>2  </a:t>
            </a:r>
            <a:r>
              <a:rPr lang="zh-CN" altLang="en-US" sz="2800" dirty="0">
                <a:solidFill>
                  <a:schemeClr val="tx1"/>
                </a:solidFill>
              </a:rPr>
              <a:t>同周期元素第一电子亲和能的变化规律</a:t>
            </a:r>
          </a:p>
          <a:p>
            <a:pPr>
              <a:lnSpc>
                <a:spcPct val="150000"/>
              </a:lnSpc>
            </a:pPr>
            <a:r>
              <a:rPr lang="zh-CN" altLang="en-US" sz="2800" dirty="0">
                <a:solidFill>
                  <a:schemeClr val="tx1"/>
                </a:solidFill>
              </a:rPr>
              <a:t>考向</a:t>
            </a:r>
            <a:r>
              <a:rPr lang="en-US" altLang="zh-CN" sz="2800" dirty="0">
                <a:solidFill>
                  <a:schemeClr val="tx1"/>
                </a:solidFill>
              </a:rPr>
              <a:t>3  </a:t>
            </a:r>
            <a:r>
              <a:rPr lang="zh-CN" altLang="en-US" sz="2800" dirty="0">
                <a:solidFill>
                  <a:schemeClr val="tx1"/>
                </a:solidFill>
              </a:rPr>
              <a:t>分子的构型、杂化轨道理论的综合考查</a:t>
            </a:r>
          </a:p>
          <a:p>
            <a:pPr>
              <a:lnSpc>
                <a:spcPct val="150000"/>
              </a:lnSpc>
            </a:pPr>
            <a:r>
              <a:rPr lang="zh-CN" altLang="en-US" sz="2800" dirty="0">
                <a:solidFill>
                  <a:schemeClr val="tx1"/>
                </a:solidFill>
              </a:rPr>
              <a:t>考向</a:t>
            </a:r>
            <a:r>
              <a:rPr lang="en-US" altLang="zh-CN" sz="2800" dirty="0">
                <a:solidFill>
                  <a:schemeClr val="tx1"/>
                </a:solidFill>
              </a:rPr>
              <a:t>4  </a:t>
            </a:r>
            <a:r>
              <a:rPr lang="zh-CN" altLang="en-US" sz="2800" dirty="0">
                <a:solidFill>
                  <a:schemeClr val="tx1"/>
                </a:solidFill>
              </a:rPr>
              <a:t>晶体类型的判断　晶体熔、沸点的比较</a:t>
            </a:r>
          </a:p>
          <a:p>
            <a:pPr>
              <a:lnSpc>
                <a:spcPct val="150000"/>
              </a:lnSpc>
            </a:pPr>
            <a:r>
              <a:rPr lang="zh-CN" altLang="en-US" sz="2800" dirty="0">
                <a:solidFill>
                  <a:schemeClr val="tx1"/>
                </a:solidFill>
              </a:rPr>
              <a:t>考向</a:t>
            </a:r>
            <a:r>
              <a:rPr lang="en-US" altLang="zh-CN" sz="2800" dirty="0">
                <a:solidFill>
                  <a:schemeClr val="tx1"/>
                </a:solidFill>
              </a:rPr>
              <a:t>5  </a:t>
            </a:r>
            <a:r>
              <a:rPr lang="zh-CN" altLang="en-US" sz="2800" dirty="0">
                <a:solidFill>
                  <a:schemeClr val="tx1"/>
                </a:solidFill>
              </a:rPr>
              <a:t>晶胞结构的相关计算</a:t>
            </a:r>
          </a:p>
        </p:txBody>
      </p:sp>
    </p:spTree>
    <p:extLst>
      <p:ext uri="{BB962C8B-B14F-4D97-AF65-F5344CB8AC3E}">
        <p14:creationId xmlns:p14="http://schemas.microsoft.com/office/powerpoint/2010/main" val="71043519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8EA5E433-12A3-47D9-96FC-E1C5A5825E7B}"/>
              </a:ext>
            </a:extLst>
          </p:cNvPr>
          <p:cNvSpPr/>
          <p:nvPr/>
        </p:nvSpPr>
        <p:spPr>
          <a:xfrm>
            <a:off x="268515" y="1128398"/>
            <a:ext cx="11691256" cy="3970318"/>
          </a:xfrm>
          <a:prstGeom prst="rect">
            <a:avLst/>
          </a:prstGeom>
        </p:spPr>
        <p:txBody>
          <a:bodyPr wrap="square">
            <a:spAutoFit/>
          </a:bodyPr>
          <a:lstStyle/>
          <a:p>
            <a:pPr>
              <a:lnSpc>
                <a:spcPct val="150000"/>
              </a:lnSpc>
            </a:pPr>
            <a:r>
              <a:rPr lang="en-US" altLang="zh-CN" sz="2800" dirty="0"/>
              <a:t>1.</a:t>
            </a:r>
            <a:r>
              <a:rPr lang="zh-CN" altLang="zh-CN" sz="2800" dirty="0"/>
              <a:t>高考对本专题的考查以原子的核外电子排布、元素周期律、复杂离子或分子的空间构型、晶体结构及其相关计算等主干知识为主</a:t>
            </a:r>
            <a:r>
              <a:rPr lang="en-US" altLang="zh-CN" sz="2800" dirty="0"/>
              <a:t>,</a:t>
            </a:r>
            <a:r>
              <a:rPr lang="zh-CN" altLang="zh-CN" sz="2800" dirty="0"/>
              <a:t>考查考生对微观粒子结构和性质的认知能力。</a:t>
            </a:r>
          </a:p>
          <a:p>
            <a:pPr>
              <a:lnSpc>
                <a:spcPct val="150000"/>
              </a:lnSpc>
            </a:pPr>
            <a:r>
              <a:rPr lang="en-US" altLang="zh-CN" sz="2800" dirty="0"/>
              <a:t>2.</a:t>
            </a:r>
            <a:r>
              <a:rPr lang="zh-CN" altLang="zh-CN" sz="2800" dirty="0"/>
              <a:t>晶胞结构的相关计算几乎是结构选修模块每年的必考考点</a:t>
            </a:r>
            <a:r>
              <a:rPr lang="en-US" altLang="zh-CN" sz="2800" dirty="0"/>
              <a:t>,</a:t>
            </a:r>
            <a:r>
              <a:rPr lang="zh-CN" altLang="zh-CN" sz="2800" dirty="0"/>
              <a:t>涉及微观建模</a:t>
            </a:r>
            <a:r>
              <a:rPr lang="en-US" altLang="zh-CN" sz="2800" dirty="0"/>
              <a:t>,</a:t>
            </a:r>
            <a:r>
              <a:rPr lang="zh-CN" altLang="zh-CN" sz="2800" dirty="0"/>
              <a:t>数学分析</a:t>
            </a:r>
            <a:r>
              <a:rPr lang="en-US" altLang="zh-CN" sz="2800" dirty="0"/>
              <a:t>,</a:t>
            </a:r>
            <a:r>
              <a:rPr lang="zh-CN" altLang="zh-CN" sz="2800" dirty="0"/>
              <a:t>立体计算等</a:t>
            </a:r>
            <a:r>
              <a:rPr lang="en-US" altLang="zh-CN" sz="2800" dirty="0"/>
              <a:t>,</a:t>
            </a:r>
            <a:r>
              <a:rPr lang="zh-CN" altLang="zh-CN" sz="2800" dirty="0"/>
              <a:t>可以多角度、多层次考查考生分析问题、解决问题的能力。</a:t>
            </a:r>
          </a:p>
        </p:txBody>
      </p:sp>
      <p:sp>
        <p:nvSpPr>
          <p:cNvPr id="10" name="矩形 9">
            <a:extLst>
              <a:ext uri="{FF2B5EF4-FFF2-40B4-BE49-F238E27FC236}">
                <a16:creationId xmlns:a16="http://schemas.microsoft.com/office/drawing/2014/main" xmlns="" id="{264577E5-9808-4E2A-B165-2198F82FAFFD}"/>
              </a:ext>
            </a:extLst>
          </p:cNvPr>
          <p:cNvSpPr/>
          <p:nvPr/>
        </p:nvSpPr>
        <p:spPr>
          <a:xfrm>
            <a:off x="234043" y="317393"/>
            <a:ext cx="11723912" cy="662297"/>
          </a:xfrm>
          <a:prstGeom prst="rect">
            <a:avLst/>
          </a:prstGeom>
        </p:spPr>
        <p:txBody>
          <a:bodyPr wrap="square">
            <a:spAutoFit/>
          </a:bodyPr>
          <a:lstStyle/>
          <a:p>
            <a:pPr>
              <a:lnSpc>
                <a:spcPct val="150000"/>
              </a:lnSpc>
              <a:spcAft>
                <a:spcPts val="0"/>
              </a:spcAft>
            </a:pP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矩形 6">
            <a:extLst>
              <a:ext uri="{FF2B5EF4-FFF2-40B4-BE49-F238E27FC236}">
                <a16:creationId xmlns:a16="http://schemas.microsoft.com/office/drawing/2014/main" xmlns="" id="{AD6FBD24-1440-4E48-88FF-2AB7B4034623}"/>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1066800" y="-2"/>
            <a:ext cx="182880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rPr>
              <a:t>考情揭秘</a:t>
            </a:r>
          </a:p>
        </p:txBody>
      </p:sp>
      <p:sp>
        <p:nvSpPr>
          <p:cNvPr id="9" name="矩形 8"/>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Tree>
    <p:extLst>
      <p:ext uri="{BB962C8B-B14F-4D97-AF65-F5344CB8AC3E}">
        <p14:creationId xmlns:p14="http://schemas.microsoft.com/office/powerpoint/2010/main" val="5832946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xmlns:a14="http://schemas.microsoft.com/office/drawing/2010/main" xmlns:mc="http://schemas.openxmlformats.org/markup-compatibility/2006" xmlns="" id="{9BCFBCDB-577C-4C84-9BF9-814CC413FB39}"/>
              </a:ext>
            </a:extLst>
          </p:cNvPr>
          <p:cNvSpPr/>
          <p:nvPr/>
        </p:nvSpPr>
        <p:spPr>
          <a:xfrm>
            <a:off x="250487" y="780139"/>
            <a:ext cx="11723912" cy="5420074"/>
          </a:xfrm>
          <a:prstGeom prst="rect">
            <a:avLst/>
          </a:prstGeom>
        </p:spPr>
        <p:txBody>
          <a:bodyPr wrap="square">
            <a:spAutoFit/>
          </a:bodyPr>
          <a:lstStyle/>
          <a:p>
            <a:pPr>
              <a:lnSpc>
                <a:spcPct val="150000"/>
              </a:lnSpc>
            </a:pPr>
            <a:r>
              <a:rPr lang="zh-CN" altLang="zh-CN" sz="2800" b="1" dirty="0" smtClean="0">
                <a:solidFill>
                  <a:srgbClr val="DA251C"/>
                </a:solidFill>
              </a:rPr>
              <a:t>示例</a:t>
            </a:r>
            <a:r>
              <a:rPr lang="en-US" altLang="zh-CN" sz="2800" b="1" dirty="0">
                <a:solidFill>
                  <a:srgbClr val="DA251C"/>
                </a:solidFill>
              </a:rPr>
              <a:t>9</a:t>
            </a:r>
            <a:r>
              <a:rPr lang="zh-CN" altLang="zh-CN" sz="2800" dirty="0"/>
              <a:t>　</a:t>
            </a:r>
            <a:r>
              <a:rPr lang="en-US" altLang="zh-CN" sz="2800" dirty="0"/>
              <a:t>[</a:t>
            </a:r>
            <a:r>
              <a:rPr lang="zh-CN" altLang="zh-CN" sz="2800" dirty="0"/>
              <a:t>高考组合改编题</a:t>
            </a:r>
            <a:r>
              <a:rPr lang="en-US" altLang="zh-CN" sz="2800" dirty="0"/>
              <a:t>]</a:t>
            </a:r>
            <a:r>
              <a:rPr lang="zh-CN" altLang="zh-CN" sz="2800" dirty="0"/>
              <a:t>下列表述正确的是</a:t>
            </a:r>
          </a:p>
          <a:p>
            <a:pPr>
              <a:lnSpc>
                <a:spcPct val="150000"/>
              </a:lnSpc>
            </a:pPr>
            <a:r>
              <a:rPr lang="en-US" altLang="zh-CN" sz="2800" dirty="0"/>
              <a:t>A.[2014</a:t>
            </a:r>
            <a:r>
              <a:rPr lang="zh-CN" altLang="zh-CN" sz="2800" dirty="0"/>
              <a:t>新课标全国卷</a:t>
            </a:r>
            <a:r>
              <a:rPr lang="en-US" altLang="zh-CN" sz="2800" dirty="0"/>
              <a:t>Ⅰ,37(2)</a:t>
            </a:r>
            <a:r>
              <a:rPr lang="zh-CN" altLang="zh-CN" sz="2800" dirty="0"/>
              <a:t>改编</a:t>
            </a:r>
            <a:r>
              <a:rPr lang="en-US" altLang="zh-CN" sz="2800" dirty="0"/>
              <a:t>]</a:t>
            </a:r>
            <a:r>
              <a:rPr lang="zh-CN" altLang="zh-CN" sz="2800" dirty="0"/>
              <a:t>基态</a:t>
            </a:r>
            <a:r>
              <a:rPr lang="en-US" altLang="zh-CN" sz="2800" dirty="0"/>
              <a:t>Fe</a:t>
            </a:r>
            <a:r>
              <a:rPr lang="zh-CN" altLang="zh-CN" sz="2800" dirty="0"/>
              <a:t>原子有</a:t>
            </a:r>
            <a:r>
              <a:rPr lang="en-US" altLang="zh-CN" sz="2800" dirty="0"/>
              <a:t>3</a:t>
            </a:r>
            <a:r>
              <a:rPr lang="zh-CN" altLang="zh-CN" sz="2800" dirty="0"/>
              <a:t>个未成对电子</a:t>
            </a:r>
          </a:p>
          <a:p>
            <a:pPr>
              <a:lnSpc>
                <a:spcPct val="150000"/>
              </a:lnSpc>
            </a:pPr>
            <a:r>
              <a:rPr lang="en-US" altLang="zh-CN" sz="2800" dirty="0" smtClean="0"/>
              <a:t>B.[2015</a:t>
            </a:r>
            <a:r>
              <a:rPr lang="zh-CN" altLang="zh-CN" sz="2800" dirty="0" smtClean="0"/>
              <a:t>新课标全国卷</a:t>
            </a:r>
            <a:r>
              <a:rPr lang="en-US" altLang="zh-CN" sz="2800" dirty="0" smtClean="0"/>
              <a:t>Ⅰ,37(1)</a:t>
            </a:r>
            <a:r>
              <a:rPr lang="zh-CN" altLang="zh-CN" sz="2800" dirty="0" smtClean="0"/>
              <a:t>改编</a:t>
            </a:r>
            <a:r>
              <a:rPr lang="en-US" altLang="zh-CN" sz="2800" dirty="0" smtClean="0"/>
              <a:t>]</a:t>
            </a:r>
            <a:r>
              <a:rPr lang="zh-CN" altLang="zh-CN" sz="2800" dirty="0" smtClean="0"/>
              <a:t>在基态</a:t>
            </a:r>
            <a:r>
              <a:rPr lang="en-US" altLang="zh-CN" sz="2800" dirty="0" smtClean="0"/>
              <a:t>       </a:t>
            </a:r>
            <a:r>
              <a:rPr lang="zh-CN" altLang="zh-CN" sz="2800" dirty="0" smtClean="0"/>
              <a:t>原子中</a:t>
            </a:r>
            <a:r>
              <a:rPr lang="en-US" altLang="zh-CN" sz="2800" dirty="0" smtClean="0"/>
              <a:t>,</a:t>
            </a:r>
            <a:r>
              <a:rPr lang="zh-CN" altLang="zh-CN" sz="2800" dirty="0" smtClean="0"/>
              <a:t>核外存在</a:t>
            </a:r>
            <a:r>
              <a:rPr lang="en-US" altLang="zh-CN" sz="2800" dirty="0" smtClean="0"/>
              <a:t>3</a:t>
            </a:r>
            <a:r>
              <a:rPr lang="zh-CN" altLang="zh-CN" sz="2800" dirty="0" smtClean="0"/>
              <a:t>对自旋相反的电子</a:t>
            </a:r>
          </a:p>
          <a:p>
            <a:pPr>
              <a:lnSpc>
                <a:spcPct val="150000"/>
              </a:lnSpc>
            </a:pPr>
            <a:r>
              <a:rPr lang="en-US" altLang="zh-CN" sz="2800" dirty="0" smtClean="0"/>
              <a:t>C</a:t>
            </a:r>
            <a:r>
              <a:rPr lang="en-US" altLang="zh-CN" sz="2800" dirty="0"/>
              <a:t>.[2017</a:t>
            </a:r>
            <a:r>
              <a:rPr lang="zh-CN" altLang="zh-CN" sz="2800" dirty="0"/>
              <a:t>全国卷</a:t>
            </a:r>
            <a:r>
              <a:rPr lang="en-US" altLang="zh-CN" sz="2800" dirty="0"/>
              <a:t>Ⅲ,35(1)</a:t>
            </a:r>
            <a:r>
              <a:rPr lang="zh-CN" altLang="zh-CN" sz="2800" dirty="0"/>
              <a:t>改编</a:t>
            </a:r>
            <a:r>
              <a:rPr lang="en-US" altLang="zh-CN" sz="2800" dirty="0"/>
              <a:t>]</a:t>
            </a:r>
            <a:r>
              <a:rPr lang="zh-CN" altLang="zh-CN" sz="2800" dirty="0"/>
              <a:t>元素</a:t>
            </a:r>
            <a:r>
              <a:rPr lang="en-US" altLang="zh-CN" sz="2800" dirty="0"/>
              <a:t>Mn</a:t>
            </a:r>
            <a:r>
              <a:rPr lang="zh-CN" altLang="zh-CN" sz="2800" dirty="0"/>
              <a:t>与</a:t>
            </a:r>
            <a:r>
              <a:rPr lang="en-US" altLang="zh-CN" sz="2800" dirty="0"/>
              <a:t>O</a:t>
            </a:r>
            <a:r>
              <a:rPr lang="zh-CN" altLang="zh-CN" sz="2800" dirty="0"/>
              <a:t>中</a:t>
            </a:r>
            <a:r>
              <a:rPr lang="en-US" altLang="zh-CN" sz="2800" dirty="0"/>
              <a:t>,</a:t>
            </a:r>
            <a:r>
              <a:rPr lang="zh-CN" altLang="zh-CN" sz="2800" dirty="0"/>
              <a:t>基态原子核外未成对电子数较多的是</a:t>
            </a:r>
            <a:r>
              <a:rPr lang="en-US" altLang="zh-CN" sz="2800" dirty="0"/>
              <a:t>O</a:t>
            </a:r>
            <a:endParaRPr lang="zh-CN" altLang="zh-CN" sz="2800" dirty="0"/>
          </a:p>
          <a:p>
            <a:pPr>
              <a:lnSpc>
                <a:spcPct val="150000"/>
              </a:lnSpc>
            </a:pPr>
            <a:r>
              <a:rPr lang="en-US" altLang="zh-CN" sz="2800" dirty="0"/>
              <a:t>D.[2015</a:t>
            </a:r>
            <a:r>
              <a:rPr lang="zh-CN" altLang="zh-CN" sz="2800" dirty="0"/>
              <a:t>海南</a:t>
            </a:r>
            <a:r>
              <a:rPr lang="en-US" altLang="zh-CN" sz="2800" dirty="0"/>
              <a:t>,19-Ⅱ(1)</a:t>
            </a:r>
            <a:r>
              <a:rPr lang="zh-CN" altLang="zh-CN" sz="2800" dirty="0"/>
              <a:t>改编</a:t>
            </a:r>
            <a:r>
              <a:rPr lang="en-US" altLang="zh-CN" sz="2800" dirty="0"/>
              <a:t>]</a:t>
            </a:r>
            <a:r>
              <a:rPr lang="zh-CN" altLang="zh-CN" sz="2800" dirty="0"/>
              <a:t>钒在元素周期表中的位置为第</a:t>
            </a:r>
            <a:r>
              <a:rPr lang="en-US" altLang="zh-CN" sz="2800" dirty="0"/>
              <a:t>4</a:t>
            </a:r>
            <a:r>
              <a:rPr lang="zh-CN" altLang="zh-CN" sz="2800" dirty="0"/>
              <a:t>周期</a:t>
            </a:r>
            <a:r>
              <a:rPr lang="en-US" altLang="zh-CN" sz="2800" dirty="0"/>
              <a:t>Ⅴ B</a:t>
            </a:r>
            <a:r>
              <a:rPr lang="zh-CN" altLang="zh-CN" sz="2800" dirty="0"/>
              <a:t>族</a:t>
            </a:r>
            <a:r>
              <a:rPr lang="en-US" altLang="zh-CN" sz="2800" dirty="0"/>
              <a:t>,</a:t>
            </a:r>
            <a:r>
              <a:rPr lang="zh-CN" altLang="zh-CN" sz="2800" dirty="0"/>
              <a:t>价层电子排布图为</a:t>
            </a:r>
            <a:endParaRPr lang="en-US" altLang="zh-CN" sz="2800" dirty="0"/>
          </a:p>
        </p:txBody>
      </p:sp>
      <p:sp>
        <p:nvSpPr>
          <p:cNvPr id="18" name="矩形 17">
            <a:extLst>
              <a:ext uri="{FF2B5EF4-FFF2-40B4-BE49-F238E27FC236}">
                <a16:creationId xmlns:a16="http://schemas.microsoft.com/office/drawing/2014/main" xmlns="" id="{A2A84C92-79A9-4D4B-B239-8E7F764F7A24}"/>
              </a:ext>
            </a:extLst>
          </p:cNvPr>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19" name="矩形 18">
            <a:extLst>
              <a:ext uri="{FF2B5EF4-FFF2-40B4-BE49-F238E27FC236}">
                <a16:creationId xmlns:a16="http://schemas.microsoft.com/office/drawing/2014/main" xmlns="" id="{11FDB6B2-A016-4A70-B131-BD696910996E}"/>
              </a:ext>
            </a:extLst>
          </p:cNvPr>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20" name="矩形 19">
            <a:extLst>
              <a:ext uri="{FF2B5EF4-FFF2-40B4-BE49-F238E27FC236}">
                <a16:creationId xmlns:a16="http://schemas.microsoft.com/office/drawing/2014/main" xmlns="" id="{3A6C60BF-FD67-4859-A866-B3E2AFF0A966}"/>
              </a:ext>
            </a:extLst>
          </p:cNvPr>
          <p:cNvSpPr/>
          <p:nvPr/>
        </p:nvSpPr>
        <p:spPr>
          <a:xfrm>
            <a:off x="1066799" y="-2"/>
            <a:ext cx="5537201"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ea typeface="微软雅黑" panose="020B0503020204020204" pitchFamily="34" charset="-122"/>
              </a:rPr>
              <a:t>考向</a:t>
            </a:r>
            <a:r>
              <a:rPr lang="en-US" altLang="zh-CN" sz="2800" dirty="0">
                <a:solidFill>
                  <a:srgbClr val="DA251C"/>
                </a:solidFill>
                <a:ea typeface="微软雅黑" panose="020B0503020204020204" pitchFamily="34" charset="-122"/>
              </a:rPr>
              <a:t>1</a:t>
            </a:r>
            <a:r>
              <a:rPr lang="zh-CN" altLang="en-US" sz="2800" dirty="0">
                <a:solidFill>
                  <a:srgbClr val="DA251C"/>
                </a:solidFill>
                <a:ea typeface="微软雅黑" panose="020B0503020204020204" pitchFamily="34" charset="-122"/>
              </a:rPr>
              <a:t>   基态原子的核外电子排布</a:t>
            </a:r>
          </a:p>
        </p:txBody>
      </p:sp>
      <p:pic>
        <p:nvPicPr>
          <p:cNvPr id="8" name="18DYEBHXS24.jpg" descr="id:2147515349;FounderCES">
            <a:extLst>
              <a:ext uri="{FF2B5EF4-FFF2-40B4-BE49-F238E27FC236}">
                <a16:creationId xmlns:a16="http://schemas.microsoft.com/office/drawing/2014/main" xmlns="" id="{0929C3B3-C09D-402F-9B8F-8FDC6B06BADF}"/>
              </a:ext>
            </a:extLst>
          </p:cNvPr>
          <p:cNvPicPr/>
          <p:nvPr/>
        </p:nvPicPr>
        <p:blipFill>
          <a:blip r:embed="rId2"/>
          <a:stretch>
            <a:fillRect/>
          </a:stretch>
        </p:blipFill>
        <p:spPr>
          <a:xfrm>
            <a:off x="2609534" y="5490042"/>
            <a:ext cx="2122125" cy="515249"/>
          </a:xfrm>
          <a:prstGeom prst="rect">
            <a:avLst/>
          </a:prstGeom>
        </p:spPr>
      </p:pic>
      <p:sp>
        <p:nvSpPr>
          <p:cNvPr id="7" name="矩形 6"/>
          <p:cNvSpPr/>
          <p:nvPr/>
        </p:nvSpPr>
        <p:spPr>
          <a:xfrm>
            <a:off x="870857" y="152399"/>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6757" y="2210765"/>
            <a:ext cx="571001" cy="461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929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34043" y="847274"/>
            <a:ext cx="11723913" cy="4540538"/>
          </a:xfrm>
          <a:prstGeom prst="rect">
            <a:avLst/>
          </a:prstGeom>
        </p:spPr>
        <p:txBody>
          <a:bodyPr wrap="square">
            <a:spAutoFit/>
          </a:bodyPr>
          <a:lstStyle/>
          <a:p>
            <a:pPr>
              <a:lnSpc>
                <a:spcPct val="150000"/>
              </a:lnSpc>
            </a:pPr>
            <a:r>
              <a:rPr lang="zh-CN" altLang="en-US" sz="2800" b="1" dirty="0">
                <a:latin typeface="+mn-ea"/>
              </a:rPr>
              <a:t>考情分析</a:t>
            </a:r>
            <a:r>
              <a:rPr lang="zh-CN" altLang="en-US" sz="2800" dirty="0">
                <a:latin typeface="+mn-ea"/>
              </a:rPr>
              <a:t>　全国卷对本选修模块的考查以“原子结构→分子结构→晶体结构”为主线</a:t>
            </a:r>
            <a:r>
              <a:rPr lang="en-US" altLang="zh-CN" sz="2800" dirty="0">
                <a:latin typeface="+mn-ea"/>
              </a:rPr>
              <a:t>,</a:t>
            </a:r>
            <a:r>
              <a:rPr lang="zh-CN" altLang="en-US" sz="2800" dirty="0">
                <a:latin typeface="+mn-ea"/>
              </a:rPr>
              <a:t>多方位、多角度、多层次考查考生的理论知识</a:t>
            </a:r>
            <a:r>
              <a:rPr lang="en-US" altLang="zh-CN" sz="2800" dirty="0">
                <a:latin typeface="+mn-ea"/>
              </a:rPr>
              <a:t>,</a:t>
            </a:r>
            <a:r>
              <a:rPr lang="zh-CN" altLang="en-US" sz="2800" dirty="0">
                <a:latin typeface="+mn-ea"/>
              </a:rPr>
              <a:t>体现了化学学科核心素养中的微观探析以及模型认知能力。分值为</a:t>
            </a:r>
            <a:r>
              <a:rPr lang="en-US" altLang="zh-CN" sz="2800" dirty="0">
                <a:latin typeface="+mn-ea"/>
              </a:rPr>
              <a:t>15</a:t>
            </a:r>
            <a:r>
              <a:rPr lang="zh-CN" altLang="en-US" sz="2800" dirty="0">
                <a:latin typeface="+mn-ea"/>
              </a:rPr>
              <a:t>分左右。</a:t>
            </a:r>
            <a:endParaRPr lang="en-US" altLang="zh-CN" sz="2800" dirty="0">
              <a:latin typeface="+mn-ea"/>
            </a:endParaRPr>
          </a:p>
          <a:p>
            <a:pPr>
              <a:lnSpc>
                <a:spcPct val="150000"/>
              </a:lnSpc>
            </a:pPr>
            <a:endParaRPr lang="zh-CN" altLang="en-US" sz="2800" dirty="0">
              <a:latin typeface="+mn-ea"/>
            </a:endParaRPr>
          </a:p>
          <a:p>
            <a:pPr>
              <a:lnSpc>
                <a:spcPct val="150000"/>
              </a:lnSpc>
            </a:pPr>
            <a:r>
              <a:rPr lang="zh-CN" altLang="en-US" sz="2800" b="1" dirty="0">
                <a:latin typeface="+mn-ea"/>
              </a:rPr>
              <a:t>命题预测</a:t>
            </a:r>
            <a:r>
              <a:rPr lang="zh-CN" altLang="en-US" sz="2800" dirty="0">
                <a:latin typeface="+mn-ea"/>
              </a:rPr>
              <a:t>　预计</a:t>
            </a:r>
            <a:r>
              <a:rPr lang="en-US" altLang="zh-CN" sz="2800" dirty="0">
                <a:latin typeface="+mn-ea"/>
              </a:rPr>
              <a:t>2019</a:t>
            </a:r>
            <a:r>
              <a:rPr lang="zh-CN" altLang="en-US" sz="2800" dirty="0">
                <a:latin typeface="+mn-ea"/>
              </a:rPr>
              <a:t>年高考将会稳中有变</a:t>
            </a:r>
            <a:r>
              <a:rPr lang="en-US" altLang="zh-CN" sz="2800" dirty="0">
                <a:latin typeface="+mn-ea"/>
              </a:rPr>
              <a:t>,</a:t>
            </a:r>
            <a:r>
              <a:rPr lang="zh-CN" altLang="en-US" sz="2800" dirty="0">
                <a:latin typeface="+mn-ea"/>
              </a:rPr>
              <a:t>在考查原子、分子结构的基础上</a:t>
            </a:r>
            <a:r>
              <a:rPr lang="en-US" altLang="zh-CN" sz="2800" dirty="0">
                <a:latin typeface="+mn-ea"/>
              </a:rPr>
              <a:t>,</a:t>
            </a:r>
            <a:r>
              <a:rPr lang="zh-CN" altLang="en-US" sz="2800" dirty="0">
                <a:latin typeface="+mn-ea"/>
              </a:rPr>
              <a:t>考查物质结构与性质的应用</a:t>
            </a:r>
            <a:r>
              <a:rPr lang="en-US" altLang="zh-CN" sz="2800" dirty="0">
                <a:latin typeface="+mn-ea"/>
              </a:rPr>
              <a:t>,</a:t>
            </a:r>
            <a:r>
              <a:rPr lang="zh-CN" altLang="en-US" sz="2800" dirty="0">
                <a:latin typeface="+mn-ea"/>
              </a:rPr>
              <a:t>同时四种晶体类型仍将是命题的热点</a:t>
            </a:r>
            <a:r>
              <a:rPr lang="en-US" altLang="zh-CN" sz="2800" dirty="0">
                <a:latin typeface="+mn-ea"/>
              </a:rPr>
              <a:t>,</a:t>
            </a:r>
            <a:r>
              <a:rPr lang="zh-CN" altLang="en-US" sz="2800" dirty="0">
                <a:latin typeface="+mn-ea"/>
              </a:rPr>
              <a:t>掌握常见晶体的内部结构并能进行相关计算是难点</a:t>
            </a:r>
          </a:p>
        </p:txBody>
      </p:sp>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8" name="矩形 7"/>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命题分析预测</a:t>
            </a:r>
          </a:p>
        </p:txBody>
      </p:sp>
    </p:spTree>
    <p:extLst>
      <p:ext uri="{BB962C8B-B14F-4D97-AF65-F5344CB8AC3E}">
        <p14:creationId xmlns:p14="http://schemas.microsoft.com/office/powerpoint/2010/main" val="172022480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AD6FBD24-1440-4E48-88FF-2AB7B4034623}"/>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
        <p:nvSpPr>
          <p:cNvPr id="5" name="矩形 4">
            <a:extLst>
              <a:ext uri="{FF2B5EF4-FFF2-40B4-BE49-F238E27FC236}">
                <a16:creationId xmlns:a16="http://schemas.microsoft.com/office/drawing/2014/main" xmlns:a14="http://schemas.microsoft.com/office/drawing/2010/main" xmlns:mc="http://schemas.openxmlformats.org/markup-compatibility/2006" xmlns="" id="{EDDC0DF8-CC54-422B-AA40-22749CE618A6}"/>
              </a:ext>
            </a:extLst>
          </p:cNvPr>
          <p:cNvSpPr/>
          <p:nvPr/>
        </p:nvSpPr>
        <p:spPr>
          <a:xfrm>
            <a:off x="250487" y="317393"/>
            <a:ext cx="11723912" cy="5909310"/>
          </a:xfrm>
          <a:prstGeom prst="rect">
            <a:avLst/>
          </a:prstGeom>
        </p:spPr>
        <p:txBody>
          <a:bodyPr wrap="square">
            <a:spAutoFit/>
          </a:bodyPr>
          <a:lstStyle/>
          <a:p>
            <a:pPr>
              <a:lnSpc>
                <a:spcPct val="150000"/>
              </a:lnSpc>
            </a:pPr>
            <a:r>
              <a:rPr lang="zh-CN" altLang="en-US" sz="2800" b="1" dirty="0" smtClean="0">
                <a:solidFill>
                  <a:srgbClr val="DA251C"/>
                </a:solidFill>
              </a:rPr>
              <a:t>思维导引　</a:t>
            </a:r>
            <a:endParaRPr lang="en-US" altLang="zh-CN" sz="2800" b="1" dirty="0">
              <a:solidFill>
                <a:srgbClr val="DA251C"/>
              </a:solidFill>
            </a:endParaRPr>
          </a:p>
          <a:p>
            <a:pPr>
              <a:lnSpc>
                <a:spcPct val="150000"/>
              </a:lnSpc>
            </a:pPr>
            <a:endParaRPr lang="en-US" altLang="zh-CN" sz="2800" b="1" dirty="0">
              <a:solidFill>
                <a:srgbClr val="DA251C"/>
              </a:solidFill>
            </a:endParaRPr>
          </a:p>
          <a:p>
            <a:pPr>
              <a:lnSpc>
                <a:spcPct val="150000"/>
              </a:lnSpc>
            </a:pPr>
            <a:endParaRPr lang="zh-CN" altLang="en-US" sz="2800" b="1" dirty="0">
              <a:solidFill>
                <a:srgbClr val="DA251C"/>
              </a:solidFill>
            </a:endParaRPr>
          </a:p>
          <a:p>
            <a:pPr>
              <a:lnSpc>
                <a:spcPct val="150000"/>
              </a:lnSpc>
            </a:pPr>
            <a:r>
              <a:rPr lang="zh-CN" altLang="zh-CN" sz="2800" b="1" dirty="0" smtClean="0">
                <a:solidFill>
                  <a:srgbClr val="DA251C"/>
                </a:solidFill>
              </a:rPr>
              <a:t>解析　</a:t>
            </a:r>
            <a:r>
              <a:rPr lang="en-US" altLang="zh-CN" sz="2800" dirty="0" smtClean="0"/>
              <a:t>A</a:t>
            </a:r>
            <a:r>
              <a:rPr lang="zh-CN" altLang="zh-CN" sz="2800" dirty="0" smtClean="0"/>
              <a:t>项</a:t>
            </a:r>
            <a:r>
              <a:rPr lang="en-US" altLang="zh-CN" sz="2800" dirty="0" smtClean="0"/>
              <a:t>,</a:t>
            </a:r>
            <a:r>
              <a:rPr lang="zh-CN" altLang="zh-CN" sz="2800" dirty="0" smtClean="0"/>
              <a:t>基态</a:t>
            </a:r>
            <a:r>
              <a:rPr lang="en-US" altLang="zh-CN" sz="2800" dirty="0" smtClean="0"/>
              <a:t>Fe</a:t>
            </a:r>
            <a:r>
              <a:rPr lang="zh-CN" altLang="zh-CN" sz="2800" dirty="0" smtClean="0"/>
              <a:t>原子价层电子排布式为</a:t>
            </a:r>
            <a:r>
              <a:rPr lang="en-US" altLang="zh-CN" sz="2800" dirty="0" smtClean="0"/>
              <a:t>3d</a:t>
            </a:r>
            <a:r>
              <a:rPr lang="en-US" altLang="zh-CN" sz="2800" baseline="30000" dirty="0" smtClean="0"/>
              <a:t>6</a:t>
            </a:r>
            <a:r>
              <a:rPr lang="en-US" altLang="zh-CN" sz="2800" dirty="0" smtClean="0"/>
              <a:t>4s</a:t>
            </a:r>
            <a:r>
              <a:rPr lang="en-US" altLang="zh-CN" sz="2800" baseline="30000" dirty="0" smtClean="0"/>
              <a:t>2</a:t>
            </a:r>
            <a:r>
              <a:rPr lang="en-US" altLang="zh-CN" sz="2800" dirty="0" smtClean="0"/>
              <a:t>,</a:t>
            </a:r>
            <a:r>
              <a:rPr lang="zh-CN" altLang="zh-CN" sz="2800" dirty="0" smtClean="0"/>
              <a:t>有</a:t>
            </a:r>
            <a:r>
              <a:rPr lang="en-US" altLang="zh-CN" sz="2800" dirty="0" smtClean="0"/>
              <a:t>4</a:t>
            </a:r>
            <a:r>
              <a:rPr lang="zh-CN" altLang="zh-CN" sz="2800" dirty="0" smtClean="0"/>
              <a:t>个未成对电子</a:t>
            </a:r>
            <a:r>
              <a:rPr lang="en-US" altLang="zh-CN" sz="2800" dirty="0" smtClean="0"/>
              <a:t>,</a:t>
            </a:r>
            <a:r>
              <a:rPr lang="zh-CN" altLang="zh-CN" sz="2800" dirty="0" smtClean="0"/>
              <a:t>错误</a:t>
            </a:r>
            <a:r>
              <a:rPr lang="en-US" altLang="zh-CN" sz="2800" dirty="0" smtClean="0"/>
              <a:t>;B</a:t>
            </a:r>
            <a:r>
              <a:rPr lang="zh-CN" altLang="zh-CN" sz="2800" dirty="0" smtClean="0"/>
              <a:t>项</a:t>
            </a:r>
            <a:r>
              <a:rPr lang="en-US" altLang="zh-CN" sz="2800" dirty="0" smtClean="0"/>
              <a:t>,</a:t>
            </a:r>
            <a:r>
              <a:rPr lang="zh-CN" altLang="zh-CN" sz="2800" dirty="0" smtClean="0"/>
              <a:t>基态</a:t>
            </a:r>
            <a:r>
              <a:rPr lang="en-US" altLang="zh-CN" sz="2800" dirty="0" smtClean="0"/>
              <a:t>       </a:t>
            </a:r>
            <a:r>
              <a:rPr lang="zh-CN" altLang="zh-CN" sz="2800" dirty="0" smtClean="0"/>
              <a:t>原子轨道表达式为</a:t>
            </a:r>
            <a:r>
              <a:rPr lang="en-US" altLang="zh-CN" sz="2800" dirty="0" smtClean="0"/>
              <a:t>                                 ,</a:t>
            </a:r>
            <a:r>
              <a:rPr lang="zh-CN" altLang="zh-CN" sz="2800" dirty="0" smtClean="0"/>
              <a:t>有</a:t>
            </a:r>
            <a:r>
              <a:rPr lang="en-US" altLang="zh-CN" sz="2800" dirty="0" smtClean="0"/>
              <a:t>2</a:t>
            </a:r>
            <a:r>
              <a:rPr lang="zh-CN" altLang="zh-CN" sz="2800" dirty="0" smtClean="0"/>
              <a:t>对自旋相反的电子</a:t>
            </a:r>
            <a:r>
              <a:rPr lang="en-US" altLang="zh-CN" sz="2800" dirty="0" smtClean="0"/>
              <a:t>,</a:t>
            </a:r>
            <a:r>
              <a:rPr lang="zh-CN" altLang="zh-CN" sz="2800" dirty="0" smtClean="0"/>
              <a:t>错误</a:t>
            </a:r>
            <a:r>
              <a:rPr lang="en-US" altLang="zh-CN" sz="2800" dirty="0" smtClean="0"/>
              <a:t>;C</a:t>
            </a:r>
            <a:r>
              <a:rPr lang="zh-CN" altLang="zh-CN" sz="2800" dirty="0" smtClean="0"/>
              <a:t>项</a:t>
            </a:r>
            <a:r>
              <a:rPr lang="en-US" altLang="zh-CN" sz="2800" dirty="0" smtClean="0"/>
              <a:t>,</a:t>
            </a:r>
            <a:r>
              <a:rPr lang="en-US" altLang="zh-CN" sz="2800" dirty="0" err="1" smtClean="0"/>
              <a:t>Mn</a:t>
            </a:r>
            <a:r>
              <a:rPr lang="zh-CN" altLang="zh-CN" sz="2800" dirty="0" smtClean="0"/>
              <a:t>和</a:t>
            </a:r>
            <a:r>
              <a:rPr lang="en-US" altLang="zh-CN" sz="2800" dirty="0" smtClean="0"/>
              <a:t>O</a:t>
            </a:r>
            <a:r>
              <a:rPr lang="zh-CN" altLang="zh-CN" sz="2800" dirty="0" smtClean="0"/>
              <a:t>的基态原子核外电子排布式分别为</a:t>
            </a:r>
            <a:r>
              <a:rPr lang="en-US" altLang="zh-CN" sz="2800" dirty="0" smtClean="0"/>
              <a:t>1s</a:t>
            </a:r>
            <a:r>
              <a:rPr lang="en-US" altLang="zh-CN" sz="2800" baseline="30000" dirty="0" smtClean="0"/>
              <a:t>2</a:t>
            </a:r>
            <a:r>
              <a:rPr lang="en-US" altLang="zh-CN" sz="2800" dirty="0" smtClean="0"/>
              <a:t>2s</a:t>
            </a:r>
            <a:r>
              <a:rPr lang="en-US" altLang="zh-CN" sz="2800" baseline="30000" dirty="0" smtClean="0"/>
              <a:t>2</a:t>
            </a:r>
            <a:r>
              <a:rPr lang="en-US" altLang="zh-CN" sz="2800" dirty="0" smtClean="0"/>
              <a:t>2p</a:t>
            </a:r>
            <a:r>
              <a:rPr lang="en-US" altLang="zh-CN" sz="2800" baseline="30000" dirty="0" smtClean="0"/>
              <a:t>6</a:t>
            </a:r>
            <a:r>
              <a:rPr lang="en-US" altLang="zh-CN" sz="2800" dirty="0" smtClean="0"/>
              <a:t>3s</a:t>
            </a:r>
            <a:r>
              <a:rPr lang="en-US" altLang="zh-CN" sz="2800" baseline="30000" dirty="0" smtClean="0"/>
              <a:t>2</a:t>
            </a:r>
            <a:r>
              <a:rPr lang="en-US" altLang="zh-CN" sz="2800" dirty="0" smtClean="0"/>
              <a:t>3p</a:t>
            </a:r>
            <a:r>
              <a:rPr lang="en-US" altLang="zh-CN" sz="2800" baseline="30000" dirty="0" smtClean="0"/>
              <a:t>6</a:t>
            </a:r>
            <a:r>
              <a:rPr lang="en-US" altLang="zh-CN" sz="2800" dirty="0" smtClean="0"/>
              <a:t>3d</a:t>
            </a:r>
            <a:r>
              <a:rPr lang="en-US" altLang="zh-CN" sz="2800" baseline="30000" dirty="0" smtClean="0"/>
              <a:t>5</a:t>
            </a:r>
            <a:r>
              <a:rPr lang="en-US" altLang="zh-CN" sz="2800" dirty="0" smtClean="0"/>
              <a:t>4s</a:t>
            </a:r>
            <a:r>
              <a:rPr lang="en-US" altLang="zh-CN" sz="2800" baseline="30000" dirty="0" smtClean="0"/>
              <a:t>2</a:t>
            </a:r>
            <a:r>
              <a:rPr lang="zh-CN" altLang="zh-CN" sz="2800" dirty="0" smtClean="0"/>
              <a:t>、</a:t>
            </a:r>
            <a:r>
              <a:rPr lang="en-US" altLang="zh-CN" sz="2800" dirty="0" smtClean="0"/>
              <a:t>1s</a:t>
            </a:r>
            <a:r>
              <a:rPr lang="en-US" altLang="zh-CN" sz="2800" baseline="30000" dirty="0" smtClean="0"/>
              <a:t>2</a:t>
            </a:r>
            <a:r>
              <a:rPr lang="en-US" altLang="zh-CN" sz="2800" dirty="0" smtClean="0"/>
              <a:t>2s</a:t>
            </a:r>
            <a:r>
              <a:rPr lang="en-US" altLang="zh-CN" sz="2800" baseline="30000" dirty="0" smtClean="0"/>
              <a:t>2</a:t>
            </a:r>
            <a:r>
              <a:rPr lang="en-US" altLang="zh-CN" sz="2800" dirty="0" smtClean="0"/>
              <a:t>2p</a:t>
            </a:r>
            <a:r>
              <a:rPr lang="en-US" altLang="zh-CN" sz="2800" baseline="30000" dirty="0" smtClean="0"/>
              <a:t>4</a:t>
            </a:r>
            <a:r>
              <a:rPr lang="en-US" altLang="zh-CN" sz="2800" dirty="0" smtClean="0"/>
              <a:t>,</a:t>
            </a:r>
            <a:r>
              <a:rPr lang="zh-CN" altLang="zh-CN" sz="2800" dirty="0" smtClean="0"/>
              <a:t>前者的</a:t>
            </a:r>
            <a:r>
              <a:rPr lang="en-US" altLang="zh-CN" sz="2800" dirty="0" smtClean="0"/>
              <a:t>3d</a:t>
            </a:r>
            <a:r>
              <a:rPr lang="zh-CN" altLang="zh-CN" sz="2800" dirty="0" smtClean="0"/>
              <a:t>轨道中</a:t>
            </a:r>
            <a:r>
              <a:rPr lang="en-US" altLang="zh-CN" sz="2800" dirty="0" smtClean="0"/>
              <a:t>5</a:t>
            </a:r>
            <a:r>
              <a:rPr lang="zh-CN" altLang="zh-CN" sz="2800" dirty="0" smtClean="0"/>
              <a:t>个电子均未成对</a:t>
            </a:r>
            <a:r>
              <a:rPr lang="en-US" altLang="zh-CN" sz="2800" dirty="0" smtClean="0"/>
              <a:t>,</a:t>
            </a:r>
            <a:r>
              <a:rPr lang="zh-CN" altLang="zh-CN" sz="2800" dirty="0" smtClean="0"/>
              <a:t>后者的</a:t>
            </a:r>
            <a:r>
              <a:rPr lang="en-US" altLang="zh-CN" sz="2800" dirty="0" smtClean="0"/>
              <a:t>2p</a:t>
            </a:r>
            <a:r>
              <a:rPr lang="zh-CN" altLang="zh-CN" sz="2800" dirty="0" smtClean="0"/>
              <a:t>轨道中有</a:t>
            </a:r>
            <a:r>
              <a:rPr lang="en-US" altLang="zh-CN" sz="2800" dirty="0" smtClean="0"/>
              <a:t>2</a:t>
            </a:r>
            <a:r>
              <a:rPr lang="zh-CN" altLang="zh-CN" sz="2800" dirty="0" smtClean="0"/>
              <a:t>个电子未成对</a:t>
            </a:r>
            <a:r>
              <a:rPr lang="en-US" altLang="zh-CN" sz="2800" dirty="0" smtClean="0"/>
              <a:t>,</a:t>
            </a:r>
            <a:r>
              <a:rPr lang="zh-CN" altLang="zh-CN" sz="2800" dirty="0" smtClean="0"/>
              <a:t>所以</a:t>
            </a:r>
            <a:r>
              <a:rPr lang="en-US" altLang="zh-CN" sz="2800" dirty="0" err="1" smtClean="0"/>
              <a:t>Mn</a:t>
            </a:r>
            <a:r>
              <a:rPr lang="zh-CN" altLang="zh-CN" sz="2800" dirty="0" smtClean="0"/>
              <a:t>的基态原子核外未成对电子数较多</a:t>
            </a:r>
            <a:r>
              <a:rPr lang="en-US" altLang="zh-CN" sz="2800" dirty="0" smtClean="0"/>
              <a:t>,</a:t>
            </a:r>
            <a:r>
              <a:rPr lang="zh-CN" altLang="zh-CN" sz="2800" dirty="0" smtClean="0"/>
              <a:t>错误</a:t>
            </a:r>
            <a:r>
              <a:rPr lang="en-US" altLang="zh-CN" sz="2800" dirty="0" smtClean="0"/>
              <a:t>;D</a:t>
            </a:r>
            <a:r>
              <a:rPr lang="zh-CN" altLang="zh-CN" sz="2800" dirty="0" smtClean="0"/>
              <a:t>项</a:t>
            </a:r>
            <a:r>
              <a:rPr lang="en-US" altLang="zh-CN" sz="2800" dirty="0" smtClean="0"/>
              <a:t>,</a:t>
            </a:r>
            <a:r>
              <a:rPr lang="zh-CN" altLang="zh-CN" sz="2800" dirty="0" smtClean="0"/>
              <a:t>正确。</a:t>
            </a:r>
          </a:p>
          <a:p>
            <a:pPr>
              <a:lnSpc>
                <a:spcPct val="150000"/>
              </a:lnSpc>
            </a:pPr>
            <a:r>
              <a:rPr lang="zh-CN" altLang="zh-CN" sz="2800" b="1" dirty="0" smtClean="0">
                <a:solidFill>
                  <a:srgbClr val="DA251C"/>
                </a:solidFill>
              </a:rPr>
              <a:t>答案</a:t>
            </a:r>
            <a:r>
              <a:rPr lang="zh-CN" altLang="zh-CN" sz="2800" b="1" dirty="0">
                <a:solidFill>
                  <a:srgbClr val="DA251C"/>
                </a:solidFill>
              </a:rPr>
              <a:t>　</a:t>
            </a:r>
            <a:r>
              <a:rPr lang="en-US" altLang="zh-CN" sz="2800" dirty="0"/>
              <a:t>D</a:t>
            </a:r>
          </a:p>
        </p:txBody>
      </p:sp>
      <p:sp>
        <p:nvSpPr>
          <p:cNvPr id="6" name="矩形 5">
            <a:extLst>
              <a:ext uri="{FF2B5EF4-FFF2-40B4-BE49-F238E27FC236}">
                <a16:creationId xmlns:a16="http://schemas.microsoft.com/office/drawing/2014/main" xmlns="" id="{79EA42AA-8340-47E5-9D9D-638AAB06B689}"/>
              </a:ext>
            </a:extLst>
          </p:cNvPr>
          <p:cNvSpPr/>
          <p:nvPr/>
        </p:nvSpPr>
        <p:spPr>
          <a:xfrm>
            <a:off x="435429" y="1222023"/>
            <a:ext cx="2815771" cy="738664"/>
          </a:xfrm>
          <a:prstGeom prst="rect">
            <a:avLst/>
          </a:prstGeom>
          <a:ln>
            <a:solidFill>
              <a:schemeClr val="tx1"/>
            </a:solidFill>
          </a:ln>
        </p:spPr>
        <p:txBody>
          <a:bodyPr wrap="square">
            <a:spAutoFit/>
          </a:bodyPr>
          <a:lstStyle/>
          <a:p>
            <a:pPr>
              <a:lnSpc>
                <a:spcPct val="150000"/>
              </a:lnSpc>
            </a:pPr>
            <a:r>
              <a:rPr lang="zh-CN" altLang="en-US" sz="2800" dirty="0"/>
              <a:t>写出电子排布式</a:t>
            </a:r>
          </a:p>
        </p:txBody>
      </p:sp>
      <p:pic>
        <p:nvPicPr>
          <p:cNvPr id="9" name="图片 8">
            <a:extLst>
              <a:ext uri="{FF2B5EF4-FFF2-40B4-BE49-F238E27FC236}">
                <a16:creationId xmlns:a16="http://schemas.microsoft.com/office/drawing/2014/main" xmlns="" id="{9E2A0C7F-0531-42F8-8E53-72C38227522F}"/>
              </a:ext>
            </a:extLst>
          </p:cNvPr>
          <p:cNvPicPr/>
          <p:nvPr/>
        </p:nvPicPr>
        <p:blipFill>
          <a:blip r:embed="rId3"/>
          <a:stretch>
            <a:fillRect/>
          </a:stretch>
        </p:blipFill>
        <p:spPr>
          <a:xfrm>
            <a:off x="3323770" y="1163861"/>
            <a:ext cx="1972491" cy="865248"/>
          </a:xfrm>
          <a:prstGeom prst="rect">
            <a:avLst/>
          </a:prstGeom>
        </p:spPr>
      </p:pic>
      <p:sp>
        <p:nvSpPr>
          <p:cNvPr id="11" name="矩形 10">
            <a:extLst>
              <a:ext uri="{FF2B5EF4-FFF2-40B4-BE49-F238E27FC236}">
                <a16:creationId xmlns:a16="http://schemas.microsoft.com/office/drawing/2014/main" xmlns="" id="{1806D08E-EF4E-40D9-B45A-FB50A64F7834}"/>
              </a:ext>
            </a:extLst>
          </p:cNvPr>
          <p:cNvSpPr/>
          <p:nvPr/>
        </p:nvSpPr>
        <p:spPr>
          <a:xfrm>
            <a:off x="5445404" y="1222023"/>
            <a:ext cx="3189926" cy="738664"/>
          </a:xfrm>
          <a:prstGeom prst="rect">
            <a:avLst/>
          </a:prstGeom>
          <a:ln>
            <a:solidFill>
              <a:schemeClr val="tx1"/>
            </a:solidFill>
          </a:ln>
        </p:spPr>
        <p:txBody>
          <a:bodyPr wrap="square">
            <a:spAutoFit/>
          </a:bodyPr>
          <a:lstStyle/>
          <a:p>
            <a:pPr>
              <a:lnSpc>
                <a:spcPct val="150000"/>
              </a:lnSpc>
            </a:pPr>
            <a:r>
              <a:rPr lang="zh-CN" altLang="en-US" sz="2800" dirty="0"/>
              <a:t>判断表述是否准确</a:t>
            </a:r>
          </a:p>
        </p:txBody>
      </p:sp>
      <p:pic>
        <p:nvPicPr>
          <p:cNvPr id="12" name="18DYEBHXS25.jpg" descr="id:2147515370;FounderCES">
            <a:extLst>
              <a:ext uri="{FF2B5EF4-FFF2-40B4-BE49-F238E27FC236}">
                <a16:creationId xmlns:a16="http://schemas.microsoft.com/office/drawing/2014/main" xmlns="" id="{E3406F34-23C6-4787-B3F8-FD36ADFF89CD}"/>
              </a:ext>
            </a:extLst>
          </p:cNvPr>
          <p:cNvPicPr/>
          <p:nvPr/>
        </p:nvPicPr>
        <p:blipFill>
          <a:blip r:embed="rId4"/>
          <a:stretch>
            <a:fillRect/>
          </a:stretch>
        </p:blipFill>
        <p:spPr>
          <a:xfrm>
            <a:off x="5135018" y="2900245"/>
            <a:ext cx="2679036" cy="738664"/>
          </a:xfrm>
          <a:prstGeom prst="rect">
            <a:avLst/>
          </a:prstGeom>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476" y="3091073"/>
            <a:ext cx="44767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715796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AD6FBD24-1440-4E48-88FF-2AB7B4034623}"/>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
        <p:nvSpPr>
          <p:cNvPr id="5" name="矩形 4">
            <a:extLst>
              <a:ext uri="{FF2B5EF4-FFF2-40B4-BE49-F238E27FC236}">
                <a16:creationId xmlns:a16="http://schemas.microsoft.com/office/drawing/2014/main" xmlns="" id="{EDDC0DF8-CC54-422B-AA40-22749CE618A6}"/>
              </a:ext>
            </a:extLst>
          </p:cNvPr>
          <p:cNvSpPr/>
          <p:nvPr/>
        </p:nvSpPr>
        <p:spPr>
          <a:xfrm>
            <a:off x="250487" y="373739"/>
            <a:ext cx="11723912" cy="2677656"/>
          </a:xfrm>
          <a:prstGeom prst="rect">
            <a:avLst/>
          </a:prstGeom>
        </p:spPr>
        <p:txBody>
          <a:bodyPr wrap="square">
            <a:spAutoFit/>
          </a:bodyPr>
          <a:lstStyle/>
          <a:p>
            <a:pPr>
              <a:lnSpc>
                <a:spcPct val="150000"/>
              </a:lnSpc>
            </a:pPr>
            <a:r>
              <a:rPr lang="zh-CN" altLang="en-US" sz="2800" b="1" dirty="0">
                <a:solidFill>
                  <a:srgbClr val="DA251C"/>
                </a:solidFill>
              </a:rPr>
              <a:t>解后反思</a:t>
            </a:r>
            <a:endParaRPr lang="en-US" altLang="zh-CN" sz="2800" b="1" dirty="0">
              <a:solidFill>
                <a:srgbClr val="DA251C"/>
              </a:solidFill>
            </a:endParaRPr>
          </a:p>
          <a:p>
            <a:pPr>
              <a:lnSpc>
                <a:spcPct val="150000"/>
              </a:lnSpc>
            </a:pPr>
            <a:r>
              <a:rPr lang="zh-CN" altLang="en-US" sz="2800" dirty="0"/>
              <a:t>　　</a:t>
            </a:r>
            <a:r>
              <a:rPr lang="zh-CN" altLang="zh-CN" sz="2800" dirty="0"/>
              <a:t>理解基态、激发态的概念</a:t>
            </a:r>
            <a:r>
              <a:rPr lang="en-US" altLang="zh-CN" sz="2800" dirty="0"/>
              <a:t>,</a:t>
            </a:r>
            <a:r>
              <a:rPr lang="zh-CN" altLang="zh-CN" sz="2800" dirty="0"/>
              <a:t>学会并能运用核外电子的排布规律等主干知识</a:t>
            </a:r>
            <a:r>
              <a:rPr lang="en-US" altLang="zh-CN" sz="2800" dirty="0"/>
              <a:t>,</a:t>
            </a:r>
            <a:r>
              <a:rPr lang="zh-CN" altLang="zh-CN" sz="2800" dirty="0"/>
              <a:t>正确书写电子式、电子排布式、轨道表达式、结构示意图等化学用语是解答此类试题的关键。</a:t>
            </a:r>
          </a:p>
        </p:txBody>
      </p:sp>
    </p:spTree>
    <p:extLst>
      <p:ext uri="{BB962C8B-B14F-4D97-AF65-F5344CB8AC3E}">
        <p14:creationId xmlns:p14="http://schemas.microsoft.com/office/powerpoint/2010/main" val="165001047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xmlns="" id="{9BCFBCDB-577C-4C84-9BF9-814CC413FB39}"/>
              </a:ext>
            </a:extLst>
          </p:cNvPr>
          <p:cNvSpPr/>
          <p:nvPr/>
        </p:nvSpPr>
        <p:spPr>
          <a:xfrm>
            <a:off x="250487" y="780139"/>
            <a:ext cx="11723912" cy="3247620"/>
          </a:xfrm>
          <a:prstGeom prst="rect">
            <a:avLst/>
          </a:prstGeom>
        </p:spPr>
        <p:txBody>
          <a:bodyPr wrap="square">
            <a:spAutoFit/>
          </a:bodyPr>
          <a:lstStyle/>
          <a:p>
            <a:pPr>
              <a:lnSpc>
                <a:spcPct val="150000"/>
              </a:lnSpc>
            </a:pPr>
            <a:r>
              <a:rPr lang="zh-CN" altLang="zh-CN" sz="2800" b="1" dirty="0">
                <a:solidFill>
                  <a:srgbClr val="DA251C"/>
                </a:solidFill>
              </a:rPr>
              <a:t>示例</a:t>
            </a:r>
            <a:r>
              <a:rPr lang="en-US" altLang="zh-CN" sz="2800" b="1" dirty="0">
                <a:solidFill>
                  <a:srgbClr val="DA251C"/>
                </a:solidFill>
              </a:rPr>
              <a:t>10</a:t>
            </a:r>
            <a:r>
              <a:rPr lang="zh-CN" altLang="zh-CN" sz="2800" dirty="0"/>
              <a:t>　</a:t>
            </a:r>
            <a:r>
              <a:rPr lang="en-US" altLang="zh-CN" sz="2800" dirty="0"/>
              <a:t>[2017</a:t>
            </a:r>
            <a:r>
              <a:rPr lang="zh-CN" altLang="zh-CN" sz="2800" dirty="0"/>
              <a:t>全国卷</a:t>
            </a:r>
            <a:r>
              <a:rPr lang="en-US" altLang="zh-CN" sz="2800" dirty="0"/>
              <a:t>Ⅱ,35(2),4</a:t>
            </a:r>
            <a:r>
              <a:rPr lang="zh-CN" altLang="zh-CN" sz="2800" dirty="0"/>
              <a:t>分</a:t>
            </a:r>
            <a:r>
              <a:rPr lang="en-US" altLang="zh-CN" sz="2800" dirty="0"/>
              <a:t>]</a:t>
            </a:r>
            <a:r>
              <a:rPr lang="zh-CN" altLang="zh-CN" sz="2800" dirty="0"/>
              <a:t>元素的基态气态原子得到一个电子形成气态负一价离子时所放出的能量称作第一电子亲和能</a:t>
            </a:r>
            <a:r>
              <a:rPr lang="en-US" altLang="zh-CN" sz="2800" dirty="0"/>
              <a:t>(</a:t>
            </a:r>
            <a:r>
              <a:rPr lang="en-US" altLang="zh-CN" sz="2800" i="1" dirty="0"/>
              <a:t>E</a:t>
            </a:r>
            <a:r>
              <a:rPr lang="en-US" altLang="zh-CN" sz="2800" baseline="-25000" dirty="0"/>
              <a:t>1</a:t>
            </a:r>
            <a:r>
              <a:rPr lang="en-US" altLang="zh-CN" sz="2800" dirty="0"/>
              <a:t>)</a:t>
            </a:r>
            <a:r>
              <a:rPr lang="zh-CN" altLang="zh-CN" sz="2800" dirty="0"/>
              <a:t>。第二周期部分元素的</a:t>
            </a:r>
            <a:r>
              <a:rPr lang="en-US" altLang="zh-CN" sz="2800" i="1" dirty="0"/>
              <a:t>E</a:t>
            </a:r>
            <a:r>
              <a:rPr lang="en-US" altLang="zh-CN" sz="2800" baseline="-25000" dirty="0"/>
              <a:t>1</a:t>
            </a:r>
            <a:r>
              <a:rPr lang="zh-CN" altLang="zh-CN" sz="2800" dirty="0"/>
              <a:t>变化趋势如图</a:t>
            </a:r>
            <a:r>
              <a:rPr lang="en-US" altLang="zh-CN" sz="2800" dirty="0"/>
              <a:t>(a)</a:t>
            </a:r>
            <a:r>
              <a:rPr lang="zh-CN" altLang="zh-CN" sz="2800" dirty="0"/>
              <a:t>所示</a:t>
            </a:r>
            <a:r>
              <a:rPr lang="en-US" altLang="zh-CN" sz="2800" dirty="0"/>
              <a:t>,</a:t>
            </a:r>
            <a:r>
              <a:rPr lang="zh-CN" altLang="zh-CN" sz="2800" dirty="0"/>
              <a:t>其中除氮元素外</a:t>
            </a:r>
            <a:r>
              <a:rPr lang="en-US" altLang="zh-CN" sz="2800" dirty="0"/>
              <a:t>,</a:t>
            </a:r>
            <a:r>
              <a:rPr lang="zh-CN" altLang="zh-CN" sz="2800" dirty="0"/>
              <a:t>其他元素的</a:t>
            </a:r>
            <a:r>
              <a:rPr lang="en-US" altLang="zh-CN" sz="2800" i="1" dirty="0"/>
              <a:t>E</a:t>
            </a:r>
            <a:r>
              <a:rPr lang="en-US" altLang="zh-CN" sz="2800" baseline="-25000" dirty="0"/>
              <a:t>1</a:t>
            </a:r>
            <a:r>
              <a:rPr lang="zh-CN" altLang="zh-CN" sz="2800" dirty="0"/>
              <a:t>自左而右依次增大的原因是</a:t>
            </a:r>
            <a:r>
              <a:rPr lang="zh-CN" altLang="zh-CN" sz="2800" u="sng" dirty="0"/>
              <a:t>　　　　　　　　　　</a:t>
            </a:r>
            <a:r>
              <a:rPr lang="en-US" altLang="zh-CN" sz="2800" dirty="0"/>
              <a:t>;</a:t>
            </a:r>
            <a:r>
              <a:rPr lang="zh-CN" altLang="zh-CN" sz="2800" dirty="0"/>
              <a:t>氮元素的</a:t>
            </a:r>
            <a:r>
              <a:rPr lang="en-US" altLang="zh-CN" sz="2800" i="1" dirty="0"/>
              <a:t>E</a:t>
            </a:r>
            <a:r>
              <a:rPr lang="en-US" altLang="zh-CN" sz="2800" baseline="-25000" dirty="0"/>
              <a:t>1</a:t>
            </a:r>
            <a:r>
              <a:rPr lang="zh-CN" altLang="zh-CN" sz="2800" dirty="0"/>
              <a:t>呈现异常的原因是</a:t>
            </a:r>
            <a:r>
              <a:rPr lang="zh-CN" altLang="zh-CN" sz="2800" u="sng" dirty="0"/>
              <a:t>　　　　　　　　　　</a:t>
            </a:r>
            <a:r>
              <a:rPr lang="zh-CN" altLang="zh-CN" sz="2800" dirty="0"/>
              <a:t>。</a:t>
            </a:r>
            <a:r>
              <a:rPr lang="en-US" altLang="zh-CN" sz="2800" dirty="0"/>
              <a:t> </a:t>
            </a:r>
          </a:p>
        </p:txBody>
      </p:sp>
      <p:sp>
        <p:nvSpPr>
          <p:cNvPr id="18" name="矩形 17">
            <a:extLst>
              <a:ext uri="{FF2B5EF4-FFF2-40B4-BE49-F238E27FC236}">
                <a16:creationId xmlns:a16="http://schemas.microsoft.com/office/drawing/2014/main" xmlns="" id="{A2A84C92-79A9-4D4B-B239-8E7F764F7A24}"/>
              </a:ext>
            </a:extLst>
          </p:cNvPr>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19" name="矩形 18">
            <a:extLst>
              <a:ext uri="{FF2B5EF4-FFF2-40B4-BE49-F238E27FC236}">
                <a16:creationId xmlns:a16="http://schemas.microsoft.com/office/drawing/2014/main" xmlns="" id="{11FDB6B2-A016-4A70-B131-BD696910996E}"/>
              </a:ext>
            </a:extLst>
          </p:cNvPr>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20" name="矩形 19">
            <a:extLst>
              <a:ext uri="{FF2B5EF4-FFF2-40B4-BE49-F238E27FC236}">
                <a16:creationId xmlns:a16="http://schemas.microsoft.com/office/drawing/2014/main" xmlns="" id="{3A6C60BF-FD67-4859-A866-B3E2AFF0A966}"/>
              </a:ext>
            </a:extLst>
          </p:cNvPr>
          <p:cNvSpPr/>
          <p:nvPr/>
        </p:nvSpPr>
        <p:spPr>
          <a:xfrm>
            <a:off x="1066799" y="-2"/>
            <a:ext cx="7786915"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ea typeface="微软雅黑" panose="020B0503020204020204" pitchFamily="34" charset="-122"/>
              </a:rPr>
              <a:t>考向</a:t>
            </a:r>
            <a:r>
              <a:rPr lang="en-US" altLang="zh-CN" sz="2800" dirty="0">
                <a:solidFill>
                  <a:srgbClr val="DA251C"/>
                </a:solidFill>
                <a:ea typeface="微软雅黑" panose="020B0503020204020204" pitchFamily="34" charset="-122"/>
              </a:rPr>
              <a:t>2</a:t>
            </a:r>
            <a:r>
              <a:rPr lang="zh-CN" altLang="en-US" sz="2800" dirty="0">
                <a:solidFill>
                  <a:srgbClr val="DA251C"/>
                </a:solidFill>
                <a:ea typeface="微软雅黑" panose="020B0503020204020204" pitchFamily="34" charset="-122"/>
              </a:rPr>
              <a:t>   同周期元素第一电子亲和能的变化规律</a:t>
            </a:r>
          </a:p>
        </p:txBody>
      </p:sp>
      <p:pic>
        <p:nvPicPr>
          <p:cNvPr id="7" name="17GZTKKB1LZ2.jpg" descr="id:2147515412;FounderCES">
            <a:extLst>
              <a:ext uri="{FF2B5EF4-FFF2-40B4-BE49-F238E27FC236}">
                <a16:creationId xmlns:a16="http://schemas.microsoft.com/office/drawing/2014/main" xmlns="" id="{4B0864C8-4804-4742-B185-93D66A3D247F}"/>
              </a:ext>
            </a:extLst>
          </p:cNvPr>
          <p:cNvPicPr/>
          <p:nvPr/>
        </p:nvPicPr>
        <p:blipFill>
          <a:blip r:embed="rId2"/>
          <a:stretch>
            <a:fillRect/>
          </a:stretch>
        </p:blipFill>
        <p:spPr>
          <a:xfrm>
            <a:off x="7175544" y="3549240"/>
            <a:ext cx="4233732" cy="2866073"/>
          </a:xfrm>
          <a:prstGeom prst="rect">
            <a:avLst/>
          </a:prstGeom>
        </p:spPr>
      </p:pic>
    </p:spTree>
    <p:extLst>
      <p:ext uri="{BB962C8B-B14F-4D97-AF65-F5344CB8AC3E}">
        <p14:creationId xmlns:p14="http://schemas.microsoft.com/office/powerpoint/2010/main" val="167370512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AD6FBD24-1440-4E48-88FF-2AB7B4034623}"/>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
        <p:nvSpPr>
          <p:cNvPr id="4" name="矩形 3">
            <a:extLst>
              <a:ext uri="{FF2B5EF4-FFF2-40B4-BE49-F238E27FC236}">
                <a16:creationId xmlns:a16="http://schemas.microsoft.com/office/drawing/2014/main" xmlns="" id="{C217EC81-49A6-43FC-BF14-28E25E05DBF1}"/>
              </a:ext>
            </a:extLst>
          </p:cNvPr>
          <p:cNvSpPr/>
          <p:nvPr/>
        </p:nvSpPr>
        <p:spPr>
          <a:xfrm>
            <a:off x="250487" y="244823"/>
            <a:ext cx="11723912" cy="6555641"/>
          </a:xfrm>
          <a:prstGeom prst="rect">
            <a:avLst/>
          </a:prstGeom>
        </p:spPr>
        <p:txBody>
          <a:bodyPr wrap="square">
            <a:spAutoFit/>
          </a:bodyPr>
          <a:lstStyle/>
          <a:p>
            <a:pPr>
              <a:lnSpc>
                <a:spcPct val="150000"/>
              </a:lnSpc>
            </a:pPr>
            <a:r>
              <a:rPr lang="zh-CN" altLang="en-US" sz="2800" b="1" dirty="0">
                <a:solidFill>
                  <a:srgbClr val="DA251C"/>
                </a:solidFill>
              </a:rPr>
              <a:t>思维导引</a:t>
            </a:r>
            <a:r>
              <a:rPr lang="zh-CN" altLang="en-US" sz="2800" dirty="0"/>
              <a:t>　</a:t>
            </a:r>
          </a:p>
          <a:p>
            <a:pPr>
              <a:lnSpc>
                <a:spcPct val="150000"/>
              </a:lnSpc>
            </a:pPr>
            <a:endParaRPr lang="en-US" altLang="zh-CN" sz="2800" dirty="0"/>
          </a:p>
          <a:p>
            <a:pPr>
              <a:lnSpc>
                <a:spcPct val="150000"/>
              </a:lnSpc>
            </a:pPr>
            <a:endParaRPr lang="zh-CN" altLang="en-US" sz="2800" dirty="0"/>
          </a:p>
          <a:p>
            <a:pPr>
              <a:lnSpc>
                <a:spcPct val="150000"/>
              </a:lnSpc>
            </a:pPr>
            <a:r>
              <a:rPr lang="zh-CN" altLang="zh-CN" sz="2800" b="1" dirty="0">
                <a:solidFill>
                  <a:srgbClr val="DA251C"/>
                </a:solidFill>
              </a:rPr>
              <a:t>解析</a:t>
            </a:r>
            <a:r>
              <a:rPr lang="zh-CN" altLang="zh-CN" sz="2800" dirty="0"/>
              <a:t>　从图中可以看出</a:t>
            </a:r>
            <a:r>
              <a:rPr lang="en-US" altLang="zh-CN" sz="2800" dirty="0"/>
              <a:t>,</a:t>
            </a:r>
            <a:r>
              <a:rPr lang="zh-CN" altLang="zh-CN" sz="2800" dirty="0"/>
              <a:t>除</a:t>
            </a:r>
            <a:r>
              <a:rPr lang="en-US" altLang="zh-CN" sz="2800" dirty="0"/>
              <a:t>N</a:t>
            </a:r>
            <a:r>
              <a:rPr lang="zh-CN" altLang="zh-CN" sz="2800" dirty="0"/>
              <a:t>外</a:t>
            </a:r>
            <a:r>
              <a:rPr lang="en-US" altLang="zh-CN" sz="2800" dirty="0"/>
              <a:t>,</a:t>
            </a:r>
            <a:r>
              <a:rPr lang="zh-CN" altLang="zh-CN" sz="2800" dirty="0"/>
              <a:t>同周期元素随核电荷数增大</a:t>
            </a:r>
            <a:r>
              <a:rPr lang="en-US" altLang="zh-CN" sz="2800" dirty="0"/>
              <a:t>,</a:t>
            </a:r>
            <a:r>
              <a:rPr lang="en-US" altLang="zh-CN" sz="2800" i="1" dirty="0"/>
              <a:t>E</a:t>
            </a:r>
            <a:r>
              <a:rPr lang="en-US" altLang="zh-CN" sz="2800" baseline="-25000" dirty="0"/>
              <a:t>1</a:t>
            </a:r>
            <a:r>
              <a:rPr lang="zh-CN" altLang="zh-CN" sz="2800" dirty="0"/>
              <a:t>逐渐增大</a:t>
            </a:r>
            <a:r>
              <a:rPr lang="en-US" altLang="zh-CN" sz="2800" dirty="0"/>
              <a:t>,</a:t>
            </a:r>
            <a:r>
              <a:rPr lang="zh-CN" altLang="zh-CN" sz="2800" dirty="0"/>
              <a:t>这是因为原子半径逐渐减小</a:t>
            </a:r>
            <a:r>
              <a:rPr lang="en-US" altLang="zh-CN" sz="2800" dirty="0"/>
              <a:t>,</a:t>
            </a:r>
            <a:r>
              <a:rPr lang="zh-CN" altLang="zh-CN" sz="2800" dirty="0"/>
              <a:t>结合一个电子需要释放出更多的能量</a:t>
            </a:r>
            <a:r>
              <a:rPr lang="en-US" altLang="zh-CN" sz="2800" dirty="0"/>
              <a:t>;N</a:t>
            </a:r>
            <a:r>
              <a:rPr lang="zh-CN" altLang="zh-CN" sz="2800" dirty="0"/>
              <a:t>原子的</a:t>
            </a:r>
            <a:r>
              <a:rPr lang="en-US" altLang="zh-CN" sz="2800" dirty="0"/>
              <a:t>2p</a:t>
            </a:r>
            <a:r>
              <a:rPr lang="zh-CN" altLang="zh-CN" sz="2800" dirty="0"/>
              <a:t>轨道处于半充满状态</a:t>
            </a:r>
            <a:r>
              <a:rPr lang="en-US" altLang="zh-CN" sz="2800" dirty="0"/>
              <a:t>,</a:t>
            </a:r>
            <a:r>
              <a:rPr lang="zh-CN" altLang="zh-CN" sz="2800" dirty="0"/>
              <a:t>不易再结合一个电子</a:t>
            </a:r>
            <a:r>
              <a:rPr lang="en-US" altLang="zh-CN" sz="2800" dirty="0"/>
              <a:t>,</a:t>
            </a:r>
            <a:r>
              <a:rPr lang="zh-CN" altLang="zh-CN" sz="2800" dirty="0"/>
              <a:t>故</a:t>
            </a:r>
            <a:r>
              <a:rPr lang="en-US" altLang="zh-CN" sz="2800" i="1" dirty="0"/>
              <a:t>E</a:t>
            </a:r>
            <a:r>
              <a:rPr lang="en-US" altLang="zh-CN" sz="2800" baseline="-25000" dirty="0"/>
              <a:t>l</a:t>
            </a:r>
            <a:r>
              <a:rPr lang="zh-CN" altLang="zh-CN" sz="2800" dirty="0"/>
              <a:t>呈现异常。</a:t>
            </a:r>
          </a:p>
          <a:p>
            <a:pPr>
              <a:lnSpc>
                <a:spcPct val="150000"/>
              </a:lnSpc>
            </a:pPr>
            <a:r>
              <a:rPr lang="zh-CN" altLang="zh-CN" sz="2800" b="1" dirty="0">
                <a:solidFill>
                  <a:srgbClr val="DA251C"/>
                </a:solidFill>
              </a:rPr>
              <a:t>答案</a:t>
            </a:r>
            <a:r>
              <a:rPr lang="zh-CN" altLang="zh-CN" sz="2800" dirty="0"/>
              <a:t>　同周期元素随核电荷数的增大</a:t>
            </a:r>
            <a:r>
              <a:rPr lang="en-US" altLang="zh-CN" sz="2800" dirty="0"/>
              <a:t>,</a:t>
            </a:r>
            <a:r>
              <a:rPr lang="zh-CN" altLang="zh-CN" sz="2800" dirty="0"/>
              <a:t>原子半径逐渐变小</a:t>
            </a:r>
            <a:r>
              <a:rPr lang="en-US" altLang="zh-CN" sz="2800" dirty="0"/>
              <a:t>,</a:t>
            </a:r>
            <a:r>
              <a:rPr lang="zh-CN" altLang="zh-CN" sz="2800" dirty="0"/>
              <a:t>故结合一个电子释放出的能量依次增大　</a:t>
            </a:r>
            <a:r>
              <a:rPr lang="en-US" altLang="zh-CN" sz="2800" dirty="0"/>
              <a:t>N</a:t>
            </a:r>
            <a:r>
              <a:rPr lang="zh-CN" altLang="zh-CN" sz="2800" dirty="0"/>
              <a:t>原子的</a:t>
            </a:r>
            <a:r>
              <a:rPr lang="en-US" altLang="zh-CN" sz="2800" dirty="0"/>
              <a:t>2p</a:t>
            </a:r>
            <a:r>
              <a:rPr lang="zh-CN" altLang="zh-CN" sz="2800" dirty="0"/>
              <a:t>轨道为半充满状态</a:t>
            </a:r>
            <a:r>
              <a:rPr lang="en-US" altLang="zh-CN" sz="2800" dirty="0"/>
              <a:t>,</a:t>
            </a:r>
            <a:r>
              <a:rPr lang="zh-CN" altLang="zh-CN" sz="2800" dirty="0"/>
              <a:t>具有额外稳定性</a:t>
            </a:r>
            <a:r>
              <a:rPr lang="en-US" altLang="zh-CN" sz="2800" dirty="0"/>
              <a:t>,</a:t>
            </a:r>
            <a:r>
              <a:rPr lang="zh-CN" altLang="zh-CN" sz="2800" dirty="0"/>
              <a:t>故不易结合一个电子</a:t>
            </a:r>
          </a:p>
          <a:p>
            <a:pPr>
              <a:lnSpc>
                <a:spcPct val="150000"/>
              </a:lnSpc>
            </a:pPr>
            <a:endParaRPr lang="en-US" altLang="zh-CN" sz="2800" dirty="0"/>
          </a:p>
        </p:txBody>
      </p:sp>
      <p:sp>
        <p:nvSpPr>
          <p:cNvPr id="6" name="矩形 5">
            <a:extLst>
              <a:ext uri="{FF2B5EF4-FFF2-40B4-BE49-F238E27FC236}">
                <a16:creationId xmlns:a16="http://schemas.microsoft.com/office/drawing/2014/main" xmlns="" id="{F55A1C6A-D334-46B4-965F-3472358089B3}"/>
              </a:ext>
            </a:extLst>
          </p:cNvPr>
          <p:cNvSpPr/>
          <p:nvPr/>
        </p:nvSpPr>
        <p:spPr>
          <a:xfrm>
            <a:off x="827336" y="1156709"/>
            <a:ext cx="2452914" cy="523220"/>
          </a:xfrm>
          <a:prstGeom prst="rect">
            <a:avLst/>
          </a:prstGeom>
          <a:ln>
            <a:solidFill>
              <a:schemeClr val="tx1"/>
            </a:solidFill>
          </a:ln>
        </p:spPr>
        <p:txBody>
          <a:bodyPr wrap="square">
            <a:spAutoFit/>
          </a:bodyPr>
          <a:lstStyle/>
          <a:p>
            <a:pPr algn="ctr"/>
            <a:r>
              <a:rPr lang="zh-CN" altLang="en-US" sz="2800" dirty="0"/>
              <a:t>提取题目信息</a:t>
            </a:r>
          </a:p>
        </p:txBody>
      </p:sp>
      <p:sp>
        <p:nvSpPr>
          <p:cNvPr id="8" name="矩形 7">
            <a:extLst>
              <a:ext uri="{FF2B5EF4-FFF2-40B4-BE49-F238E27FC236}">
                <a16:creationId xmlns:a16="http://schemas.microsoft.com/office/drawing/2014/main" xmlns="" id="{B37FC35C-CB07-431E-8CD8-3B9D351FC390}"/>
              </a:ext>
            </a:extLst>
          </p:cNvPr>
          <p:cNvSpPr/>
          <p:nvPr/>
        </p:nvSpPr>
        <p:spPr>
          <a:xfrm>
            <a:off x="5330484" y="1170418"/>
            <a:ext cx="3918856" cy="523220"/>
          </a:xfrm>
          <a:prstGeom prst="rect">
            <a:avLst/>
          </a:prstGeom>
          <a:ln>
            <a:solidFill>
              <a:schemeClr val="tx1"/>
            </a:solidFill>
          </a:ln>
        </p:spPr>
        <p:txBody>
          <a:bodyPr wrap="square">
            <a:spAutoFit/>
          </a:bodyPr>
          <a:lstStyle/>
          <a:p>
            <a:pPr algn="ctr"/>
            <a:r>
              <a:rPr lang="zh-CN" altLang="en-US" sz="2800" dirty="0"/>
              <a:t>用简要的语言表述答案</a:t>
            </a:r>
            <a:endParaRPr lang="en-US" altLang="zh-CN" sz="2800" dirty="0"/>
          </a:p>
        </p:txBody>
      </p:sp>
      <p:pic>
        <p:nvPicPr>
          <p:cNvPr id="9" name="图片 8">
            <a:extLst>
              <a:ext uri="{FF2B5EF4-FFF2-40B4-BE49-F238E27FC236}">
                <a16:creationId xmlns:a16="http://schemas.microsoft.com/office/drawing/2014/main" xmlns="" id="{322A44B9-50BE-426B-B271-45FFD4FDEDD5}"/>
              </a:ext>
            </a:extLst>
          </p:cNvPr>
          <p:cNvPicPr/>
          <p:nvPr/>
        </p:nvPicPr>
        <p:blipFill>
          <a:blip r:embed="rId3"/>
          <a:stretch>
            <a:fillRect/>
          </a:stretch>
        </p:blipFill>
        <p:spPr>
          <a:xfrm>
            <a:off x="3452509" y="1029869"/>
            <a:ext cx="1731116" cy="664710"/>
          </a:xfrm>
          <a:prstGeom prst="rect">
            <a:avLst/>
          </a:prstGeom>
        </p:spPr>
      </p:pic>
    </p:spTree>
    <p:extLst>
      <p:ext uri="{BB962C8B-B14F-4D97-AF65-F5344CB8AC3E}">
        <p14:creationId xmlns:p14="http://schemas.microsoft.com/office/powerpoint/2010/main" val="38120641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xmlns="" id="{9BCFBCDB-577C-4C84-9BF9-814CC413FB39}"/>
              </a:ext>
            </a:extLst>
          </p:cNvPr>
          <p:cNvSpPr/>
          <p:nvPr/>
        </p:nvSpPr>
        <p:spPr>
          <a:xfrm>
            <a:off x="250487" y="858151"/>
            <a:ext cx="11723912" cy="4616648"/>
          </a:xfrm>
          <a:prstGeom prst="rect">
            <a:avLst/>
          </a:prstGeom>
        </p:spPr>
        <p:txBody>
          <a:bodyPr wrap="square">
            <a:spAutoFit/>
          </a:bodyPr>
          <a:lstStyle/>
          <a:p>
            <a:pPr>
              <a:lnSpc>
                <a:spcPct val="150000"/>
              </a:lnSpc>
            </a:pPr>
            <a:r>
              <a:rPr lang="zh-CN" altLang="zh-CN" sz="2800" b="1" dirty="0">
                <a:solidFill>
                  <a:srgbClr val="DA251C"/>
                </a:solidFill>
              </a:rPr>
              <a:t>示例</a:t>
            </a:r>
            <a:r>
              <a:rPr lang="en-US" altLang="zh-CN" sz="2800" b="1" dirty="0">
                <a:solidFill>
                  <a:srgbClr val="DA251C"/>
                </a:solidFill>
              </a:rPr>
              <a:t>11</a:t>
            </a:r>
            <a:r>
              <a:rPr lang="zh-CN" altLang="zh-CN" sz="2800" dirty="0"/>
              <a:t>　</a:t>
            </a:r>
            <a:r>
              <a:rPr lang="en-US" altLang="zh-CN" sz="2800" dirty="0"/>
              <a:t>[</a:t>
            </a:r>
            <a:r>
              <a:rPr lang="zh-CN" altLang="zh-CN" sz="2800" dirty="0"/>
              <a:t>高考组合题</a:t>
            </a:r>
            <a:r>
              <a:rPr lang="en-US" altLang="zh-CN" sz="2800" dirty="0"/>
              <a:t>](1)[2015</a:t>
            </a:r>
            <a:r>
              <a:rPr lang="zh-CN" altLang="zh-CN" sz="2800" dirty="0"/>
              <a:t>新课标全国卷</a:t>
            </a:r>
            <a:r>
              <a:rPr lang="en-US" altLang="zh-CN" sz="2800" dirty="0"/>
              <a:t>Ⅰ,37(3)</a:t>
            </a:r>
            <a:r>
              <a:rPr lang="zh-CN" altLang="zh-CN" sz="2800" dirty="0"/>
              <a:t>节选</a:t>
            </a:r>
            <a:r>
              <a:rPr lang="en-US" altLang="zh-CN" sz="2800" dirty="0"/>
              <a:t>]CS</a:t>
            </a:r>
            <a:r>
              <a:rPr lang="en-US" altLang="zh-CN" sz="2800" baseline="-25000" dirty="0"/>
              <a:t>2</a:t>
            </a:r>
            <a:r>
              <a:rPr lang="zh-CN" altLang="zh-CN" sz="2800" dirty="0"/>
              <a:t>分子中</a:t>
            </a:r>
            <a:r>
              <a:rPr lang="en-US" altLang="zh-CN" sz="2800" dirty="0"/>
              <a:t>,C</a:t>
            </a:r>
            <a:r>
              <a:rPr lang="zh-CN" altLang="zh-CN" sz="2800" dirty="0"/>
              <a:t>原子的杂化轨道类型是</a:t>
            </a:r>
            <a:r>
              <a:rPr lang="zh-CN" altLang="zh-CN" sz="2800" u="sng" dirty="0"/>
              <a:t>　　　　</a:t>
            </a:r>
            <a:r>
              <a:rPr lang="en-US" altLang="zh-CN" sz="2800" dirty="0"/>
              <a:t>,</a:t>
            </a:r>
            <a:r>
              <a:rPr lang="zh-CN" altLang="zh-CN" sz="2800" dirty="0"/>
              <a:t>写出两个与</a:t>
            </a:r>
            <a:r>
              <a:rPr lang="en-US" altLang="zh-CN" sz="2800" dirty="0"/>
              <a:t>CS</a:t>
            </a:r>
            <a:r>
              <a:rPr lang="en-US" altLang="zh-CN" sz="2800" baseline="-25000" dirty="0"/>
              <a:t>2</a:t>
            </a:r>
            <a:r>
              <a:rPr lang="zh-CN" altLang="zh-CN" sz="2800" dirty="0"/>
              <a:t>具有相同空间构型和键合形式的分子或离子</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(2)[2016</a:t>
            </a:r>
            <a:r>
              <a:rPr lang="zh-CN" altLang="zh-CN" sz="2800" dirty="0"/>
              <a:t>全国卷</a:t>
            </a:r>
            <a:r>
              <a:rPr lang="en-US" altLang="zh-CN" sz="2800" dirty="0"/>
              <a:t>Ⅱ,37(2)①②,3</a:t>
            </a:r>
            <a:r>
              <a:rPr lang="zh-CN" altLang="zh-CN" sz="2800" dirty="0"/>
              <a:t>分</a:t>
            </a:r>
            <a:r>
              <a:rPr lang="en-US" altLang="zh-CN" sz="2800" dirty="0"/>
              <a:t>]</a:t>
            </a:r>
            <a:r>
              <a:rPr lang="zh-CN" altLang="zh-CN" sz="2800" dirty="0"/>
              <a:t>硫酸镍溶于氨水形成</a:t>
            </a:r>
            <a:r>
              <a:rPr lang="en-US" altLang="zh-CN" sz="2800" dirty="0"/>
              <a:t>[Ni(NH</a:t>
            </a:r>
            <a:r>
              <a:rPr lang="en-US" altLang="zh-CN" sz="2800" baseline="-25000" dirty="0"/>
              <a:t>3</a:t>
            </a:r>
            <a:r>
              <a:rPr lang="en-US" altLang="zh-CN" sz="2800" dirty="0"/>
              <a:t>)</a:t>
            </a:r>
            <a:r>
              <a:rPr lang="en-US" altLang="zh-CN" sz="2800" baseline="-25000" dirty="0"/>
              <a:t>6</a:t>
            </a:r>
            <a:r>
              <a:rPr lang="en-US" altLang="zh-CN" sz="2800" dirty="0"/>
              <a:t>]SO</a:t>
            </a:r>
            <a:r>
              <a:rPr lang="en-US" altLang="zh-CN" sz="2800" baseline="-25000" dirty="0"/>
              <a:t>4</a:t>
            </a:r>
            <a:r>
              <a:rPr lang="zh-CN" altLang="zh-CN" sz="2800" dirty="0"/>
              <a:t>蓝色溶液。</a:t>
            </a:r>
            <a:r>
              <a:rPr lang="en-US" altLang="zh-CN" sz="2800" dirty="0"/>
              <a:t>①[Ni(NH</a:t>
            </a:r>
            <a:r>
              <a:rPr lang="en-US" altLang="zh-CN" sz="2800" baseline="-25000" dirty="0"/>
              <a:t>3</a:t>
            </a:r>
            <a:r>
              <a:rPr lang="en-US" altLang="zh-CN" sz="2800" dirty="0"/>
              <a:t>)</a:t>
            </a:r>
            <a:r>
              <a:rPr lang="en-US" altLang="zh-CN" sz="2800" baseline="-25000" dirty="0"/>
              <a:t>6</a:t>
            </a:r>
            <a:r>
              <a:rPr lang="en-US" altLang="zh-CN" sz="2800" dirty="0"/>
              <a:t>]SO</a:t>
            </a:r>
            <a:r>
              <a:rPr lang="en-US" altLang="zh-CN" sz="2800" baseline="-25000" dirty="0"/>
              <a:t>4</a:t>
            </a:r>
            <a:r>
              <a:rPr lang="zh-CN" altLang="zh-CN" sz="2800" dirty="0"/>
              <a:t>中阴离子的立体构型是</a:t>
            </a:r>
            <a:r>
              <a:rPr lang="zh-CN" altLang="zh-CN" sz="2800" u="sng" dirty="0"/>
              <a:t>　　　　</a:t>
            </a:r>
            <a:r>
              <a:rPr lang="zh-CN" altLang="zh-CN" sz="2800" dirty="0"/>
              <a:t>。</a:t>
            </a:r>
            <a:r>
              <a:rPr lang="en-US" altLang="zh-CN" sz="2800" dirty="0"/>
              <a:t>②</a:t>
            </a:r>
            <a:r>
              <a:rPr lang="zh-CN" altLang="zh-CN" sz="2800" dirty="0"/>
              <a:t>在</a:t>
            </a:r>
            <a:r>
              <a:rPr lang="en-US" altLang="zh-CN" sz="2800" dirty="0"/>
              <a:t>[Ni(NH</a:t>
            </a:r>
            <a:r>
              <a:rPr lang="en-US" altLang="zh-CN" sz="2800" baseline="-25000" dirty="0"/>
              <a:t>3</a:t>
            </a:r>
            <a:r>
              <a:rPr lang="en-US" altLang="zh-CN" sz="2800" dirty="0"/>
              <a:t>)</a:t>
            </a:r>
            <a:r>
              <a:rPr lang="en-US" altLang="zh-CN" sz="2800" baseline="-25000" dirty="0"/>
              <a:t>6</a:t>
            </a:r>
            <a:r>
              <a:rPr lang="en-US" altLang="zh-CN" sz="2800" dirty="0"/>
              <a:t>]</a:t>
            </a:r>
            <a:r>
              <a:rPr lang="en-US" altLang="zh-CN" sz="2800" baseline="30000" dirty="0"/>
              <a:t>2+</a:t>
            </a:r>
            <a:r>
              <a:rPr lang="zh-CN" altLang="zh-CN" sz="2800" dirty="0"/>
              <a:t>中</a:t>
            </a:r>
            <a:r>
              <a:rPr lang="en-US" altLang="zh-CN" sz="2800" dirty="0"/>
              <a:t>Ni</a:t>
            </a:r>
            <a:r>
              <a:rPr lang="en-US" altLang="zh-CN" sz="2800" baseline="30000" dirty="0"/>
              <a:t>2+</a:t>
            </a:r>
            <a:r>
              <a:rPr lang="zh-CN" altLang="zh-CN" sz="2800" dirty="0"/>
              <a:t>与</a:t>
            </a:r>
            <a:r>
              <a:rPr lang="en-US" altLang="zh-CN" sz="2800" dirty="0"/>
              <a:t>NH</a:t>
            </a:r>
            <a:r>
              <a:rPr lang="en-US" altLang="zh-CN" sz="2800" baseline="-25000" dirty="0"/>
              <a:t>3</a:t>
            </a:r>
            <a:r>
              <a:rPr lang="zh-CN" altLang="zh-CN" sz="2800" dirty="0"/>
              <a:t>之间形成的化学键称为</a:t>
            </a:r>
            <a:r>
              <a:rPr lang="zh-CN" altLang="zh-CN" sz="2800" u="sng" dirty="0"/>
              <a:t>　　　　</a:t>
            </a:r>
            <a:r>
              <a:rPr lang="en-US" altLang="zh-CN" sz="2800" dirty="0"/>
              <a:t>,</a:t>
            </a:r>
            <a:r>
              <a:rPr lang="zh-CN" altLang="zh-CN" sz="2800" dirty="0"/>
              <a:t>提供孤电子对的成键原子是</a:t>
            </a:r>
            <a:r>
              <a:rPr lang="zh-CN" altLang="zh-CN" sz="2800" u="sng" dirty="0"/>
              <a:t>　　　　</a:t>
            </a:r>
            <a:r>
              <a:rPr lang="zh-CN" altLang="zh-CN" sz="2800" dirty="0"/>
              <a:t>。</a:t>
            </a:r>
            <a:endParaRPr lang="en-US" altLang="zh-CN" sz="2800" dirty="0"/>
          </a:p>
        </p:txBody>
      </p:sp>
      <p:sp>
        <p:nvSpPr>
          <p:cNvPr id="18" name="矩形 17">
            <a:extLst>
              <a:ext uri="{FF2B5EF4-FFF2-40B4-BE49-F238E27FC236}">
                <a16:creationId xmlns:a16="http://schemas.microsoft.com/office/drawing/2014/main" xmlns="" id="{A2A84C92-79A9-4D4B-B239-8E7F764F7A24}"/>
              </a:ext>
            </a:extLst>
          </p:cNvPr>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19" name="矩形 18">
            <a:extLst>
              <a:ext uri="{FF2B5EF4-FFF2-40B4-BE49-F238E27FC236}">
                <a16:creationId xmlns:a16="http://schemas.microsoft.com/office/drawing/2014/main" xmlns="" id="{11FDB6B2-A016-4A70-B131-BD696910996E}"/>
              </a:ext>
            </a:extLst>
          </p:cNvPr>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20" name="矩形 19">
            <a:extLst>
              <a:ext uri="{FF2B5EF4-FFF2-40B4-BE49-F238E27FC236}">
                <a16:creationId xmlns:a16="http://schemas.microsoft.com/office/drawing/2014/main" xmlns="" id="{3A6C60BF-FD67-4859-A866-B3E2AFF0A966}"/>
              </a:ext>
            </a:extLst>
          </p:cNvPr>
          <p:cNvSpPr/>
          <p:nvPr/>
        </p:nvSpPr>
        <p:spPr>
          <a:xfrm>
            <a:off x="1066799" y="-2"/>
            <a:ext cx="7734301"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ea typeface="微软雅黑" panose="020B0503020204020204" pitchFamily="34" charset="-122"/>
              </a:rPr>
              <a:t>考向</a:t>
            </a:r>
            <a:r>
              <a:rPr lang="en-US" altLang="zh-CN" sz="2800" dirty="0">
                <a:solidFill>
                  <a:srgbClr val="DA251C"/>
                </a:solidFill>
                <a:ea typeface="微软雅黑" panose="020B0503020204020204" pitchFamily="34" charset="-122"/>
              </a:rPr>
              <a:t>3   </a:t>
            </a:r>
            <a:r>
              <a:rPr lang="zh-CN" altLang="en-US" sz="2800" dirty="0">
                <a:solidFill>
                  <a:srgbClr val="DA251C"/>
                </a:solidFill>
                <a:ea typeface="微软雅黑" panose="020B0503020204020204" pitchFamily="34" charset="-122"/>
              </a:rPr>
              <a:t>分子的构型、杂化轨道理论的综合考查</a:t>
            </a:r>
          </a:p>
        </p:txBody>
      </p:sp>
    </p:spTree>
    <p:extLst>
      <p:ext uri="{BB962C8B-B14F-4D97-AF65-F5344CB8AC3E}">
        <p14:creationId xmlns:p14="http://schemas.microsoft.com/office/powerpoint/2010/main" val="147615420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AD6FBD24-1440-4E48-88FF-2AB7B4034623}"/>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xmlns="" id="{8913AE97-1597-4399-9A39-C0F56404DD88}"/>
                  </a:ext>
                </a:extLst>
              </p:cNvPr>
              <p:cNvSpPr/>
              <p:nvPr/>
            </p:nvSpPr>
            <p:spPr>
              <a:xfrm>
                <a:off x="250487" y="317393"/>
                <a:ext cx="11723912" cy="5536067"/>
              </a:xfrm>
              <a:prstGeom prst="rect">
                <a:avLst/>
              </a:prstGeom>
            </p:spPr>
            <p:txBody>
              <a:bodyPr wrap="square">
                <a:spAutoFit/>
              </a:bodyPr>
              <a:lstStyle/>
              <a:p>
                <a:pPr>
                  <a:lnSpc>
                    <a:spcPct val="150000"/>
                  </a:lnSpc>
                </a:pPr>
                <a:r>
                  <a:rPr lang="zh-CN" altLang="en-US" sz="2800" b="1" dirty="0">
                    <a:solidFill>
                      <a:srgbClr val="DA251C"/>
                    </a:solidFill>
                  </a:rPr>
                  <a:t>思维导引　</a:t>
                </a:r>
              </a:p>
              <a:p>
                <a:pPr>
                  <a:lnSpc>
                    <a:spcPct val="150000"/>
                  </a:lnSpc>
                </a:pPr>
                <a:endParaRPr lang="en-US" altLang="zh-CN" sz="2800" dirty="0"/>
              </a:p>
              <a:p>
                <a:pPr>
                  <a:lnSpc>
                    <a:spcPct val="150000"/>
                  </a:lnSpc>
                </a:pPr>
                <a:endParaRPr lang="zh-CN" altLang="en-US" sz="2800" dirty="0"/>
              </a:p>
              <a:p>
                <a:pPr>
                  <a:lnSpc>
                    <a:spcPct val="150000"/>
                  </a:lnSpc>
                </a:pPr>
                <a:r>
                  <a:rPr lang="zh-CN" altLang="zh-CN" sz="2800" b="1" dirty="0">
                    <a:solidFill>
                      <a:srgbClr val="DA251C"/>
                    </a:solidFill>
                  </a:rPr>
                  <a:t>解析</a:t>
                </a:r>
                <a:r>
                  <a:rPr lang="zh-CN" altLang="zh-CN" sz="2800" dirty="0"/>
                  <a:t>　</a:t>
                </a:r>
                <a:r>
                  <a:rPr lang="en-US" altLang="zh-CN" sz="2800" dirty="0"/>
                  <a:t>(1)CS</a:t>
                </a:r>
                <a:r>
                  <a:rPr lang="en-US" altLang="zh-CN" sz="2800" baseline="-25000" dirty="0"/>
                  <a:t>2</a:t>
                </a:r>
                <a:r>
                  <a:rPr lang="zh-CN" altLang="zh-CN" sz="2800" dirty="0"/>
                  <a:t>为直线形分子</a:t>
                </a:r>
                <a:r>
                  <a:rPr lang="en-US" altLang="zh-CN" sz="2800" dirty="0"/>
                  <a:t>,C</a:t>
                </a:r>
                <a:r>
                  <a:rPr lang="zh-CN" altLang="zh-CN" sz="2800" dirty="0"/>
                  <a:t>原子杂化方式为</a:t>
                </a:r>
                <a:r>
                  <a:rPr lang="en-US" altLang="zh-CN" sz="2800" dirty="0" err="1"/>
                  <a:t>sp</a:t>
                </a:r>
                <a:r>
                  <a:rPr lang="zh-CN" altLang="zh-CN" sz="2800" dirty="0"/>
                  <a:t>杂化。</a:t>
                </a:r>
                <a:r>
                  <a:rPr lang="en-US" altLang="zh-CN" sz="2800" dirty="0"/>
                  <a:t>(2)①S</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a:rPr>
                          <m:t>O</m:t>
                        </m:r>
                      </m:e>
                      <m:sub>
                        <m:r>
                          <a:rPr lang="en-US" altLang="zh-CN" sz="2800">
                            <a:latin typeface="Cambria Math"/>
                          </a:rPr>
                          <m:t>4</m:t>
                        </m:r>
                      </m:sub>
                      <m:sup>
                        <m:r>
                          <a:rPr lang="en-US" altLang="zh-CN" sz="2800">
                            <a:latin typeface="Cambria Math"/>
                          </a:rPr>
                          <m:t>2</m:t>
                        </m:r>
                        <m:r>
                          <m:rPr>
                            <m:nor/>
                          </m:rPr>
                          <a:rPr lang="en-US" altLang="zh-CN" sz="2800" i="1"/>
                          <m:t>−</m:t>
                        </m:r>
                      </m:sup>
                    </m:sSubSup>
                  </m:oMath>
                </a14:m>
                <a:r>
                  <a:rPr lang="zh-CN" altLang="zh-CN" sz="2800" dirty="0"/>
                  <a:t>中</a:t>
                </a:r>
                <a:r>
                  <a:rPr lang="en-US" altLang="zh-CN" sz="2800" dirty="0"/>
                  <a:t>S</a:t>
                </a:r>
                <a:r>
                  <a:rPr lang="zh-CN" altLang="zh-CN" sz="2800" dirty="0"/>
                  <a:t>原子的孤电子对数</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a:rPr>
                          <m:t>1</m:t>
                        </m:r>
                      </m:num>
                      <m:den>
                        <m:r>
                          <a:rPr lang="en-US" altLang="zh-CN" sz="2800">
                            <a:latin typeface="Cambria Math"/>
                          </a:rPr>
                          <m:t>2</m:t>
                        </m:r>
                      </m:den>
                    </m:f>
                  </m:oMath>
                </a14:m>
                <a:r>
                  <a:rPr lang="en-US" altLang="zh-CN" sz="2800" dirty="0"/>
                  <a:t>×(6+2-2×4)=0,</a:t>
                </a:r>
                <a:r>
                  <a:rPr lang="zh-CN" altLang="zh-CN" sz="2800" dirty="0"/>
                  <a:t>价层电子对数</a:t>
                </a:r>
                <a:r>
                  <a:rPr lang="en-US" altLang="zh-CN" sz="2800" dirty="0"/>
                  <a:t>=4+0=4,</a:t>
                </a:r>
                <a:r>
                  <a:rPr lang="zh-CN" altLang="zh-CN" sz="2800" dirty="0"/>
                  <a:t>离子空间构型为正四面体形</a:t>
                </a:r>
                <a:r>
                  <a:rPr lang="en-US" altLang="zh-CN" sz="2800" dirty="0"/>
                  <a:t>;②[Ni(NH</a:t>
                </a:r>
                <a:r>
                  <a:rPr lang="en-US" altLang="zh-CN" sz="2800" baseline="-25000" dirty="0"/>
                  <a:t>3</a:t>
                </a:r>
                <a:r>
                  <a:rPr lang="en-US" altLang="zh-CN" sz="2800" dirty="0"/>
                  <a:t>)</a:t>
                </a:r>
                <a:r>
                  <a:rPr lang="en-US" altLang="zh-CN" sz="2800" baseline="-25000" dirty="0"/>
                  <a:t>6</a:t>
                </a:r>
                <a:r>
                  <a:rPr lang="en-US" altLang="zh-CN" sz="2800" dirty="0"/>
                  <a:t>]</a:t>
                </a:r>
                <a:r>
                  <a:rPr lang="en-US" altLang="zh-CN" sz="2800" baseline="30000" dirty="0"/>
                  <a:t>2+</a:t>
                </a:r>
                <a:r>
                  <a:rPr lang="zh-CN" altLang="zh-CN" sz="2800" dirty="0"/>
                  <a:t>中</a:t>
                </a:r>
                <a:r>
                  <a:rPr lang="en-US" altLang="zh-CN" sz="2800" dirty="0"/>
                  <a:t>Ni</a:t>
                </a:r>
                <a:r>
                  <a:rPr lang="en-US" altLang="zh-CN" sz="2800" baseline="30000" dirty="0"/>
                  <a:t>2+</a:t>
                </a:r>
                <a:r>
                  <a:rPr lang="zh-CN" altLang="zh-CN" sz="2800" dirty="0"/>
                  <a:t>提供空轨道</a:t>
                </a:r>
                <a:r>
                  <a:rPr lang="en-US" altLang="zh-CN" sz="2800" dirty="0"/>
                  <a:t>,NH</a:t>
                </a:r>
                <a:r>
                  <a:rPr lang="en-US" altLang="zh-CN" sz="2800" baseline="-25000" dirty="0"/>
                  <a:t>3</a:t>
                </a:r>
                <a:r>
                  <a:rPr lang="zh-CN" altLang="zh-CN" sz="2800" dirty="0"/>
                  <a:t>中</a:t>
                </a:r>
                <a:r>
                  <a:rPr lang="en-US" altLang="zh-CN" sz="2800" dirty="0"/>
                  <a:t>N</a:t>
                </a:r>
                <a:r>
                  <a:rPr lang="zh-CN" altLang="zh-CN" sz="2800" dirty="0"/>
                  <a:t>原子含有孤电子对</a:t>
                </a:r>
                <a:r>
                  <a:rPr lang="en-US" altLang="zh-CN" sz="2800" dirty="0"/>
                  <a:t>,</a:t>
                </a:r>
                <a:r>
                  <a:rPr lang="zh-CN" altLang="zh-CN" sz="2800" dirty="0"/>
                  <a:t>二者之间形成配位键。</a:t>
                </a:r>
                <a:endParaRPr lang="en-US" altLang="zh-CN" sz="2800" dirty="0"/>
              </a:p>
              <a:p>
                <a:pPr>
                  <a:lnSpc>
                    <a:spcPct val="150000"/>
                  </a:lnSpc>
                </a:pPr>
                <a:r>
                  <a:rPr lang="zh-CN" altLang="zh-CN" sz="2800" b="1" dirty="0">
                    <a:solidFill>
                      <a:srgbClr val="DA251C"/>
                    </a:solidFill>
                  </a:rPr>
                  <a:t>答案</a:t>
                </a:r>
                <a:r>
                  <a:rPr lang="zh-CN" altLang="zh-CN" sz="2800" dirty="0"/>
                  <a:t>　</a:t>
                </a:r>
                <a:r>
                  <a:rPr lang="en-US" altLang="zh-CN" sz="2800" dirty="0"/>
                  <a:t>(1)</a:t>
                </a:r>
                <a:r>
                  <a:rPr lang="en-US" altLang="zh-CN" sz="2800" dirty="0" err="1"/>
                  <a:t>sp</a:t>
                </a:r>
                <a:r>
                  <a:rPr lang="zh-CN" altLang="zh-CN" sz="2800" dirty="0"/>
                  <a:t>　</a:t>
                </a:r>
                <a:r>
                  <a:rPr lang="en-US" altLang="zh-CN" sz="2800" dirty="0"/>
                  <a:t>CO</a:t>
                </a:r>
                <a:r>
                  <a:rPr lang="en-US" altLang="zh-CN" sz="2800" baseline="-25000" dirty="0"/>
                  <a:t>2</a:t>
                </a:r>
                <a:r>
                  <a:rPr lang="zh-CN" altLang="zh-CN" sz="2800" dirty="0"/>
                  <a:t>、</a:t>
                </a:r>
                <a:r>
                  <a:rPr lang="en-US" altLang="zh-CN" sz="2800" dirty="0"/>
                  <a:t>SCN</a:t>
                </a:r>
                <a:r>
                  <a:rPr lang="en-US" altLang="zh-CN" sz="2800" baseline="30000" dirty="0"/>
                  <a:t>-</a:t>
                </a:r>
                <a:r>
                  <a:rPr lang="en-US" altLang="zh-CN" sz="2800" dirty="0"/>
                  <a:t>(</a:t>
                </a:r>
                <a:r>
                  <a:rPr lang="zh-CN" altLang="zh-CN" sz="2800" dirty="0"/>
                  <a:t>或</a:t>
                </a:r>
                <a:r>
                  <a:rPr lang="en-US" altLang="zh-CN" sz="2800" dirty="0"/>
                  <a:t>COS</a:t>
                </a:r>
                <a:r>
                  <a:rPr lang="zh-CN" altLang="zh-CN" sz="2800" dirty="0"/>
                  <a:t>等</a:t>
                </a:r>
                <a:r>
                  <a:rPr lang="en-US" altLang="zh-CN" sz="2800" dirty="0"/>
                  <a:t>)</a:t>
                </a:r>
                <a:r>
                  <a:rPr lang="zh-CN" altLang="zh-CN" sz="2800" dirty="0"/>
                  <a:t>　</a:t>
                </a:r>
                <a:r>
                  <a:rPr lang="en-US" altLang="zh-CN" sz="2800" dirty="0"/>
                  <a:t>(2)①</a:t>
                </a:r>
                <a:r>
                  <a:rPr lang="zh-CN" altLang="zh-CN" sz="2800" dirty="0"/>
                  <a:t>正四面</a:t>
                </a:r>
                <a:r>
                  <a:rPr lang="zh-CN" altLang="zh-CN" sz="2800" dirty="0" smtClean="0"/>
                  <a:t>体形</a:t>
                </a:r>
                <a:r>
                  <a:rPr lang="en-US" altLang="zh-CN" sz="2800" dirty="0" smtClean="0"/>
                  <a:t>       ②</a:t>
                </a:r>
                <a:r>
                  <a:rPr lang="zh-CN" altLang="zh-CN" sz="2800" dirty="0"/>
                  <a:t>配位键　</a:t>
                </a:r>
                <a:r>
                  <a:rPr lang="en-US" altLang="zh-CN" sz="2800" dirty="0"/>
                  <a:t>N</a:t>
                </a:r>
                <a:endParaRPr lang="zh-CN" altLang="zh-CN" sz="2800" dirty="0"/>
              </a:p>
            </p:txBody>
          </p:sp>
        </mc:Choice>
        <mc:Fallback xmlns="">
          <p:sp>
            <p:nvSpPr>
              <p:cNvPr id="10" name="矩形 9">
                <a:extLst>
                  <a:ext uri="{FF2B5EF4-FFF2-40B4-BE49-F238E27FC236}">
                    <a16:creationId xmlns:a16="http://schemas.microsoft.com/office/drawing/2014/main" xmlns:a14="http://schemas.microsoft.com/office/drawing/2010/main" xmlns="" id="{8913AE97-1597-4399-9A39-C0F56404DD88}"/>
                  </a:ext>
                </a:extLst>
              </p:cNvPr>
              <p:cNvSpPr>
                <a:spLocks noRot="1" noChangeAspect="1" noMove="1" noResize="1" noEditPoints="1" noAdjustHandles="1" noChangeArrowheads="1" noChangeShapeType="1" noTextEdit="1"/>
              </p:cNvSpPr>
              <p:nvPr/>
            </p:nvSpPr>
            <p:spPr>
              <a:xfrm>
                <a:off x="250487" y="317393"/>
                <a:ext cx="11723912" cy="5536067"/>
              </a:xfrm>
              <a:prstGeom prst="rect">
                <a:avLst/>
              </a:prstGeom>
              <a:blipFill rotWithShape="1">
                <a:blip r:embed="rId3"/>
                <a:stretch>
                  <a:fillRect l="-1040" b="-771"/>
                </a:stretch>
              </a:blipFill>
            </p:spPr>
            <p:txBody>
              <a:bodyPr/>
              <a:lstStyle/>
              <a:p>
                <a:r>
                  <a:rPr lang="zh-CN" altLang="en-US">
                    <a:noFill/>
                  </a:rPr>
                  <a:t> </a:t>
                </a:r>
              </a:p>
            </p:txBody>
          </p:sp>
        </mc:Fallback>
      </mc:AlternateContent>
      <p:pic>
        <p:nvPicPr>
          <p:cNvPr id="11" name="图片 10">
            <a:extLst>
              <a:ext uri="{FF2B5EF4-FFF2-40B4-BE49-F238E27FC236}">
                <a16:creationId xmlns:a16="http://schemas.microsoft.com/office/drawing/2014/main" xmlns="" id="{985BE048-26EF-43A8-9F83-FB0500AA5E07}"/>
              </a:ext>
            </a:extLst>
          </p:cNvPr>
          <p:cNvPicPr/>
          <p:nvPr/>
        </p:nvPicPr>
        <p:blipFill>
          <a:blip r:embed="rId4"/>
          <a:stretch>
            <a:fillRect/>
          </a:stretch>
        </p:blipFill>
        <p:spPr>
          <a:xfrm>
            <a:off x="3903550" y="1124674"/>
            <a:ext cx="2208893" cy="789783"/>
          </a:xfrm>
          <a:prstGeom prst="rect">
            <a:avLst/>
          </a:prstGeom>
        </p:spPr>
      </p:pic>
      <p:sp>
        <p:nvSpPr>
          <p:cNvPr id="12" name="矩形 11">
            <a:extLst>
              <a:ext uri="{FF2B5EF4-FFF2-40B4-BE49-F238E27FC236}">
                <a16:creationId xmlns:a16="http://schemas.microsoft.com/office/drawing/2014/main" xmlns="" id="{0A08ADC7-7E3D-4E81-9ED6-2B6AB74F3905}"/>
              </a:ext>
            </a:extLst>
          </p:cNvPr>
          <p:cNvSpPr/>
          <p:nvPr/>
        </p:nvSpPr>
        <p:spPr>
          <a:xfrm>
            <a:off x="531676" y="1257956"/>
            <a:ext cx="3222150" cy="523220"/>
          </a:xfrm>
          <a:prstGeom prst="rect">
            <a:avLst/>
          </a:prstGeom>
          <a:ln>
            <a:solidFill>
              <a:schemeClr val="tx1"/>
            </a:solidFill>
          </a:ln>
        </p:spPr>
        <p:txBody>
          <a:bodyPr wrap="square">
            <a:spAutoFit/>
          </a:bodyPr>
          <a:lstStyle/>
          <a:p>
            <a:pPr algn="ctr"/>
            <a:r>
              <a:rPr lang="zh-CN" altLang="en-US" sz="2800" dirty="0"/>
              <a:t>计算价层电子对数</a:t>
            </a:r>
          </a:p>
        </p:txBody>
      </p:sp>
      <p:sp>
        <p:nvSpPr>
          <p:cNvPr id="13" name="矩形 12">
            <a:extLst>
              <a:ext uri="{FF2B5EF4-FFF2-40B4-BE49-F238E27FC236}">
                <a16:creationId xmlns:a16="http://schemas.microsoft.com/office/drawing/2014/main" xmlns="" id="{7CB50782-7530-47C3-935B-70B48C0AF033}"/>
              </a:ext>
            </a:extLst>
          </p:cNvPr>
          <p:cNvSpPr/>
          <p:nvPr/>
        </p:nvSpPr>
        <p:spPr>
          <a:xfrm>
            <a:off x="6262167" y="1257956"/>
            <a:ext cx="3773692" cy="523220"/>
          </a:xfrm>
          <a:prstGeom prst="rect">
            <a:avLst/>
          </a:prstGeom>
          <a:ln>
            <a:solidFill>
              <a:schemeClr val="tx1"/>
            </a:solidFill>
          </a:ln>
        </p:spPr>
        <p:txBody>
          <a:bodyPr wrap="square">
            <a:spAutoFit/>
          </a:bodyPr>
          <a:lstStyle/>
          <a:p>
            <a:pPr algn="ctr"/>
            <a:r>
              <a:rPr lang="zh-CN" altLang="en-US" sz="2800" dirty="0"/>
              <a:t>推断分子或离子构型</a:t>
            </a:r>
          </a:p>
        </p:txBody>
      </p:sp>
    </p:spTree>
    <p:extLst>
      <p:ext uri="{BB962C8B-B14F-4D97-AF65-F5344CB8AC3E}">
        <p14:creationId xmlns:p14="http://schemas.microsoft.com/office/powerpoint/2010/main" val="365977212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AD6FBD24-1440-4E48-88FF-2AB7B4034623}"/>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
        <p:nvSpPr>
          <p:cNvPr id="10" name="矩形 9">
            <a:extLst>
              <a:ext uri="{FF2B5EF4-FFF2-40B4-BE49-F238E27FC236}">
                <a16:creationId xmlns:a16="http://schemas.microsoft.com/office/drawing/2014/main" xmlns="" id="{8913AE97-1597-4399-9A39-C0F56404DD88}"/>
              </a:ext>
            </a:extLst>
          </p:cNvPr>
          <p:cNvSpPr/>
          <p:nvPr/>
        </p:nvSpPr>
        <p:spPr>
          <a:xfrm>
            <a:off x="250487" y="462535"/>
            <a:ext cx="11723912" cy="2677656"/>
          </a:xfrm>
          <a:prstGeom prst="rect">
            <a:avLst/>
          </a:prstGeom>
        </p:spPr>
        <p:txBody>
          <a:bodyPr wrap="square">
            <a:spAutoFit/>
          </a:bodyPr>
          <a:lstStyle/>
          <a:p>
            <a:pPr>
              <a:lnSpc>
                <a:spcPct val="150000"/>
              </a:lnSpc>
            </a:pPr>
            <a:r>
              <a:rPr lang="zh-CN" altLang="en-US" sz="2800" b="1" dirty="0">
                <a:solidFill>
                  <a:srgbClr val="DA251C"/>
                </a:solidFill>
              </a:rPr>
              <a:t>解后反思</a:t>
            </a:r>
            <a:endParaRPr lang="en-US" altLang="zh-CN" sz="2800" b="1" dirty="0">
              <a:solidFill>
                <a:srgbClr val="DA251C"/>
              </a:solidFill>
            </a:endParaRPr>
          </a:p>
          <a:p>
            <a:pPr>
              <a:lnSpc>
                <a:spcPct val="150000"/>
              </a:lnSpc>
            </a:pPr>
            <a:r>
              <a:rPr lang="zh-CN" altLang="en-US" sz="2800" dirty="0"/>
              <a:t>　　</a:t>
            </a:r>
            <a:r>
              <a:rPr lang="zh-CN" altLang="zh-CN" sz="2800" dirty="0"/>
              <a:t>学会运用</a:t>
            </a:r>
            <a:r>
              <a:rPr lang="en-US" altLang="zh-CN" sz="2800" dirty="0"/>
              <a:t>VSEPR</a:t>
            </a:r>
            <a:r>
              <a:rPr lang="zh-CN" altLang="zh-CN" sz="2800" dirty="0"/>
              <a:t>模型或杂化轨道理论对化合物的成键原子进行必要的分析、类推或计算</a:t>
            </a:r>
            <a:r>
              <a:rPr lang="en-US" altLang="zh-CN" sz="2800" dirty="0"/>
              <a:t>,</a:t>
            </a:r>
            <a:r>
              <a:rPr lang="zh-CN" altLang="zh-CN" sz="2800" dirty="0"/>
              <a:t>是探析陌生或复杂离子的结构和性质的有效途径。</a:t>
            </a:r>
          </a:p>
          <a:p>
            <a:pPr>
              <a:lnSpc>
                <a:spcPct val="150000"/>
              </a:lnSpc>
            </a:pPr>
            <a:endParaRPr lang="en-US" altLang="zh-CN" sz="2800" dirty="0"/>
          </a:p>
        </p:txBody>
      </p:sp>
    </p:spTree>
    <p:extLst>
      <p:ext uri="{BB962C8B-B14F-4D97-AF65-F5344CB8AC3E}">
        <p14:creationId xmlns:p14="http://schemas.microsoft.com/office/powerpoint/2010/main" val="246029619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xmlns="" id="{9BCFBCDB-577C-4C84-9BF9-814CC413FB39}"/>
              </a:ext>
            </a:extLst>
          </p:cNvPr>
          <p:cNvSpPr/>
          <p:nvPr/>
        </p:nvSpPr>
        <p:spPr>
          <a:xfrm>
            <a:off x="250487" y="818239"/>
            <a:ext cx="11723912" cy="5262979"/>
          </a:xfrm>
          <a:prstGeom prst="rect">
            <a:avLst/>
          </a:prstGeom>
        </p:spPr>
        <p:txBody>
          <a:bodyPr wrap="square">
            <a:spAutoFit/>
          </a:bodyPr>
          <a:lstStyle/>
          <a:p>
            <a:pPr>
              <a:lnSpc>
                <a:spcPct val="150000"/>
              </a:lnSpc>
            </a:pPr>
            <a:r>
              <a:rPr lang="zh-CN" altLang="zh-CN" sz="2800" b="1" dirty="0">
                <a:solidFill>
                  <a:srgbClr val="DA251C"/>
                </a:solidFill>
              </a:rPr>
              <a:t>示例</a:t>
            </a:r>
            <a:r>
              <a:rPr lang="en-US" altLang="zh-CN" sz="2800" b="1" dirty="0">
                <a:solidFill>
                  <a:srgbClr val="DA251C"/>
                </a:solidFill>
              </a:rPr>
              <a:t>12</a:t>
            </a:r>
            <a:r>
              <a:rPr lang="zh-CN" altLang="zh-CN" sz="2800" dirty="0"/>
              <a:t>　</a:t>
            </a:r>
            <a:r>
              <a:rPr lang="en-US" altLang="zh-CN" sz="2800" dirty="0"/>
              <a:t>[</a:t>
            </a:r>
            <a:r>
              <a:rPr lang="zh-CN" altLang="zh-CN" sz="2800" dirty="0"/>
              <a:t>高考组合题</a:t>
            </a:r>
            <a:r>
              <a:rPr lang="en-US" altLang="zh-CN" sz="2800" dirty="0"/>
              <a:t>](1)[2015</a:t>
            </a:r>
            <a:r>
              <a:rPr lang="zh-CN" altLang="zh-CN" sz="2800" dirty="0"/>
              <a:t>新课标全国卷</a:t>
            </a:r>
            <a:r>
              <a:rPr lang="en-US" altLang="zh-CN" sz="2800" dirty="0"/>
              <a:t>Ⅰ,37(4),1</a:t>
            </a:r>
            <a:r>
              <a:rPr lang="zh-CN" altLang="zh-CN" sz="2800" dirty="0"/>
              <a:t>分</a:t>
            </a:r>
            <a:r>
              <a:rPr lang="en-US" altLang="zh-CN" sz="2800" dirty="0"/>
              <a:t>] CO</a:t>
            </a:r>
            <a:r>
              <a:rPr lang="zh-CN" altLang="zh-CN" sz="2800" dirty="0"/>
              <a:t>能与金属</a:t>
            </a:r>
            <a:r>
              <a:rPr lang="en-US" altLang="zh-CN" sz="2800" dirty="0"/>
              <a:t>Fe</a:t>
            </a:r>
            <a:r>
              <a:rPr lang="zh-CN" altLang="zh-CN" sz="2800" dirty="0"/>
              <a:t>形成</a:t>
            </a:r>
            <a:r>
              <a:rPr lang="en-US" altLang="zh-CN" sz="2800" dirty="0"/>
              <a:t>Fe(CO)</a:t>
            </a:r>
            <a:r>
              <a:rPr lang="en-US" altLang="zh-CN" sz="2800" baseline="-25000" dirty="0"/>
              <a:t>5</a:t>
            </a:r>
            <a:r>
              <a:rPr lang="en-US" altLang="zh-CN" sz="2800" dirty="0"/>
              <a:t>,</a:t>
            </a:r>
            <a:r>
              <a:rPr lang="zh-CN" altLang="zh-CN" sz="2800" dirty="0"/>
              <a:t>该化合物的熔点为</a:t>
            </a:r>
            <a:r>
              <a:rPr lang="en-US" altLang="zh-CN" sz="2800" dirty="0"/>
              <a:t>253 K,</a:t>
            </a:r>
            <a:r>
              <a:rPr lang="zh-CN" altLang="zh-CN" sz="2800" dirty="0"/>
              <a:t>沸点为</a:t>
            </a:r>
            <a:r>
              <a:rPr lang="en-US" altLang="zh-CN" sz="2800" dirty="0"/>
              <a:t>376 K,</a:t>
            </a:r>
            <a:r>
              <a:rPr lang="zh-CN" altLang="zh-CN" sz="2800" dirty="0"/>
              <a:t>其固体属于</a:t>
            </a:r>
            <a:r>
              <a:rPr lang="zh-CN" altLang="zh-CN" sz="2800" u="sng" dirty="0"/>
              <a:t>　　　　</a:t>
            </a:r>
            <a:r>
              <a:rPr lang="zh-CN" altLang="zh-CN" sz="2800" dirty="0"/>
              <a:t>晶体。</a:t>
            </a:r>
            <a:r>
              <a:rPr lang="en-US" altLang="zh-CN" sz="2800" dirty="0"/>
              <a:t> </a:t>
            </a:r>
            <a:endParaRPr lang="zh-CN" altLang="zh-CN" sz="2800" dirty="0"/>
          </a:p>
          <a:p>
            <a:pPr>
              <a:lnSpc>
                <a:spcPct val="150000"/>
              </a:lnSpc>
            </a:pPr>
            <a:r>
              <a:rPr lang="en-US" altLang="zh-CN" sz="2800" dirty="0"/>
              <a:t>(2)[2016</a:t>
            </a:r>
            <a:r>
              <a:rPr lang="zh-CN" altLang="zh-CN" sz="2800" dirty="0"/>
              <a:t>全国卷</a:t>
            </a:r>
            <a:r>
              <a:rPr lang="en-US" altLang="zh-CN" sz="2800" dirty="0"/>
              <a:t>Ⅲ,37(4),2</a:t>
            </a:r>
            <a:r>
              <a:rPr lang="zh-CN" altLang="zh-CN" sz="2800" dirty="0"/>
              <a:t>分</a:t>
            </a:r>
            <a:r>
              <a:rPr lang="en-US" altLang="zh-CN" sz="2800" dirty="0"/>
              <a:t>]GaF</a:t>
            </a:r>
            <a:r>
              <a:rPr lang="en-US" altLang="zh-CN" sz="2800" baseline="-25000" dirty="0"/>
              <a:t>3</a:t>
            </a:r>
            <a:r>
              <a:rPr lang="zh-CN" altLang="zh-CN" sz="2800" dirty="0"/>
              <a:t>的熔点高于</a:t>
            </a:r>
            <a:r>
              <a:rPr lang="en-US" altLang="zh-CN" sz="2800" dirty="0"/>
              <a:t>1 000 ℃,GaCl</a:t>
            </a:r>
            <a:r>
              <a:rPr lang="en-US" altLang="zh-CN" sz="2800" baseline="-25000" dirty="0"/>
              <a:t>3</a:t>
            </a:r>
            <a:r>
              <a:rPr lang="zh-CN" altLang="zh-CN" sz="2800" dirty="0"/>
              <a:t>的熔点为</a:t>
            </a:r>
            <a:r>
              <a:rPr lang="en-US" altLang="zh-CN" sz="2800" dirty="0"/>
              <a:t>77.9 ℃,</a:t>
            </a:r>
            <a:r>
              <a:rPr lang="zh-CN" altLang="zh-CN" sz="2800" dirty="0"/>
              <a:t>其原因是</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(3)[2017</a:t>
            </a:r>
            <a:r>
              <a:rPr lang="zh-CN" altLang="zh-CN" sz="2800" dirty="0"/>
              <a:t>全国卷</a:t>
            </a:r>
            <a:r>
              <a:rPr lang="en-US" altLang="zh-CN" sz="2800" dirty="0"/>
              <a:t>Ⅲ,35(3),4</a:t>
            </a:r>
            <a:r>
              <a:rPr lang="zh-CN" altLang="zh-CN" sz="2800" dirty="0"/>
              <a:t>分</a:t>
            </a:r>
            <a:r>
              <a:rPr lang="en-US" altLang="zh-CN" sz="2800" dirty="0"/>
              <a:t>]</a:t>
            </a:r>
            <a:r>
              <a:rPr lang="zh-CN" altLang="zh-CN" sz="2800" dirty="0"/>
              <a:t>在</a:t>
            </a:r>
            <a:r>
              <a:rPr lang="en-US" altLang="zh-CN" sz="2800" dirty="0"/>
              <a:t>CO</a:t>
            </a:r>
            <a:r>
              <a:rPr lang="en-US" altLang="zh-CN" sz="2800" baseline="-25000" dirty="0"/>
              <a:t>2</a:t>
            </a:r>
            <a:r>
              <a:rPr lang="zh-CN" altLang="zh-CN" sz="2800" dirty="0"/>
              <a:t>低压合成甲醇反应</a:t>
            </a:r>
            <a:r>
              <a:rPr lang="en-US" altLang="zh-CN" sz="2800" dirty="0"/>
              <a:t>(CO</a:t>
            </a:r>
            <a:r>
              <a:rPr lang="en-US" altLang="zh-CN" sz="2800" baseline="-25000" dirty="0"/>
              <a:t>2</a:t>
            </a:r>
            <a:r>
              <a:rPr lang="en-US" altLang="zh-CN" sz="2800" dirty="0"/>
              <a:t>+3H</a:t>
            </a:r>
            <a:r>
              <a:rPr lang="en-US" altLang="zh-CN" sz="2800" baseline="-25000" dirty="0"/>
              <a:t>2       </a:t>
            </a:r>
            <a:r>
              <a:rPr lang="en-US" altLang="zh-CN" sz="2800" dirty="0"/>
              <a:t>CH</a:t>
            </a:r>
            <a:r>
              <a:rPr lang="en-US" altLang="zh-CN" sz="2800" baseline="-25000" dirty="0"/>
              <a:t>3</a:t>
            </a:r>
            <a:r>
              <a:rPr lang="en-US" altLang="zh-CN" sz="2800" dirty="0"/>
              <a:t>OH+H</a:t>
            </a:r>
            <a:r>
              <a:rPr lang="en-US" altLang="zh-CN" sz="2800" baseline="-25000" dirty="0"/>
              <a:t>2</a:t>
            </a:r>
            <a:r>
              <a:rPr lang="en-US" altLang="zh-CN" sz="2800" dirty="0"/>
              <a:t>O)</a:t>
            </a:r>
            <a:r>
              <a:rPr lang="zh-CN" altLang="zh-CN" sz="2800" dirty="0"/>
              <a:t>所涉及的</a:t>
            </a:r>
            <a:r>
              <a:rPr lang="en-US" altLang="zh-CN" sz="2800" dirty="0"/>
              <a:t>4</a:t>
            </a:r>
            <a:r>
              <a:rPr lang="zh-CN" altLang="zh-CN" sz="2800" dirty="0"/>
              <a:t>种物质中</a:t>
            </a:r>
            <a:r>
              <a:rPr lang="en-US" altLang="zh-CN" sz="2800" dirty="0"/>
              <a:t>,</a:t>
            </a:r>
            <a:r>
              <a:rPr lang="zh-CN" altLang="zh-CN" sz="2800" dirty="0"/>
              <a:t>沸点从高到低的顺序为</a:t>
            </a:r>
            <a:r>
              <a:rPr lang="zh-CN" altLang="zh-CN" sz="2800" u="sng" dirty="0"/>
              <a:t>　　　　</a:t>
            </a:r>
            <a:r>
              <a:rPr lang="en-US" altLang="zh-CN" sz="2800" dirty="0"/>
              <a:t>,</a:t>
            </a:r>
            <a:r>
              <a:rPr lang="zh-CN" altLang="zh-CN" sz="2800" dirty="0"/>
              <a:t>原因是</a:t>
            </a:r>
            <a:r>
              <a:rPr lang="zh-CN" altLang="zh-CN" sz="2800" u="sng" dirty="0"/>
              <a:t>　　　　</a:t>
            </a:r>
            <a:r>
              <a:rPr lang="zh-CN" altLang="zh-CN" sz="2800" dirty="0"/>
              <a:t>。</a:t>
            </a:r>
            <a:endParaRPr lang="zh-CN" altLang="en-US" sz="2800" dirty="0"/>
          </a:p>
        </p:txBody>
      </p:sp>
      <p:sp>
        <p:nvSpPr>
          <p:cNvPr id="18" name="矩形 17">
            <a:extLst>
              <a:ext uri="{FF2B5EF4-FFF2-40B4-BE49-F238E27FC236}">
                <a16:creationId xmlns:a16="http://schemas.microsoft.com/office/drawing/2014/main" xmlns="" id="{A2A84C92-79A9-4D4B-B239-8E7F764F7A24}"/>
              </a:ext>
            </a:extLst>
          </p:cNvPr>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19" name="矩形 18">
            <a:extLst>
              <a:ext uri="{FF2B5EF4-FFF2-40B4-BE49-F238E27FC236}">
                <a16:creationId xmlns:a16="http://schemas.microsoft.com/office/drawing/2014/main" xmlns="" id="{11FDB6B2-A016-4A70-B131-BD696910996E}"/>
              </a:ext>
            </a:extLst>
          </p:cNvPr>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20" name="矩形 19">
            <a:extLst>
              <a:ext uri="{FF2B5EF4-FFF2-40B4-BE49-F238E27FC236}">
                <a16:creationId xmlns:a16="http://schemas.microsoft.com/office/drawing/2014/main" xmlns="" id="{3A6C60BF-FD67-4859-A866-B3E2AFF0A966}"/>
              </a:ext>
            </a:extLst>
          </p:cNvPr>
          <p:cNvSpPr/>
          <p:nvPr/>
        </p:nvSpPr>
        <p:spPr>
          <a:xfrm>
            <a:off x="1066799" y="-2"/>
            <a:ext cx="7786915"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ea typeface="微软雅黑" panose="020B0503020204020204" pitchFamily="34" charset="-122"/>
              </a:rPr>
              <a:t>考向</a:t>
            </a:r>
            <a:r>
              <a:rPr lang="en-US" altLang="zh-CN" sz="2800" dirty="0">
                <a:solidFill>
                  <a:srgbClr val="DA251C"/>
                </a:solidFill>
                <a:ea typeface="微软雅黑" panose="020B0503020204020204" pitchFamily="34" charset="-122"/>
              </a:rPr>
              <a:t>4   </a:t>
            </a:r>
            <a:r>
              <a:rPr lang="zh-CN" altLang="en-US" sz="2800" dirty="0">
                <a:solidFill>
                  <a:srgbClr val="DA251C"/>
                </a:solidFill>
                <a:ea typeface="微软雅黑" panose="020B0503020204020204" pitchFamily="34" charset="-122"/>
              </a:rPr>
              <a:t>晶体类型的判断　晶体熔、沸点的比较</a:t>
            </a:r>
          </a:p>
        </p:txBody>
      </p:sp>
      <p:pic>
        <p:nvPicPr>
          <p:cNvPr id="6" name="图片 5"/>
          <p:cNvPicPr/>
          <p:nvPr/>
        </p:nvPicPr>
        <p:blipFill>
          <a:blip r:embed="rId2"/>
          <a:stretch>
            <a:fillRect/>
          </a:stretch>
        </p:blipFill>
        <p:spPr>
          <a:xfrm>
            <a:off x="10109878" y="4239114"/>
            <a:ext cx="600016" cy="340879"/>
          </a:xfrm>
          <a:prstGeom prst="rect">
            <a:avLst/>
          </a:prstGeom>
        </p:spPr>
      </p:pic>
    </p:spTree>
    <p:extLst>
      <p:ext uri="{BB962C8B-B14F-4D97-AF65-F5344CB8AC3E}">
        <p14:creationId xmlns:p14="http://schemas.microsoft.com/office/powerpoint/2010/main" val="2000671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AD6FBD24-1440-4E48-88FF-2AB7B4034623}"/>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
        <p:nvSpPr>
          <p:cNvPr id="4" name="矩形 3">
            <a:extLst>
              <a:ext uri="{FF2B5EF4-FFF2-40B4-BE49-F238E27FC236}">
                <a16:creationId xmlns:a16="http://schemas.microsoft.com/office/drawing/2014/main" xmlns="" id="{6D57C229-A897-499E-AD57-F53AB90B4692}"/>
              </a:ext>
            </a:extLst>
          </p:cNvPr>
          <p:cNvSpPr/>
          <p:nvPr/>
        </p:nvSpPr>
        <p:spPr>
          <a:xfrm>
            <a:off x="250487" y="253089"/>
            <a:ext cx="11723912" cy="6555641"/>
          </a:xfrm>
          <a:prstGeom prst="rect">
            <a:avLst/>
          </a:prstGeom>
        </p:spPr>
        <p:txBody>
          <a:bodyPr wrap="square">
            <a:spAutoFit/>
          </a:bodyPr>
          <a:lstStyle/>
          <a:p>
            <a:pPr>
              <a:lnSpc>
                <a:spcPct val="150000"/>
              </a:lnSpc>
            </a:pPr>
            <a:r>
              <a:rPr lang="zh-CN" altLang="en-US" sz="2800" b="1" dirty="0">
                <a:solidFill>
                  <a:srgbClr val="DA251C"/>
                </a:solidFill>
              </a:rPr>
              <a:t>思维导引</a:t>
            </a:r>
            <a:r>
              <a:rPr lang="zh-CN" altLang="en-US" sz="2800" dirty="0"/>
              <a:t>　</a:t>
            </a:r>
          </a:p>
          <a:p>
            <a:pPr>
              <a:lnSpc>
                <a:spcPct val="150000"/>
              </a:lnSpc>
            </a:pPr>
            <a:endParaRPr lang="en-US" altLang="zh-CN" sz="2800" dirty="0"/>
          </a:p>
          <a:p>
            <a:endParaRPr lang="zh-CN" altLang="en-US" sz="2800" dirty="0"/>
          </a:p>
          <a:p>
            <a:pPr algn="dist">
              <a:lnSpc>
                <a:spcPct val="150000"/>
              </a:lnSpc>
            </a:pPr>
            <a:r>
              <a:rPr lang="zh-CN" altLang="zh-CN" sz="2800" b="1" dirty="0">
                <a:solidFill>
                  <a:srgbClr val="DA251C"/>
                </a:solidFill>
              </a:rPr>
              <a:t>解析</a:t>
            </a:r>
            <a:r>
              <a:rPr lang="zh-CN" altLang="zh-CN" sz="2800" dirty="0"/>
              <a:t>　</a:t>
            </a:r>
            <a:r>
              <a:rPr lang="en-US" altLang="zh-CN" sz="2800" dirty="0"/>
              <a:t>(1)Fe(CO)</a:t>
            </a:r>
            <a:r>
              <a:rPr lang="en-US" altLang="zh-CN" sz="2800" baseline="-25000" dirty="0"/>
              <a:t>5</a:t>
            </a:r>
            <a:r>
              <a:rPr lang="zh-CN" altLang="zh-CN" sz="2800" dirty="0"/>
              <a:t>的熔、沸点较低</a:t>
            </a:r>
            <a:r>
              <a:rPr lang="en-US" altLang="zh-CN" sz="2800" dirty="0"/>
              <a:t>,</a:t>
            </a:r>
            <a:r>
              <a:rPr lang="zh-CN" altLang="zh-CN" sz="2800" dirty="0"/>
              <a:t>符合分子晶体的特点</a:t>
            </a:r>
            <a:r>
              <a:rPr lang="en-US" altLang="zh-CN" sz="2800" dirty="0"/>
              <a:t>,</a:t>
            </a:r>
            <a:r>
              <a:rPr lang="zh-CN" altLang="zh-CN" sz="2800" dirty="0"/>
              <a:t>故其固体为分子晶体。</a:t>
            </a:r>
            <a:r>
              <a:rPr lang="en-US" altLang="zh-CN" sz="2800" dirty="0"/>
              <a:t>(2)GaF</a:t>
            </a:r>
            <a:r>
              <a:rPr lang="en-US" altLang="zh-CN" sz="2800" baseline="-25000" dirty="0"/>
              <a:t>3</a:t>
            </a:r>
            <a:r>
              <a:rPr lang="zh-CN" altLang="zh-CN" sz="2800" dirty="0"/>
              <a:t>的熔点高于</a:t>
            </a:r>
            <a:r>
              <a:rPr lang="en-US" altLang="zh-CN" sz="2800" dirty="0"/>
              <a:t>1 000 ℃,</a:t>
            </a:r>
            <a:r>
              <a:rPr lang="zh-CN" altLang="zh-CN" sz="2800" dirty="0"/>
              <a:t>说明</a:t>
            </a:r>
            <a:r>
              <a:rPr lang="en-US" altLang="zh-CN" sz="2800" dirty="0"/>
              <a:t>GaF</a:t>
            </a:r>
            <a:r>
              <a:rPr lang="en-US" altLang="zh-CN" sz="2800" baseline="-25000" dirty="0"/>
              <a:t>3</a:t>
            </a:r>
            <a:r>
              <a:rPr lang="zh-CN" altLang="zh-CN" sz="2800" dirty="0"/>
              <a:t>是离子晶体</a:t>
            </a:r>
            <a:r>
              <a:rPr lang="en-US" altLang="zh-CN" sz="2800" dirty="0"/>
              <a:t>,</a:t>
            </a:r>
            <a:r>
              <a:rPr lang="zh-CN" altLang="zh-CN" sz="2800" dirty="0"/>
              <a:t>而</a:t>
            </a:r>
            <a:r>
              <a:rPr lang="en-US" altLang="zh-CN" sz="2800" dirty="0"/>
              <a:t>GaCl</a:t>
            </a:r>
            <a:r>
              <a:rPr lang="en-US" altLang="zh-CN" sz="2800" baseline="-25000" dirty="0"/>
              <a:t>3</a:t>
            </a:r>
            <a:r>
              <a:rPr lang="zh-CN" altLang="zh-CN" sz="2800" dirty="0"/>
              <a:t>的熔点为</a:t>
            </a:r>
            <a:r>
              <a:rPr lang="en-US" altLang="zh-CN" sz="2800" dirty="0"/>
              <a:t>77.9 ℃,</a:t>
            </a:r>
            <a:r>
              <a:rPr lang="zh-CN" altLang="zh-CN" sz="2800" dirty="0"/>
              <a:t>说明</a:t>
            </a:r>
            <a:r>
              <a:rPr lang="en-US" altLang="zh-CN" sz="2800" dirty="0"/>
              <a:t>GaCl</a:t>
            </a:r>
            <a:r>
              <a:rPr lang="en-US" altLang="zh-CN" sz="2800" baseline="-25000" dirty="0"/>
              <a:t>3</a:t>
            </a:r>
            <a:r>
              <a:rPr lang="zh-CN" altLang="zh-CN" sz="2800" dirty="0"/>
              <a:t>是分子晶体</a:t>
            </a:r>
            <a:r>
              <a:rPr lang="en-US" altLang="zh-CN" sz="2800" dirty="0"/>
              <a:t>,</a:t>
            </a:r>
            <a:r>
              <a:rPr lang="zh-CN" altLang="zh-CN" sz="2800" dirty="0"/>
              <a:t>离子晶体的熔点高于分子晶体的。</a:t>
            </a:r>
            <a:r>
              <a:rPr lang="en-US" altLang="zh-CN" sz="2800" dirty="0"/>
              <a:t>(3)</a:t>
            </a:r>
            <a:r>
              <a:rPr lang="zh-CN" altLang="zh-CN" sz="2800" dirty="0"/>
              <a:t>水和甲醇均为极性分子</a:t>
            </a:r>
            <a:r>
              <a:rPr lang="en-US" altLang="zh-CN" sz="2800" dirty="0"/>
              <a:t>,</a:t>
            </a:r>
            <a:r>
              <a:rPr lang="zh-CN" altLang="zh-CN" sz="2800" dirty="0"/>
              <a:t>常温常压下两种物质均呈液态</a:t>
            </a:r>
            <a:r>
              <a:rPr lang="en-US" altLang="zh-CN" sz="2800" dirty="0"/>
              <a:t>;</a:t>
            </a:r>
            <a:r>
              <a:rPr lang="zh-CN" altLang="zh-CN" sz="2800" dirty="0"/>
              <a:t>二氧化碳和氢气均为非极性分子</a:t>
            </a:r>
            <a:r>
              <a:rPr lang="en-US" altLang="zh-CN" sz="2800" dirty="0"/>
              <a:t>,</a:t>
            </a:r>
            <a:r>
              <a:rPr lang="zh-CN" altLang="zh-CN" sz="2800" dirty="0"/>
              <a:t>常温常压下两种物质均呈气态</a:t>
            </a:r>
            <a:r>
              <a:rPr lang="en-US" altLang="zh-CN" sz="2800" dirty="0"/>
              <a:t>,</a:t>
            </a:r>
            <a:r>
              <a:rPr lang="zh-CN" altLang="zh-CN" sz="2800" dirty="0"/>
              <a:t>根据四种物质在相同条件下的状态可以判断出水、甲醇的沸点均高于二氧化碳、氢气的沸点。由于水分子中的</a:t>
            </a:r>
            <a:r>
              <a:rPr lang="en-US" altLang="zh-CN" sz="2800" dirty="0"/>
              <a:t>2</a:t>
            </a:r>
            <a:r>
              <a:rPr lang="zh-CN" altLang="zh-CN" sz="2800" dirty="0"/>
              <a:t>个氢原子都能参与氢键的形成</a:t>
            </a:r>
            <a:r>
              <a:rPr lang="en-US" altLang="zh-CN" sz="2800" dirty="0"/>
              <a:t>,</a:t>
            </a:r>
            <a:r>
              <a:rPr lang="zh-CN" altLang="zh-CN" sz="2800" dirty="0"/>
              <a:t>而甲醇分子中只有羟基上的氢原子能够</a:t>
            </a:r>
            <a:endParaRPr lang="en-US" altLang="zh-CN" sz="2800" dirty="0"/>
          </a:p>
        </p:txBody>
      </p:sp>
      <p:sp>
        <p:nvSpPr>
          <p:cNvPr id="5" name="矩形 4">
            <a:extLst>
              <a:ext uri="{FF2B5EF4-FFF2-40B4-BE49-F238E27FC236}">
                <a16:creationId xmlns:a16="http://schemas.microsoft.com/office/drawing/2014/main" xmlns="" id="{5766CA85-450C-4742-873E-CAAA52786DB7}"/>
              </a:ext>
            </a:extLst>
          </p:cNvPr>
          <p:cNvSpPr/>
          <p:nvPr/>
        </p:nvSpPr>
        <p:spPr>
          <a:xfrm>
            <a:off x="651350" y="1130956"/>
            <a:ext cx="2447450" cy="523220"/>
          </a:xfrm>
          <a:prstGeom prst="rect">
            <a:avLst/>
          </a:prstGeom>
          <a:ln>
            <a:solidFill>
              <a:schemeClr val="tx1"/>
            </a:solidFill>
          </a:ln>
        </p:spPr>
        <p:txBody>
          <a:bodyPr wrap="square">
            <a:spAutoFit/>
          </a:bodyPr>
          <a:lstStyle/>
          <a:p>
            <a:pPr algn="ctr"/>
            <a:r>
              <a:rPr lang="zh-CN" altLang="en-US" sz="2800" dirty="0"/>
              <a:t>判断晶体类型</a:t>
            </a:r>
          </a:p>
        </p:txBody>
      </p:sp>
      <p:sp>
        <p:nvSpPr>
          <p:cNvPr id="6" name="矩形 5">
            <a:extLst>
              <a:ext uri="{FF2B5EF4-FFF2-40B4-BE49-F238E27FC236}">
                <a16:creationId xmlns:a16="http://schemas.microsoft.com/office/drawing/2014/main" xmlns="" id="{5616D1F8-4D33-44F8-B554-71C96F580E5E}"/>
              </a:ext>
            </a:extLst>
          </p:cNvPr>
          <p:cNvSpPr/>
          <p:nvPr/>
        </p:nvSpPr>
        <p:spPr>
          <a:xfrm>
            <a:off x="5120182" y="1118912"/>
            <a:ext cx="3704750" cy="523220"/>
          </a:xfrm>
          <a:prstGeom prst="rect">
            <a:avLst/>
          </a:prstGeom>
          <a:ln>
            <a:solidFill>
              <a:schemeClr val="tx1"/>
            </a:solidFill>
          </a:ln>
        </p:spPr>
        <p:txBody>
          <a:bodyPr wrap="square">
            <a:spAutoFit/>
          </a:bodyPr>
          <a:lstStyle/>
          <a:p>
            <a:pPr algn="ctr"/>
            <a:r>
              <a:rPr lang="zh-CN" altLang="en-US" sz="2800" dirty="0"/>
              <a:t>推断晶体的相关性质</a:t>
            </a:r>
          </a:p>
        </p:txBody>
      </p:sp>
      <p:pic>
        <p:nvPicPr>
          <p:cNvPr id="8" name="图片 7">
            <a:extLst>
              <a:ext uri="{FF2B5EF4-FFF2-40B4-BE49-F238E27FC236}">
                <a16:creationId xmlns:a16="http://schemas.microsoft.com/office/drawing/2014/main" xmlns="" id="{E7104808-76C5-464F-9608-2AB770E1622B}"/>
              </a:ext>
            </a:extLst>
          </p:cNvPr>
          <p:cNvPicPr/>
          <p:nvPr/>
        </p:nvPicPr>
        <p:blipFill>
          <a:blip r:embed="rId3"/>
          <a:stretch>
            <a:fillRect/>
          </a:stretch>
        </p:blipFill>
        <p:spPr>
          <a:xfrm>
            <a:off x="3248431" y="1009284"/>
            <a:ext cx="1747520" cy="766563"/>
          </a:xfrm>
          <a:prstGeom prst="rect">
            <a:avLst/>
          </a:prstGeom>
        </p:spPr>
      </p:pic>
    </p:spTree>
    <p:extLst>
      <p:ext uri="{BB962C8B-B14F-4D97-AF65-F5344CB8AC3E}">
        <p14:creationId xmlns:p14="http://schemas.microsoft.com/office/powerpoint/2010/main" val="326996580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AD6FBD24-1440-4E48-88FF-2AB7B4034623}"/>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
        <p:nvSpPr>
          <p:cNvPr id="4" name="矩形 3">
            <a:extLst>
              <a:ext uri="{FF2B5EF4-FFF2-40B4-BE49-F238E27FC236}">
                <a16:creationId xmlns:a16="http://schemas.microsoft.com/office/drawing/2014/main" xmlns="" id="{6D57C229-A897-499E-AD57-F53AB90B4692}"/>
              </a:ext>
            </a:extLst>
          </p:cNvPr>
          <p:cNvSpPr/>
          <p:nvPr/>
        </p:nvSpPr>
        <p:spPr>
          <a:xfrm>
            <a:off x="250487" y="437032"/>
            <a:ext cx="11723912" cy="4616648"/>
          </a:xfrm>
          <a:prstGeom prst="rect">
            <a:avLst/>
          </a:prstGeom>
        </p:spPr>
        <p:txBody>
          <a:bodyPr wrap="square">
            <a:spAutoFit/>
          </a:bodyPr>
          <a:lstStyle/>
          <a:p>
            <a:pPr>
              <a:lnSpc>
                <a:spcPct val="150000"/>
              </a:lnSpc>
            </a:pPr>
            <a:r>
              <a:rPr lang="zh-CN" altLang="zh-CN" sz="2800" dirty="0"/>
              <a:t>形成氢键</a:t>
            </a:r>
            <a:r>
              <a:rPr lang="en-US" altLang="zh-CN" sz="2800" dirty="0"/>
              <a:t>,</a:t>
            </a:r>
            <a:r>
              <a:rPr lang="zh-CN" altLang="zh-CN" sz="2800" dirty="0"/>
              <a:t>所以水中的氢键比甲醇中的多</a:t>
            </a:r>
            <a:r>
              <a:rPr lang="en-US" altLang="zh-CN" sz="2800" dirty="0"/>
              <a:t>,</a:t>
            </a:r>
            <a:r>
              <a:rPr lang="zh-CN" altLang="zh-CN" sz="2800" dirty="0"/>
              <a:t>则水的沸点高于甲醇的沸点。二氧化碳和氢气都属于分子晶体</a:t>
            </a:r>
            <a:r>
              <a:rPr lang="en-US" altLang="zh-CN" sz="2800" dirty="0"/>
              <a:t>,</a:t>
            </a:r>
            <a:r>
              <a:rPr lang="zh-CN" altLang="zh-CN" sz="2800" dirty="0"/>
              <a:t>但由于二氧化碳的相对分子质量大于氢气</a:t>
            </a:r>
            <a:r>
              <a:rPr lang="en-US" altLang="zh-CN" sz="2800" dirty="0"/>
              <a:t>,</a:t>
            </a:r>
            <a:r>
              <a:rPr lang="zh-CN" altLang="zh-CN" sz="2800" dirty="0"/>
              <a:t>所以二氧化碳的沸点高于氢气的沸点。</a:t>
            </a:r>
            <a:endParaRPr lang="en-US" altLang="zh-CN" sz="2800" dirty="0"/>
          </a:p>
          <a:p>
            <a:pPr>
              <a:lnSpc>
                <a:spcPct val="150000"/>
              </a:lnSpc>
            </a:pPr>
            <a:endParaRPr lang="en-US" altLang="zh-CN" sz="2800" dirty="0"/>
          </a:p>
          <a:p>
            <a:pPr>
              <a:lnSpc>
                <a:spcPct val="150000"/>
              </a:lnSpc>
            </a:pPr>
            <a:r>
              <a:rPr lang="zh-CN" altLang="zh-CN" sz="2800" b="1" dirty="0">
                <a:solidFill>
                  <a:srgbClr val="DA251C"/>
                </a:solidFill>
              </a:rPr>
              <a:t>答案</a:t>
            </a:r>
            <a:r>
              <a:rPr lang="zh-CN" altLang="zh-CN" sz="2800" dirty="0"/>
              <a:t>　</a:t>
            </a:r>
            <a:r>
              <a:rPr lang="en-US" altLang="zh-CN" sz="2800" dirty="0"/>
              <a:t>(1)</a:t>
            </a:r>
            <a:r>
              <a:rPr lang="zh-CN" altLang="zh-CN" sz="2800" dirty="0"/>
              <a:t>分子　 </a:t>
            </a:r>
            <a:r>
              <a:rPr lang="en-US" altLang="zh-CN" sz="2800" dirty="0"/>
              <a:t>(2)GaF</a:t>
            </a:r>
            <a:r>
              <a:rPr lang="en-US" altLang="zh-CN" sz="2800" baseline="-25000" dirty="0"/>
              <a:t>3</a:t>
            </a:r>
            <a:r>
              <a:rPr lang="zh-CN" altLang="zh-CN" sz="2800" dirty="0"/>
              <a:t>为离子晶体</a:t>
            </a:r>
            <a:r>
              <a:rPr lang="en-US" altLang="zh-CN" sz="2800" dirty="0"/>
              <a:t>,GaCl</a:t>
            </a:r>
            <a:r>
              <a:rPr lang="en-US" altLang="zh-CN" sz="2800" baseline="-25000" dirty="0"/>
              <a:t>3</a:t>
            </a:r>
            <a:r>
              <a:rPr lang="zh-CN" altLang="zh-CN" sz="2800" dirty="0"/>
              <a:t>为分子晶体 </a:t>
            </a:r>
          </a:p>
          <a:p>
            <a:pPr>
              <a:lnSpc>
                <a:spcPct val="150000"/>
              </a:lnSpc>
            </a:pPr>
            <a:r>
              <a:rPr lang="en-US" altLang="zh-CN" sz="2800" dirty="0"/>
              <a:t>(3)H</a:t>
            </a:r>
            <a:r>
              <a:rPr lang="en-US" altLang="zh-CN" sz="2800" baseline="-25000" dirty="0"/>
              <a:t>2</a:t>
            </a:r>
            <a:r>
              <a:rPr lang="en-US" altLang="zh-CN" sz="2800" dirty="0"/>
              <a:t>O&gt;CH</a:t>
            </a:r>
            <a:r>
              <a:rPr lang="en-US" altLang="zh-CN" sz="2800" baseline="-25000" dirty="0"/>
              <a:t>3</a:t>
            </a:r>
            <a:r>
              <a:rPr lang="en-US" altLang="zh-CN" sz="2800" dirty="0"/>
              <a:t>OH&gt;CO</a:t>
            </a:r>
            <a:r>
              <a:rPr lang="en-US" altLang="zh-CN" sz="2800" baseline="-25000" dirty="0"/>
              <a:t>2</a:t>
            </a:r>
            <a:r>
              <a:rPr lang="en-US" altLang="zh-CN" sz="2800" dirty="0"/>
              <a:t>&gt;H</a:t>
            </a:r>
            <a:r>
              <a:rPr lang="en-US" altLang="zh-CN" sz="2800" baseline="-25000" dirty="0"/>
              <a:t>2</a:t>
            </a:r>
            <a:r>
              <a:rPr lang="zh-CN" altLang="zh-CN" sz="2800" dirty="0"/>
              <a:t>　</a:t>
            </a:r>
            <a:r>
              <a:rPr lang="en-US" altLang="zh-CN" sz="2800" dirty="0"/>
              <a:t>H</a:t>
            </a:r>
            <a:r>
              <a:rPr lang="en-US" altLang="zh-CN" sz="2800" baseline="-25000" dirty="0"/>
              <a:t>2</a:t>
            </a:r>
            <a:r>
              <a:rPr lang="en-US" altLang="zh-CN" sz="2800" dirty="0"/>
              <a:t>O</a:t>
            </a:r>
            <a:r>
              <a:rPr lang="zh-CN" altLang="zh-CN" sz="2800" dirty="0"/>
              <a:t>与</a:t>
            </a:r>
            <a:r>
              <a:rPr lang="en-US" altLang="zh-CN" sz="2800" dirty="0"/>
              <a:t>CH</a:t>
            </a:r>
            <a:r>
              <a:rPr lang="en-US" altLang="zh-CN" sz="2800" baseline="-25000" dirty="0"/>
              <a:t>3</a:t>
            </a:r>
            <a:r>
              <a:rPr lang="en-US" altLang="zh-CN" sz="2800" dirty="0"/>
              <a:t>OH</a:t>
            </a:r>
            <a:r>
              <a:rPr lang="zh-CN" altLang="zh-CN" sz="2800" dirty="0"/>
              <a:t>均为极性分子</a:t>
            </a:r>
            <a:r>
              <a:rPr lang="en-US" altLang="zh-CN" sz="2800" dirty="0"/>
              <a:t>,H</a:t>
            </a:r>
            <a:r>
              <a:rPr lang="en-US" altLang="zh-CN" sz="2800" baseline="-25000" dirty="0"/>
              <a:t>2</a:t>
            </a:r>
            <a:r>
              <a:rPr lang="en-US" altLang="zh-CN" sz="2800" dirty="0"/>
              <a:t>O</a:t>
            </a:r>
            <a:r>
              <a:rPr lang="zh-CN" altLang="zh-CN" sz="2800" dirty="0"/>
              <a:t>中氢键比甲醇中的多</a:t>
            </a:r>
            <a:r>
              <a:rPr lang="en-US" altLang="zh-CN" sz="2800" dirty="0"/>
              <a:t>;CO</a:t>
            </a:r>
            <a:r>
              <a:rPr lang="en-US" altLang="zh-CN" sz="2800" baseline="-25000" dirty="0"/>
              <a:t>2</a:t>
            </a:r>
            <a:r>
              <a:rPr lang="zh-CN" altLang="zh-CN" sz="2800" dirty="0"/>
              <a:t>与</a:t>
            </a:r>
            <a:r>
              <a:rPr lang="en-US" altLang="zh-CN" sz="2800" dirty="0"/>
              <a:t>H</a:t>
            </a:r>
            <a:r>
              <a:rPr lang="en-US" altLang="zh-CN" sz="2800" baseline="-25000" dirty="0"/>
              <a:t>2</a:t>
            </a:r>
            <a:r>
              <a:rPr lang="zh-CN" altLang="zh-CN" sz="2800" dirty="0"/>
              <a:t>均为非极性分子</a:t>
            </a:r>
            <a:r>
              <a:rPr lang="en-US" altLang="zh-CN" sz="2800" dirty="0"/>
              <a:t>,CO</a:t>
            </a:r>
            <a:r>
              <a:rPr lang="en-US" altLang="zh-CN" sz="2800" baseline="-25000" dirty="0"/>
              <a:t>2</a:t>
            </a:r>
            <a:r>
              <a:rPr lang="zh-CN" altLang="zh-CN" sz="2800" dirty="0"/>
              <a:t>分子量较大、范德华力较大 </a:t>
            </a:r>
          </a:p>
        </p:txBody>
      </p:sp>
    </p:spTree>
    <p:extLst>
      <p:ext uri="{BB962C8B-B14F-4D97-AF65-F5344CB8AC3E}">
        <p14:creationId xmlns:p14="http://schemas.microsoft.com/office/powerpoint/2010/main" val="2301819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A</a:t>
            </a:r>
            <a:r>
              <a:rPr lang="zh-CN" altLang="en-US" sz="2800" b="1" dirty="0">
                <a:solidFill>
                  <a:schemeClr val="bg1"/>
                </a:solidFill>
                <a:latin typeface="微软雅黑" panose="020B0503020204020204" pitchFamily="34" charset="-122"/>
                <a:ea typeface="微软雅黑" panose="020B0503020204020204" pitchFamily="34" charset="-122"/>
              </a:rPr>
              <a:t>考点帮</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知识全通关</a:t>
            </a:r>
          </a:p>
        </p:txBody>
      </p:sp>
      <p:sp>
        <p:nvSpPr>
          <p:cNvPr id="3" name="矩形 2">
            <a:hlinkClick r:id="rId2" action="ppaction://hlinksldjump"/>
          </p:cNvPr>
          <p:cNvSpPr/>
          <p:nvPr/>
        </p:nvSpPr>
        <p:spPr>
          <a:xfrm>
            <a:off x="4659086" y="1273628"/>
            <a:ext cx="6487885"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  </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原子结构与元素的性质</a:t>
            </a: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  </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分子结构与性质</a:t>
            </a: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3  </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晶体结构与性质</a:t>
            </a:r>
          </a:p>
        </p:txBody>
      </p:sp>
    </p:spTree>
    <p:extLst>
      <p:ext uri="{BB962C8B-B14F-4D97-AF65-F5344CB8AC3E}">
        <p14:creationId xmlns:p14="http://schemas.microsoft.com/office/powerpoint/2010/main" val="284340901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AD6FBD24-1440-4E48-88FF-2AB7B4034623}"/>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
        <p:nvSpPr>
          <p:cNvPr id="4" name="矩形 3">
            <a:extLst>
              <a:ext uri="{FF2B5EF4-FFF2-40B4-BE49-F238E27FC236}">
                <a16:creationId xmlns:a16="http://schemas.microsoft.com/office/drawing/2014/main" xmlns="" id="{6D57C229-A897-499E-AD57-F53AB90B4692}"/>
              </a:ext>
            </a:extLst>
          </p:cNvPr>
          <p:cNvSpPr/>
          <p:nvPr/>
        </p:nvSpPr>
        <p:spPr>
          <a:xfrm>
            <a:off x="250487" y="466060"/>
            <a:ext cx="11723912" cy="3893951"/>
          </a:xfrm>
          <a:prstGeom prst="rect">
            <a:avLst/>
          </a:prstGeom>
        </p:spPr>
        <p:txBody>
          <a:bodyPr wrap="square">
            <a:spAutoFit/>
          </a:bodyPr>
          <a:lstStyle/>
          <a:p>
            <a:pPr>
              <a:lnSpc>
                <a:spcPct val="150000"/>
              </a:lnSpc>
            </a:pPr>
            <a:r>
              <a:rPr lang="zh-CN" altLang="en-US" sz="2800" b="1" dirty="0">
                <a:solidFill>
                  <a:srgbClr val="DA251C"/>
                </a:solidFill>
              </a:rPr>
              <a:t>素养提升   </a:t>
            </a:r>
            <a:endParaRPr lang="en-US" altLang="zh-CN" sz="2800" b="1" dirty="0">
              <a:solidFill>
                <a:srgbClr val="DA251C"/>
              </a:solidFill>
            </a:endParaRPr>
          </a:p>
          <a:p>
            <a:pPr>
              <a:lnSpc>
                <a:spcPct val="150000"/>
              </a:lnSpc>
            </a:pPr>
            <a:r>
              <a:rPr lang="zh-CN" altLang="en-US" sz="2800" b="1" dirty="0">
                <a:solidFill>
                  <a:srgbClr val="DA251C"/>
                </a:solidFill>
              </a:rPr>
              <a:t>　　</a:t>
            </a:r>
            <a:r>
              <a:rPr lang="zh-CN" altLang="zh-CN" sz="2800" dirty="0"/>
              <a:t>晶体熔、沸点比较的思维模型</a:t>
            </a:r>
            <a:r>
              <a:rPr lang="en-US" altLang="zh-CN" sz="2800" dirty="0"/>
              <a:t>:</a:t>
            </a:r>
            <a:r>
              <a:rPr lang="zh-CN" altLang="zh-CN" sz="2800" dirty="0"/>
              <a:t>一看物质的状态</a:t>
            </a:r>
            <a:r>
              <a:rPr lang="en-US" altLang="zh-CN" sz="2800" dirty="0"/>
              <a:t>,</a:t>
            </a:r>
            <a:r>
              <a:rPr lang="zh-CN" altLang="zh-CN" sz="2800" dirty="0"/>
              <a:t>一般情况下固体</a:t>
            </a:r>
            <a:r>
              <a:rPr lang="en-US" altLang="zh-CN" sz="2800" dirty="0"/>
              <a:t>&gt;</a:t>
            </a:r>
            <a:r>
              <a:rPr lang="zh-CN" altLang="zh-CN" sz="2800" dirty="0"/>
              <a:t>液体</a:t>
            </a:r>
            <a:r>
              <a:rPr lang="en-US" altLang="zh-CN" sz="2800" dirty="0"/>
              <a:t>&gt;</a:t>
            </a:r>
            <a:r>
              <a:rPr lang="zh-CN" altLang="zh-CN" sz="2800" dirty="0"/>
              <a:t>气体</a:t>
            </a:r>
            <a:r>
              <a:rPr lang="en-US" altLang="zh-CN" sz="2800" dirty="0"/>
              <a:t>;</a:t>
            </a:r>
            <a:r>
              <a:rPr lang="zh-CN" altLang="zh-CN" sz="2800" dirty="0"/>
              <a:t>二看物质所属类型</a:t>
            </a:r>
            <a:r>
              <a:rPr lang="en-US" altLang="zh-CN" sz="2800" dirty="0"/>
              <a:t>,</a:t>
            </a:r>
            <a:r>
              <a:rPr lang="zh-CN" altLang="zh-CN" sz="2800" dirty="0"/>
              <a:t>一般是原子晶体</a:t>
            </a:r>
            <a:r>
              <a:rPr lang="en-US" altLang="zh-CN" sz="2800" dirty="0"/>
              <a:t>&gt;</a:t>
            </a:r>
            <a:r>
              <a:rPr lang="zh-CN" altLang="zh-CN" sz="2800" dirty="0"/>
              <a:t>离子晶体</a:t>
            </a:r>
            <a:r>
              <a:rPr lang="en-US" altLang="zh-CN" sz="2800" dirty="0"/>
              <a:t>&gt;</a:t>
            </a:r>
            <a:r>
              <a:rPr lang="zh-CN" altLang="zh-CN" sz="2800" dirty="0"/>
              <a:t>分子晶体。晶体类型相同时的分析思路</a:t>
            </a:r>
            <a:r>
              <a:rPr lang="en-US" altLang="zh-CN" sz="2800" dirty="0"/>
              <a:t>:</a:t>
            </a:r>
            <a:r>
              <a:rPr lang="zh-CN" altLang="zh-CN" sz="2800" dirty="0"/>
              <a:t>原子晶体</a:t>
            </a:r>
            <a:r>
              <a:rPr lang="en-US" altLang="zh-CN" sz="2800" dirty="0"/>
              <a:t>→</a:t>
            </a:r>
            <a:r>
              <a:rPr lang="zh-CN" altLang="zh-CN" sz="2800" dirty="0"/>
              <a:t>共价键键能</a:t>
            </a:r>
            <a:r>
              <a:rPr lang="en-US" altLang="zh-CN" sz="2800" dirty="0"/>
              <a:t>→</a:t>
            </a:r>
            <a:r>
              <a:rPr lang="zh-CN" altLang="zh-CN" sz="2800" dirty="0"/>
              <a:t>键长</a:t>
            </a:r>
            <a:r>
              <a:rPr lang="en-US" altLang="zh-CN" sz="2800" dirty="0"/>
              <a:t>→</a:t>
            </a:r>
            <a:r>
              <a:rPr lang="zh-CN" altLang="zh-CN" sz="2800" dirty="0"/>
              <a:t>原子半径</a:t>
            </a:r>
            <a:r>
              <a:rPr lang="en-US" altLang="zh-CN" sz="2800" dirty="0"/>
              <a:t>;</a:t>
            </a:r>
            <a:r>
              <a:rPr lang="zh-CN" altLang="zh-CN" sz="2800" dirty="0"/>
              <a:t>分子晶体</a:t>
            </a:r>
            <a:r>
              <a:rPr lang="en-US" altLang="zh-CN" sz="2800" dirty="0"/>
              <a:t>→</a:t>
            </a:r>
            <a:r>
              <a:rPr lang="zh-CN" altLang="zh-CN" sz="2800" dirty="0"/>
              <a:t>分子间作用力</a:t>
            </a:r>
            <a:r>
              <a:rPr lang="en-US" altLang="zh-CN" sz="2800" dirty="0"/>
              <a:t>→</a:t>
            </a:r>
            <a:r>
              <a:rPr lang="zh-CN" altLang="zh-CN" sz="2800" dirty="0"/>
              <a:t>氢键</a:t>
            </a:r>
            <a:r>
              <a:rPr lang="en-US" altLang="zh-CN" sz="2800" dirty="0"/>
              <a:t>→</a:t>
            </a:r>
            <a:r>
              <a:rPr lang="zh-CN" altLang="zh-CN" sz="2800" dirty="0"/>
              <a:t>相对分子质量</a:t>
            </a:r>
            <a:r>
              <a:rPr lang="en-US" altLang="zh-CN" sz="2800" dirty="0"/>
              <a:t>→</a:t>
            </a:r>
            <a:r>
              <a:rPr lang="zh-CN" altLang="zh-CN" sz="2800" dirty="0"/>
              <a:t>分子极性</a:t>
            </a:r>
            <a:r>
              <a:rPr lang="en-US" altLang="zh-CN" sz="2800" dirty="0"/>
              <a:t>;</a:t>
            </a:r>
            <a:r>
              <a:rPr lang="zh-CN" altLang="zh-CN" sz="2800" dirty="0"/>
              <a:t>离子晶体</a:t>
            </a:r>
            <a:r>
              <a:rPr lang="en-US" altLang="zh-CN" sz="2800" dirty="0"/>
              <a:t>→</a:t>
            </a:r>
            <a:r>
              <a:rPr lang="zh-CN" altLang="zh-CN" sz="2800" dirty="0"/>
              <a:t>离子键强弱</a:t>
            </a:r>
            <a:r>
              <a:rPr lang="en-US" altLang="zh-CN" sz="2800" dirty="0"/>
              <a:t>→</a:t>
            </a:r>
            <a:r>
              <a:rPr lang="zh-CN" altLang="zh-CN" sz="2800" dirty="0"/>
              <a:t>离子所带电荷数、离子半径。</a:t>
            </a:r>
            <a:endParaRPr lang="en-US" altLang="zh-CN" sz="2800" dirty="0"/>
          </a:p>
        </p:txBody>
      </p:sp>
    </p:spTree>
    <p:extLst>
      <p:ext uri="{BB962C8B-B14F-4D97-AF65-F5344CB8AC3E}">
        <p14:creationId xmlns:p14="http://schemas.microsoft.com/office/powerpoint/2010/main" val="286333428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xmlns="" id="{9BCFBCDB-577C-4C84-9BF9-814CC413FB39}"/>
              </a:ext>
            </a:extLst>
          </p:cNvPr>
          <p:cNvSpPr/>
          <p:nvPr/>
        </p:nvSpPr>
        <p:spPr>
          <a:xfrm>
            <a:off x="250487" y="760183"/>
            <a:ext cx="11723912" cy="5909310"/>
          </a:xfrm>
          <a:prstGeom prst="rect">
            <a:avLst/>
          </a:prstGeom>
        </p:spPr>
        <p:txBody>
          <a:bodyPr wrap="square">
            <a:spAutoFit/>
          </a:bodyPr>
          <a:lstStyle/>
          <a:p>
            <a:pPr>
              <a:lnSpc>
                <a:spcPct val="150000"/>
              </a:lnSpc>
            </a:pPr>
            <a:r>
              <a:rPr lang="zh-CN" altLang="zh-CN" sz="2800" b="1" dirty="0">
                <a:solidFill>
                  <a:srgbClr val="DA251C"/>
                </a:solidFill>
              </a:rPr>
              <a:t>示例</a:t>
            </a:r>
            <a:r>
              <a:rPr lang="en-US" altLang="zh-CN" sz="2800" b="1" dirty="0">
                <a:solidFill>
                  <a:srgbClr val="DA251C"/>
                </a:solidFill>
              </a:rPr>
              <a:t>13</a:t>
            </a:r>
            <a:r>
              <a:rPr lang="zh-CN" altLang="zh-CN" sz="2800" b="1" dirty="0">
                <a:solidFill>
                  <a:srgbClr val="DA251C"/>
                </a:solidFill>
              </a:rPr>
              <a:t>　</a:t>
            </a:r>
            <a:r>
              <a:rPr lang="en-US" altLang="zh-CN" sz="2800" dirty="0"/>
              <a:t>[</a:t>
            </a:r>
            <a:r>
              <a:rPr lang="zh-CN" altLang="zh-CN" sz="2800" dirty="0"/>
              <a:t>高考组合题</a:t>
            </a:r>
            <a:r>
              <a:rPr lang="en-US" altLang="zh-CN" sz="2800" dirty="0"/>
              <a:t>](1)[2017</a:t>
            </a:r>
            <a:r>
              <a:rPr lang="zh-CN" altLang="zh-CN" sz="2800" dirty="0"/>
              <a:t>全国卷</a:t>
            </a:r>
            <a:r>
              <a:rPr lang="en-US" altLang="zh-CN" sz="2800" dirty="0"/>
              <a:t>Ⅱ, 35(4),2</a:t>
            </a:r>
            <a:r>
              <a:rPr lang="zh-CN" altLang="zh-CN" sz="2800" dirty="0"/>
              <a:t>分</a:t>
            </a:r>
            <a:r>
              <a:rPr lang="en-US" altLang="zh-CN" sz="2800" dirty="0"/>
              <a:t>](N</a:t>
            </a:r>
            <a:r>
              <a:rPr lang="en-US" altLang="zh-CN" sz="2800" baseline="-25000" dirty="0"/>
              <a:t>5</a:t>
            </a:r>
            <a:r>
              <a:rPr lang="en-US" altLang="zh-CN" sz="2800" dirty="0"/>
              <a:t>)</a:t>
            </a:r>
            <a:r>
              <a:rPr lang="en-US" altLang="zh-CN" sz="2800" baseline="-25000" dirty="0"/>
              <a:t>6</a:t>
            </a:r>
            <a:r>
              <a:rPr lang="en-US" altLang="zh-CN" sz="2800" dirty="0"/>
              <a:t>(H</a:t>
            </a:r>
            <a:r>
              <a:rPr lang="en-US" altLang="zh-CN" sz="2800" baseline="-25000" dirty="0"/>
              <a:t>3</a:t>
            </a:r>
            <a:r>
              <a:rPr lang="en-US" altLang="zh-CN" sz="2800" dirty="0"/>
              <a:t>O)</a:t>
            </a:r>
            <a:r>
              <a:rPr lang="en-US" altLang="zh-CN" sz="2800" baseline="-25000" dirty="0"/>
              <a:t>3</a:t>
            </a:r>
            <a:r>
              <a:rPr lang="en-US" altLang="zh-CN" sz="2800" dirty="0"/>
              <a:t>(NH</a:t>
            </a:r>
            <a:r>
              <a:rPr lang="en-US" altLang="zh-CN" sz="2800" baseline="-25000" dirty="0"/>
              <a:t>4</a:t>
            </a:r>
            <a:r>
              <a:rPr lang="en-US" altLang="zh-CN" sz="2800" dirty="0"/>
              <a:t>)</a:t>
            </a:r>
            <a:r>
              <a:rPr lang="en-US" altLang="zh-CN" sz="2800" baseline="-25000" dirty="0"/>
              <a:t>4</a:t>
            </a:r>
            <a:r>
              <a:rPr lang="en-US" altLang="zh-CN" sz="2800" dirty="0"/>
              <a:t>Cl</a:t>
            </a:r>
            <a:r>
              <a:rPr lang="zh-CN" altLang="zh-CN" sz="2800" dirty="0"/>
              <a:t>的晶体密度为</a:t>
            </a:r>
            <a:r>
              <a:rPr lang="en-US" altLang="zh-CN" sz="2800" i="1" dirty="0"/>
              <a:t>d</a:t>
            </a:r>
            <a:r>
              <a:rPr lang="en-US" altLang="zh-CN" sz="2800" dirty="0"/>
              <a:t> g·cm</a:t>
            </a:r>
            <a:r>
              <a:rPr lang="en-US" altLang="zh-CN" sz="2800" baseline="30000" dirty="0"/>
              <a:t>-3</a:t>
            </a:r>
            <a:r>
              <a:rPr lang="en-US" altLang="zh-CN" sz="2800" dirty="0"/>
              <a:t>,</a:t>
            </a:r>
            <a:r>
              <a:rPr lang="zh-CN" altLang="zh-CN" sz="2800" dirty="0"/>
              <a:t>其立方晶胞参数为</a:t>
            </a:r>
            <a:r>
              <a:rPr lang="en-US" altLang="zh-CN" sz="2800" i="1" dirty="0"/>
              <a:t>a</a:t>
            </a:r>
            <a:r>
              <a:rPr lang="en-US" altLang="zh-CN" sz="2800" dirty="0"/>
              <a:t> nm,</a:t>
            </a:r>
            <a:r>
              <a:rPr lang="zh-CN" altLang="zh-CN" sz="2800" dirty="0"/>
              <a:t>晶胞中含有</a:t>
            </a:r>
            <a:r>
              <a:rPr lang="en-US" altLang="zh-CN" sz="2800" i="1" dirty="0"/>
              <a:t>y</a:t>
            </a:r>
            <a:r>
              <a:rPr lang="zh-CN" altLang="zh-CN" sz="2800" dirty="0"/>
              <a:t>个</a:t>
            </a:r>
            <a:r>
              <a:rPr lang="en-US" altLang="zh-CN" sz="2800" dirty="0"/>
              <a:t>[(N</a:t>
            </a:r>
            <a:r>
              <a:rPr lang="en-US" altLang="zh-CN" sz="2800" baseline="-25000" dirty="0"/>
              <a:t>5</a:t>
            </a:r>
            <a:r>
              <a:rPr lang="en-US" altLang="zh-CN" sz="2800" dirty="0"/>
              <a:t>)</a:t>
            </a:r>
            <a:r>
              <a:rPr lang="en-US" altLang="zh-CN" sz="2800" baseline="-25000" dirty="0"/>
              <a:t>6</a:t>
            </a:r>
            <a:r>
              <a:rPr lang="en-US" altLang="zh-CN" sz="2800" dirty="0"/>
              <a:t>(H</a:t>
            </a:r>
            <a:r>
              <a:rPr lang="en-US" altLang="zh-CN" sz="2800" baseline="-25000" dirty="0"/>
              <a:t>3</a:t>
            </a:r>
            <a:r>
              <a:rPr lang="en-US" altLang="zh-CN" sz="2800" dirty="0"/>
              <a:t>O)</a:t>
            </a:r>
            <a:r>
              <a:rPr lang="en-US" altLang="zh-CN" sz="2800" baseline="-25000" dirty="0"/>
              <a:t>3</a:t>
            </a:r>
            <a:r>
              <a:rPr lang="en-US" altLang="zh-CN" sz="2800" dirty="0"/>
              <a:t>(NH</a:t>
            </a:r>
            <a:r>
              <a:rPr lang="en-US" altLang="zh-CN" sz="2800" baseline="-25000" dirty="0"/>
              <a:t>4</a:t>
            </a:r>
            <a:r>
              <a:rPr lang="en-US" altLang="zh-CN" sz="2800" dirty="0"/>
              <a:t>)</a:t>
            </a:r>
            <a:r>
              <a:rPr lang="en-US" altLang="zh-CN" sz="2800" baseline="-25000" dirty="0"/>
              <a:t>4</a:t>
            </a:r>
            <a:r>
              <a:rPr lang="en-US" altLang="zh-CN" sz="2800" dirty="0"/>
              <a:t>Cl]</a:t>
            </a:r>
            <a:r>
              <a:rPr lang="zh-CN" altLang="zh-CN" sz="2800" dirty="0"/>
              <a:t>单元</a:t>
            </a:r>
            <a:r>
              <a:rPr lang="en-US" altLang="zh-CN" sz="2800" dirty="0"/>
              <a:t>,</a:t>
            </a:r>
            <a:r>
              <a:rPr lang="zh-CN" altLang="zh-CN" sz="2800" dirty="0"/>
              <a:t>该单元的相对质量为</a:t>
            </a:r>
            <a:r>
              <a:rPr lang="en-US" altLang="zh-CN" sz="2800" i="1" dirty="0"/>
              <a:t>M</a:t>
            </a:r>
            <a:r>
              <a:rPr lang="en-US" altLang="zh-CN" sz="2800" dirty="0"/>
              <a:t>,</a:t>
            </a:r>
            <a:r>
              <a:rPr lang="zh-CN" altLang="zh-CN" sz="2800" dirty="0"/>
              <a:t>则</a:t>
            </a:r>
            <a:r>
              <a:rPr lang="en-US" altLang="zh-CN" sz="2800" i="1" dirty="0"/>
              <a:t>y</a:t>
            </a:r>
            <a:r>
              <a:rPr lang="zh-CN" altLang="zh-CN" sz="2800" dirty="0"/>
              <a:t>的计</a:t>
            </a:r>
            <a:endParaRPr lang="en-US" altLang="zh-CN" sz="2800" dirty="0"/>
          </a:p>
          <a:p>
            <a:pPr>
              <a:lnSpc>
                <a:spcPct val="150000"/>
              </a:lnSpc>
            </a:pPr>
            <a:r>
              <a:rPr lang="zh-CN" altLang="zh-CN" sz="2800" dirty="0"/>
              <a:t>算表达式为</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(2)[2016</a:t>
            </a:r>
            <a:r>
              <a:rPr lang="zh-CN" altLang="zh-CN" sz="2800" dirty="0"/>
              <a:t>全国卷</a:t>
            </a:r>
            <a:r>
              <a:rPr lang="en-US" altLang="zh-CN" sz="2800" dirty="0"/>
              <a:t>Ⅲ, 37(5),6</a:t>
            </a:r>
            <a:r>
              <a:rPr lang="zh-CN" altLang="zh-CN" sz="2800" dirty="0"/>
              <a:t>分</a:t>
            </a:r>
            <a:r>
              <a:rPr lang="en-US" altLang="zh-CN" sz="2800" dirty="0"/>
              <a:t>]GaAs</a:t>
            </a:r>
            <a:r>
              <a:rPr lang="zh-CN" altLang="zh-CN" sz="2800" dirty="0"/>
              <a:t>的熔点为</a:t>
            </a:r>
            <a:r>
              <a:rPr lang="en-US" altLang="zh-CN" sz="2800" dirty="0"/>
              <a:t>1 238 ℃,</a:t>
            </a:r>
            <a:r>
              <a:rPr lang="zh-CN" altLang="zh-CN" sz="2800" dirty="0"/>
              <a:t>密度</a:t>
            </a:r>
            <a:endParaRPr lang="en-US" altLang="zh-CN" sz="2800" dirty="0"/>
          </a:p>
          <a:p>
            <a:pPr>
              <a:lnSpc>
                <a:spcPct val="150000"/>
              </a:lnSpc>
            </a:pPr>
            <a:r>
              <a:rPr lang="zh-CN" altLang="zh-CN" sz="2800" dirty="0" smtClean="0"/>
              <a:t>为</a:t>
            </a:r>
            <a:r>
              <a:rPr lang="en-US" altLang="zh-CN" sz="2800" i="1" dirty="0" smtClean="0"/>
              <a:t>ρ</a:t>
            </a:r>
            <a:r>
              <a:rPr lang="en-US" altLang="zh-CN" sz="2800" dirty="0" smtClean="0"/>
              <a:t> g·cm</a:t>
            </a:r>
            <a:r>
              <a:rPr lang="en-US" altLang="zh-CN" sz="2800" baseline="30000" dirty="0" smtClean="0"/>
              <a:t>-3</a:t>
            </a:r>
            <a:r>
              <a:rPr lang="en-US" altLang="zh-CN" sz="2800" dirty="0" smtClean="0"/>
              <a:t>,</a:t>
            </a:r>
            <a:r>
              <a:rPr lang="zh-CN" altLang="zh-CN" sz="2800" dirty="0" smtClean="0"/>
              <a:t>其晶胞结构如图所示。该晶体的类型为</a:t>
            </a:r>
            <a:r>
              <a:rPr lang="zh-CN" altLang="zh-CN" sz="2800" u="sng" dirty="0" smtClean="0"/>
              <a:t>　　　　</a:t>
            </a:r>
            <a:r>
              <a:rPr lang="en-US" altLang="zh-CN" sz="2800" dirty="0" smtClean="0"/>
              <a:t>,Ga</a:t>
            </a:r>
            <a:r>
              <a:rPr lang="zh-CN" altLang="zh-CN" sz="2800" dirty="0" smtClean="0"/>
              <a:t>与</a:t>
            </a:r>
            <a:r>
              <a:rPr lang="en-US" altLang="zh-CN" sz="2800" dirty="0" smtClean="0"/>
              <a:t>As</a:t>
            </a:r>
            <a:r>
              <a:rPr lang="zh-CN" altLang="zh-CN" sz="2800" dirty="0" smtClean="0"/>
              <a:t>以</a:t>
            </a:r>
            <a:r>
              <a:rPr lang="zh-CN" altLang="zh-CN" sz="2800" u="sng" dirty="0" smtClean="0"/>
              <a:t>　　　　</a:t>
            </a:r>
            <a:r>
              <a:rPr lang="zh-CN" altLang="zh-CN" sz="2800" dirty="0" smtClean="0"/>
              <a:t>键键合。</a:t>
            </a:r>
            <a:r>
              <a:rPr lang="en-US" altLang="zh-CN" sz="2800" dirty="0" smtClean="0"/>
              <a:t>Ga</a:t>
            </a:r>
            <a:r>
              <a:rPr lang="zh-CN" altLang="zh-CN" sz="2800" dirty="0" smtClean="0"/>
              <a:t>和</a:t>
            </a:r>
            <a:r>
              <a:rPr lang="en-US" altLang="zh-CN" sz="2800" dirty="0" smtClean="0"/>
              <a:t>As</a:t>
            </a:r>
            <a:r>
              <a:rPr lang="zh-CN" altLang="zh-CN" sz="2800" dirty="0" smtClean="0"/>
              <a:t>的摩尔质量分别为</a:t>
            </a:r>
            <a:r>
              <a:rPr lang="en-US" altLang="zh-CN" sz="2800" i="1" dirty="0" err="1" smtClean="0"/>
              <a:t>M</a:t>
            </a:r>
            <a:r>
              <a:rPr lang="en-US" altLang="zh-CN" sz="2800" baseline="-25000" dirty="0" err="1" smtClean="0"/>
              <a:t>Ga</a:t>
            </a:r>
            <a:r>
              <a:rPr lang="en-US" altLang="zh-CN" sz="2800" dirty="0" smtClean="0"/>
              <a:t> g·mol</a:t>
            </a:r>
            <a:r>
              <a:rPr lang="en-US" altLang="zh-CN" sz="2800" baseline="30000" dirty="0" smtClean="0"/>
              <a:t>-1</a:t>
            </a:r>
            <a:r>
              <a:rPr lang="zh-CN" altLang="zh-CN" sz="2800" dirty="0" smtClean="0"/>
              <a:t>和</a:t>
            </a:r>
            <a:r>
              <a:rPr lang="en-US" altLang="zh-CN" sz="2800" i="1" dirty="0" smtClean="0"/>
              <a:t>M</a:t>
            </a:r>
            <a:r>
              <a:rPr lang="en-US" altLang="zh-CN" sz="2800" baseline="-25000" dirty="0" smtClean="0"/>
              <a:t>As</a:t>
            </a:r>
            <a:r>
              <a:rPr lang="en-US" altLang="zh-CN" sz="2800" dirty="0" smtClean="0"/>
              <a:t> g·mol</a:t>
            </a:r>
            <a:r>
              <a:rPr lang="en-US" altLang="zh-CN" sz="2800" baseline="30000" dirty="0" smtClean="0"/>
              <a:t>-1</a:t>
            </a:r>
            <a:r>
              <a:rPr lang="en-US" altLang="zh-CN" sz="2800" dirty="0" smtClean="0"/>
              <a:t>,</a:t>
            </a:r>
            <a:r>
              <a:rPr lang="zh-CN" altLang="zh-CN" sz="2800" dirty="0" smtClean="0"/>
              <a:t>原子半径分别为</a:t>
            </a:r>
            <a:r>
              <a:rPr lang="en-US" altLang="zh-CN" sz="2800" i="1" dirty="0" err="1" smtClean="0"/>
              <a:t>r</a:t>
            </a:r>
            <a:r>
              <a:rPr lang="en-US" altLang="zh-CN" sz="2800" baseline="-25000" dirty="0" err="1" smtClean="0"/>
              <a:t>Ga</a:t>
            </a:r>
            <a:r>
              <a:rPr lang="en-US" altLang="zh-CN" sz="2800" dirty="0" smtClean="0"/>
              <a:t> pm</a:t>
            </a:r>
            <a:r>
              <a:rPr lang="zh-CN" altLang="zh-CN" sz="2800" dirty="0" smtClean="0"/>
              <a:t>和</a:t>
            </a:r>
            <a:r>
              <a:rPr lang="en-US" altLang="zh-CN" sz="2800" i="1" dirty="0" err="1" smtClean="0"/>
              <a:t>r</a:t>
            </a:r>
            <a:r>
              <a:rPr lang="en-US" altLang="zh-CN" sz="2800" baseline="-25000" dirty="0" err="1" smtClean="0"/>
              <a:t>As</a:t>
            </a:r>
            <a:r>
              <a:rPr lang="en-US" altLang="zh-CN" sz="2800" dirty="0" smtClean="0"/>
              <a:t> pm,</a:t>
            </a:r>
            <a:r>
              <a:rPr lang="zh-CN" altLang="zh-CN" sz="2800" dirty="0" smtClean="0"/>
              <a:t>阿伏加德罗常数值为</a:t>
            </a:r>
            <a:r>
              <a:rPr lang="en-US" altLang="zh-CN" sz="2800" i="1" dirty="0" smtClean="0"/>
              <a:t>N</a:t>
            </a:r>
            <a:r>
              <a:rPr lang="en-US" altLang="zh-CN" sz="2800" baseline="-25000" dirty="0" smtClean="0"/>
              <a:t>A</a:t>
            </a:r>
            <a:r>
              <a:rPr lang="en-US" altLang="zh-CN" sz="2800" dirty="0" smtClean="0"/>
              <a:t>,</a:t>
            </a:r>
            <a:r>
              <a:rPr lang="zh-CN" altLang="zh-CN" sz="2800" dirty="0" smtClean="0"/>
              <a:t>则</a:t>
            </a:r>
            <a:r>
              <a:rPr lang="en-US" altLang="zh-CN" sz="2800" dirty="0" smtClean="0"/>
              <a:t>GaAs</a:t>
            </a:r>
            <a:r>
              <a:rPr lang="zh-CN" altLang="zh-CN" sz="2800" dirty="0" smtClean="0"/>
              <a:t>晶胞中原子的体积占晶胞体积的百分率为</a:t>
            </a:r>
            <a:r>
              <a:rPr lang="zh-CN" altLang="zh-CN" sz="2800" u="sng" dirty="0" smtClean="0"/>
              <a:t>　　　　　　　　</a:t>
            </a:r>
            <a:r>
              <a:rPr lang="zh-CN" altLang="zh-CN" sz="2800" dirty="0" smtClean="0"/>
              <a:t>。</a:t>
            </a:r>
            <a:endParaRPr lang="en-US" altLang="zh-CN" sz="2800" dirty="0"/>
          </a:p>
        </p:txBody>
      </p:sp>
      <p:sp>
        <p:nvSpPr>
          <p:cNvPr id="18" name="矩形 17">
            <a:extLst>
              <a:ext uri="{FF2B5EF4-FFF2-40B4-BE49-F238E27FC236}">
                <a16:creationId xmlns:a16="http://schemas.microsoft.com/office/drawing/2014/main" xmlns="" id="{A2A84C92-79A9-4D4B-B239-8E7F764F7A24}"/>
              </a:ext>
            </a:extLst>
          </p:cNvPr>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19" name="矩形 18">
            <a:extLst>
              <a:ext uri="{FF2B5EF4-FFF2-40B4-BE49-F238E27FC236}">
                <a16:creationId xmlns:a16="http://schemas.microsoft.com/office/drawing/2014/main" xmlns="" id="{11FDB6B2-A016-4A70-B131-BD696910996E}"/>
              </a:ext>
            </a:extLst>
          </p:cNvPr>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20" name="矩形 19">
            <a:extLst>
              <a:ext uri="{FF2B5EF4-FFF2-40B4-BE49-F238E27FC236}">
                <a16:creationId xmlns:a16="http://schemas.microsoft.com/office/drawing/2014/main" xmlns="" id="{3A6C60BF-FD67-4859-A866-B3E2AFF0A966}"/>
              </a:ext>
            </a:extLst>
          </p:cNvPr>
          <p:cNvSpPr/>
          <p:nvPr/>
        </p:nvSpPr>
        <p:spPr>
          <a:xfrm>
            <a:off x="1066800" y="-2"/>
            <a:ext cx="4898572"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ea typeface="微软雅黑" panose="020B0503020204020204" pitchFamily="34" charset="-122"/>
              </a:rPr>
              <a:t>考向</a:t>
            </a:r>
            <a:r>
              <a:rPr lang="en-US" altLang="zh-CN" sz="2800" dirty="0">
                <a:solidFill>
                  <a:srgbClr val="DA251C"/>
                </a:solidFill>
                <a:ea typeface="微软雅黑" panose="020B0503020204020204" pitchFamily="34" charset="-122"/>
              </a:rPr>
              <a:t>5   </a:t>
            </a:r>
            <a:r>
              <a:rPr lang="zh-CN" altLang="en-US" sz="2800" dirty="0">
                <a:solidFill>
                  <a:srgbClr val="DA251C"/>
                </a:solidFill>
                <a:ea typeface="微软雅黑" panose="020B0503020204020204" pitchFamily="34" charset="-122"/>
              </a:rPr>
              <a:t>晶胞结构的相关计算</a:t>
            </a:r>
          </a:p>
        </p:txBody>
      </p:sp>
      <p:pic>
        <p:nvPicPr>
          <p:cNvPr id="6" name="16WJJTKQGKBBJLZ 37T.jpg" descr="id:2147515559;FounderCES">
            <a:extLst>
              <a:ext uri="{FF2B5EF4-FFF2-40B4-BE49-F238E27FC236}">
                <a16:creationId xmlns:a16="http://schemas.microsoft.com/office/drawing/2014/main" xmlns="" id="{24C054C2-87F4-4860-A111-EFB727A2889D}"/>
              </a:ext>
            </a:extLst>
          </p:cNvPr>
          <p:cNvPicPr/>
          <p:nvPr/>
        </p:nvPicPr>
        <p:blipFill>
          <a:blip r:embed="rId2"/>
          <a:stretch>
            <a:fillRect/>
          </a:stretch>
        </p:blipFill>
        <p:spPr>
          <a:xfrm>
            <a:off x="9602513" y="1669140"/>
            <a:ext cx="2188487" cy="2355441"/>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4197" y="4466421"/>
            <a:ext cx="712788" cy="2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403271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AD6FBD24-1440-4E48-88FF-2AB7B4034623}"/>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xmlns="" id="{F8BEE32C-21FE-4EA1-8869-CFD3D30A56BA}"/>
                  </a:ext>
                </a:extLst>
              </p:cNvPr>
              <p:cNvSpPr/>
              <p:nvPr/>
            </p:nvSpPr>
            <p:spPr>
              <a:xfrm>
                <a:off x="250487" y="260744"/>
                <a:ext cx="11723912" cy="6575583"/>
              </a:xfrm>
              <a:prstGeom prst="rect">
                <a:avLst/>
              </a:prstGeom>
            </p:spPr>
            <p:txBody>
              <a:bodyPr wrap="square">
                <a:spAutoFit/>
              </a:bodyPr>
              <a:lstStyle/>
              <a:p>
                <a:pPr>
                  <a:lnSpc>
                    <a:spcPct val="150000"/>
                  </a:lnSpc>
                </a:pPr>
                <a:r>
                  <a:rPr lang="zh-CN" altLang="en-US" sz="2800" b="1" dirty="0">
                    <a:solidFill>
                      <a:srgbClr val="DA251C"/>
                    </a:solidFill>
                  </a:rPr>
                  <a:t>思维导引</a:t>
                </a:r>
                <a:r>
                  <a:rPr lang="zh-CN" altLang="en-US" sz="2800" dirty="0"/>
                  <a:t>　</a:t>
                </a:r>
              </a:p>
              <a:p>
                <a:pPr>
                  <a:lnSpc>
                    <a:spcPct val="150000"/>
                  </a:lnSpc>
                </a:pPr>
                <a:endParaRPr lang="en-US" altLang="zh-CN" sz="2800" dirty="0"/>
              </a:p>
              <a:p>
                <a:pPr>
                  <a:lnSpc>
                    <a:spcPct val="150000"/>
                  </a:lnSpc>
                </a:pPr>
                <a:endParaRPr lang="zh-CN" altLang="en-US" sz="2800" dirty="0"/>
              </a:p>
              <a:p>
                <a:endParaRPr lang="en-US" altLang="zh-CN" sz="2800" b="1" dirty="0">
                  <a:solidFill>
                    <a:srgbClr val="DA251C"/>
                  </a:solidFill>
                </a:endParaRPr>
              </a:p>
              <a:p>
                <a:pPr algn="dist">
                  <a:lnSpc>
                    <a:spcPct val="150000"/>
                  </a:lnSpc>
                </a:pPr>
                <a:r>
                  <a:rPr lang="zh-CN" altLang="zh-CN" sz="2800" b="1" dirty="0">
                    <a:solidFill>
                      <a:srgbClr val="DA251C"/>
                    </a:solidFill>
                  </a:rPr>
                  <a:t>解析</a:t>
                </a:r>
                <a:r>
                  <a:rPr lang="zh-CN" altLang="zh-CN" sz="2800" dirty="0"/>
                  <a:t>　</a:t>
                </a:r>
                <a:r>
                  <a:rPr lang="en-US" altLang="zh-CN" sz="2800" dirty="0"/>
                  <a:t>(1)</a:t>
                </a:r>
                <a:r>
                  <a:rPr lang="zh-CN" altLang="zh-CN" sz="2800" dirty="0"/>
                  <a:t>该晶胞的体积为</a:t>
                </a:r>
                <a:r>
                  <a:rPr lang="en-US" altLang="zh-CN" sz="2800" dirty="0"/>
                  <a:t>(</a:t>
                </a:r>
                <a:r>
                  <a:rPr lang="en-US" altLang="zh-CN" sz="2800" i="1" dirty="0"/>
                  <a:t>a</a:t>
                </a:r>
                <a:r>
                  <a:rPr lang="en-US" altLang="zh-CN" sz="2800" dirty="0"/>
                  <a:t>×10</a:t>
                </a:r>
                <a:r>
                  <a:rPr lang="en-US" altLang="zh-CN" sz="2800" baseline="30000" dirty="0"/>
                  <a:t>-7</a:t>
                </a:r>
                <a:r>
                  <a:rPr lang="en-US" altLang="zh-CN" sz="2800" dirty="0"/>
                  <a:t>cm)</a:t>
                </a:r>
                <a:r>
                  <a:rPr lang="en-US" altLang="zh-CN" sz="2800" baseline="30000" dirty="0"/>
                  <a:t>3</a:t>
                </a:r>
                <a:r>
                  <a:rPr lang="en-US" altLang="zh-CN" sz="2800" dirty="0"/>
                  <a:t>,</a:t>
                </a:r>
                <a:r>
                  <a:rPr lang="zh-CN" altLang="zh-CN" sz="2800" dirty="0"/>
                  <a:t>根据</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a:rPr>
                          <m:t>𝑦</m:t>
                        </m:r>
                      </m:num>
                      <m:den>
                        <m:sSub>
                          <m:sSubPr>
                            <m:ctrlPr>
                              <a:rPr lang="zh-CN" altLang="zh-CN" sz="2800" i="1">
                                <a:latin typeface="Cambria Math" panose="02040503050406030204" pitchFamily="18" charset="0"/>
                              </a:rPr>
                            </m:ctrlPr>
                          </m:sSubPr>
                          <m:e>
                            <m:r>
                              <a:rPr lang="en-US" altLang="zh-CN" sz="2800" i="1">
                                <a:latin typeface="Cambria Math"/>
                              </a:rPr>
                              <m:t>𝑁</m:t>
                            </m:r>
                          </m:e>
                          <m:sub>
                            <m:r>
                              <m:rPr>
                                <m:sty m:val="p"/>
                              </m:rPr>
                              <a:rPr lang="en-US" altLang="zh-CN" sz="2800">
                                <a:latin typeface="Cambria Math"/>
                              </a:rPr>
                              <m:t>A</m:t>
                            </m:r>
                          </m:sub>
                        </m:sSub>
                      </m:den>
                    </m:f>
                  </m:oMath>
                </a14:m>
                <a:r>
                  <a:rPr lang="en-US" altLang="zh-CN" sz="2800" dirty="0"/>
                  <a:t>×</a:t>
                </a:r>
                <a:r>
                  <a:rPr lang="en-US" altLang="zh-CN" sz="2800" i="1" dirty="0"/>
                  <a:t>M</a:t>
                </a:r>
                <a:r>
                  <a:rPr lang="en-US" altLang="zh-CN" sz="2800" dirty="0"/>
                  <a:t>=(</a:t>
                </a:r>
                <a:r>
                  <a:rPr lang="en-US" altLang="zh-CN" sz="2800" i="1" dirty="0"/>
                  <a:t>a</a:t>
                </a:r>
                <a:r>
                  <a:rPr lang="en-US" altLang="zh-CN" sz="2800" dirty="0"/>
                  <a:t>×10</a:t>
                </a:r>
                <a:r>
                  <a:rPr lang="en-US" altLang="zh-CN" sz="2800" baseline="30000" dirty="0"/>
                  <a:t>-7</a:t>
                </a:r>
                <a:r>
                  <a:rPr lang="en-US" altLang="zh-CN" sz="2800" dirty="0"/>
                  <a:t>)</a:t>
                </a:r>
                <a:r>
                  <a:rPr lang="en-US" altLang="zh-CN" sz="2800" baseline="30000" dirty="0"/>
                  <a:t>3</a:t>
                </a:r>
                <a:r>
                  <a:rPr lang="en-US" altLang="zh-CN" sz="2800" i="1" dirty="0"/>
                  <a:t>d</a:t>
                </a:r>
                <a:r>
                  <a:rPr lang="en-US" altLang="zh-CN" sz="2800" dirty="0"/>
                  <a:t>,</a:t>
                </a:r>
                <a:r>
                  <a:rPr lang="zh-CN" altLang="zh-CN" sz="2800" dirty="0"/>
                  <a:t>可求出</a:t>
                </a:r>
                <a:r>
                  <a:rPr lang="en-US" altLang="zh-CN" sz="2800" i="1" dirty="0"/>
                  <a:t>y</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a:rPr>
                          <m:t>602</m:t>
                        </m:r>
                        <m:sSup>
                          <m:sSupPr>
                            <m:ctrlPr>
                              <a:rPr lang="zh-CN" altLang="zh-CN" sz="2800" i="1">
                                <a:latin typeface="Cambria Math" panose="02040503050406030204" pitchFamily="18" charset="0"/>
                              </a:rPr>
                            </m:ctrlPr>
                          </m:sSupPr>
                          <m:e>
                            <m:r>
                              <a:rPr lang="en-US" altLang="zh-CN" sz="2800" i="1">
                                <a:latin typeface="Cambria Math"/>
                              </a:rPr>
                              <m:t>𝑎</m:t>
                            </m:r>
                          </m:e>
                          <m:sup>
                            <m:r>
                              <a:rPr lang="en-US" altLang="zh-CN" sz="2800">
                                <a:latin typeface="Cambria Math"/>
                              </a:rPr>
                              <m:t>3</m:t>
                            </m:r>
                          </m:sup>
                        </m:sSup>
                        <m:r>
                          <a:rPr lang="en-US" altLang="zh-CN" sz="2800" i="1">
                            <a:latin typeface="Cambria Math"/>
                          </a:rPr>
                          <m:t>𝑑</m:t>
                        </m:r>
                      </m:num>
                      <m:den>
                        <m:r>
                          <a:rPr lang="en-US" altLang="zh-CN" sz="2800" i="1">
                            <a:latin typeface="Cambria Math"/>
                          </a:rPr>
                          <m:t>𝑀</m:t>
                        </m:r>
                      </m:den>
                    </m:f>
                  </m:oMath>
                </a14:m>
                <a:r>
                  <a:rPr lang="en-US" altLang="zh-CN" sz="2800" dirty="0"/>
                  <a:t>(</a:t>
                </a:r>
                <a:r>
                  <a:rPr lang="zh-CN" altLang="zh-CN" sz="2800" dirty="0"/>
                  <a:t>或</a:t>
                </a:r>
                <a14:m>
                  <m:oMath xmlns:m="http://schemas.openxmlformats.org/officeDocument/2006/math">
                    <m:f>
                      <m:fPr>
                        <m:ctrlPr>
                          <a:rPr lang="zh-CN" altLang="zh-CN" sz="2800" i="1">
                            <a:latin typeface="Cambria Math" panose="02040503050406030204" pitchFamily="18" charset="0"/>
                          </a:rPr>
                        </m:ctrlPr>
                      </m:fPr>
                      <m:num>
                        <m:sSup>
                          <m:sSupPr>
                            <m:ctrlPr>
                              <a:rPr lang="zh-CN" altLang="zh-CN" sz="2800" i="1">
                                <a:latin typeface="Cambria Math" panose="02040503050406030204" pitchFamily="18" charset="0"/>
                              </a:rPr>
                            </m:ctrlPr>
                          </m:sSupPr>
                          <m:e>
                            <m:r>
                              <a:rPr lang="en-US" altLang="zh-CN" sz="2800" i="1">
                                <a:latin typeface="Cambria Math"/>
                              </a:rPr>
                              <m:t>𝑎</m:t>
                            </m:r>
                          </m:e>
                          <m:sup>
                            <m:r>
                              <a:rPr lang="en-US" altLang="zh-CN" sz="2800">
                                <a:latin typeface="Cambria Math"/>
                              </a:rPr>
                              <m:t>3</m:t>
                            </m:r>
                          </m:sup>
                        </m:sSup>
                        <m:r>
                          <a:rPr lang="en-US" altLang="zh-CN" sz="2800" i="1">
                            <a:latin typeface="Cambria Math"/>
                          </a:rPr>
                          <m:t>𝑑</m:t>
                        </m:r>
                        <m:sSub>
                          <m:sSubPr>
                            <m:ctrlPr>
                              <a:rPr lang="zh-CN" altLang="zh-CN" sz="2800" i="1">
                                <a:latin typeface="Cambria Math" panose="02040503050406030204" pitchFamily="18" charset="0"/>
                              </a:rPr>
                            </m:ctrlPr>
                          </m:sSubPr>
                          <m:e>
                            <m:r>
                              <a:rPr lang="en-US" altLang="zh-CN" sz="2800" i="1">
                                <a:latin typeface="Cambria Math"/>
                              </a:rPr>
                              <m:t>𝑁</m:t>
                            </m:r>
                          </m:e>
                          <m:sub>
                            <m:r>
                              <m:rPr>
                                <m:sty m:val="p"/>
                              </m:rPr>
                              <a:rPr lang="en-US" altLang="zh-CN" sz="2800">
                                <a:latin typeface="Cambria Math"/>
                              </a:rPr>
                              <m:t>A</m:t>
                            </m:r>
                          </m:sub>
                        </m:sSub>
                      </m:num>
                      <m:den>
                        <m:r>
                          <a:rPr lang="en-US" altLang="zh-CN" sz="2800" i="1">
                            <a:latin typeface="Cambria Math"/>
                          </a:rPr>
                          <m:t>𝑀</m:t>
                        </m:r>
                      </m:den>
                    </m:f>
                  </m:oMath>
                </a14:m>
                <a:r>
                  <a:rPr lang="en-US" altLang="zh-CN" sz="2800" dirty="0"/>
                  <a:t>×10</a:t>
                </a:r>
                <a:r>
                  <a:rPr lang="en-US" altLang="zh-CN" sz="2800" baseline="30000" dirty="0"/>
                  <a:t>-21</a:t>
                </a:r>
                <a:r>
                  <a:rPr lang="en-US" altLang="zh-CN" sz="2800" dirty="0"/>
                  <a:t>)</a:t>
                </a:r>
                <a:r>
                  <a:rPr lang="zh-CN" altLang="zh-CN" sz="2800" dirty="0"/>
                  <a:t>。</a:t>
                </a:r>
                <a:r>
                  <a:rPr lang="en-US" altLang="zh-CN" sz="2800" dirty="0"/>
                  <a:t>(2)</a:t>
                </a:r>
                <a:r>
                  <a:rPr lang="zh-CN" altLang="zh-CN" sz="2800" dirty="0"/>
                  <a:t>根据晶胞结构示意图可以看出</a:t>
                </a:r>
                <a:r>
                  <a:rPr lang="en-US" altLang="zh-CN" sz="2800" dirty="0"/>
                  <a:t>,As</a:t>
                </a:r>
                <a:r>
                  <a:rPr lang="zh-CN" altLang="zh-CN" sz="2800" dirty="0"/>
                  <a:t>原子与</a:t>
                </a:r>
                <a:r>
                  <a:rPr lang="en-US" altLang="zh-CN" sz="2800" dirty="0"/>
                  <a:t>Ga</a:t>
                </a:r>
                <a:r>
                  <a:rPr lang="zh-CN" altLang="zh-CN" sz="2800" dirty="0"/>
                  <a:t>原子形成了空间网状结构的晶体</a:t>
                </a:r>
                <a:r>
                  <a:rPr lang="en-US" altLang="zh-CN" sz="2800" dirty="0"/>
                  <a:t>,</a:t>
                </a:r>
                <a:r>
                  <a:rPr lang="zh-CN" altLang="zh-CN" sz="2800" dirty="0"/>
                  <a:t>结合</a:t>
                </a:r>
                <a:r>
                  <a:rPr lang="en-US" altLang="zh-CN" sz="2800" dirty="0"/>
                  <a:t>GaAs</a:t>
                </a:r>
                <a:r>
                  <a:rPr lang="zh-CN" altLang="zh-CN" sz="2800" dirty="0"/>
                  <a:t>的熔点知</a:t>
                </a:r>
                <a:r>
                  <a:rPr lang="en-US" altLang="zh-CN" sz="2800" dirty="0"/>
                  <a:t>GaAs</a:t>
                </a:r>
                <a:r>
                  <a:rPr lang="zh-CN" altLang="zh-CN" sz="2800" dirty="0"/>
                  <a:t>是原子晶体。首先用均摊法计算出</a:t>
                </a:r>
                <a:r>
                  <a:rPr lang="en-US" altLang="zh-CN" sz="2800" dirty="0"/>
                  <a:t>1</a:t>
                </a:r>
                <a:r>
                  <a:rPr lang="zh-CN" altLang="zh-CN" sz="2800" dirty="0"/>
                  <a:t>个晶胞中含有</a:t>
                </a:r>
                <a:r>
                  <a:rPr lang="en-US" altLang="zh-CN" sz="2800" dirty="0"/>
                  <a:t>As</a:t>
                </a:r>
                <a:r>
                  <a:rPr lang="zh-CN" altLang="zh-CN" sz="2800" dirty="0"/>
                  <a:t>原子的个数</a:t>
                </a:r>
                <a:r>
                  <a:rPr lang="en-US" altLang="zh-CN" sz="2800" dirty="0"/>
                  <a:t>:8×1/8+6×1/2=4,</a:t>
                </a:r>
                <a:r>
                  <a:rPr lang="zh-CN" altLang="zh-CN" sz="2800" dirty="0"/>
                  <a:t>再通过观察可知</a:t>
                </a:r>
                <a:r>
                  <a:rPr lang="en-US" altLang="zh-CN" sz="2800" dirty="0"/>
                  <a:t>1</a:t>
                </a:r>
                <a:r>
                  <a:rPr lang="zh-CN" altLang="zh-CN" sz="2800" dirty="0"/>
                  <a:t>个晶胞中含有</a:t>
                </a:r>
                <a:r>
                  <a:rPr lang="en-US" altLang="zh-CN" sz="2800" dirty="0"/>
                  <a:t>4</a:t>
                </a:r>
                <a:r>
                  <a:rPr lang="zh-CN" altLang="zh-CN" sz="2800" dirty="0"/>
                  <a:t>个</a:t>
                </a:r>
                <a:r>
                  <a:rPr lang="en-US" altLang="zh-CN" sz="2800" dirty="0"/>
                  <a:t>Ga</a:t>
                </a:r>
                <a:r>
                  <a:rPr lang="zh-CN" altLang="zh-CN" sz="2800" dirty="0"/>
                  <a:t>原子。</a:t>
                </a:r>
                <a:r>
                  <a:rPr lang="en-US" altLang="zh-CN" sz="2800" dirty="0"/>
                  <a:t>4</a:t>
                </a:r>
                <a:r>
                  <a:rPr lang="zh-CN" altLang="zh-CN" sz="2800" dirty="0"/>
                  <a:t>个</a:t>
                </a:r>
                <a:r>
                  <a:rPr lang="en-US" altLang="zh-CN" sz="2800" dirty="0"/>
                  <a:t>As</a:t>
                </a:r>
                <a:r>
                  <a:rPr lang="zh-CN" altLang="zh-CN" sz="2800" dirty="0"/>
                  <a:t>原子和</a:t>
                </a:r>
                <a:r>
                  <a:rPr lang="en-US" altLang="zh-CN" sz="2800" dirty="0"/>
                  <a:t>4</a:t>
                </a:r>
                <a:r>
                  <a:rPr lang="zh-CN" altLang="zh-CN" sz="2800" dirty="0"/>
                  <a:t>个</a:t>
                </a:r>
                <a:r>
                  <a:rPr lang="en-US" altLang="zh-CN" sz="2800" dirty="0"/>
                  <a:t>Ga</a:t>
                </a:r>
                <a:r>
                  <a:rPr lang="zh-CN" altLang="zh-CN" sz="2800" dirty="0"/>
                  <a:t>原子的总体积</a:t>
                </a:r>
                <a:endParaRPr lang="en-US" altLang="zh-CN" sz="2800" dirty="0"/>
              </a:p>
            </p:txBody>
          </p:sp>
        </mc:Choice>
        <mc:Fallback xmlns="">
          <p:sp>
            <p:nvSpPr>
              <p:cNvPr id="5" name="矩形 4">
                <a:extLst>
                  <a:ext uri="{FF2B5EF4-FFF2-40B4-BE49-F238E27FC236}">
                    <a16:creationId xmlns:a16="http://schemas.microsoft.com/office/drawing/2014/main" xmlns:a14="http://schemas.microsoft.com/office/drawing/2010/main" xmlns="" id="{F8BEE32C-21FE-4EA1-8869-CFD3D30A56BA}"/>
                  </a:ext>
                </a:extLst>
              </p:cNvPr>
              <p:cNvSpPr>
                <a:spLocks noRot="1" noChangeAspect="1" noMove="1" noResize="1" noEditPoints="1" noAdjustHandles="1" noChangeArrowheads="1" noChangeShapeType="1" noTextEdit="1"/>
              </p:cNvSpPr>
              <p:nvPr/>
            </p:nvSpPr>
            <p:spPr>
              <a:xfrm>
                <a:off x="250487" y="260744"/>
                <a:ext cx="11723912" cy="6575583"/>
              </a:xfrm>
              <a:prstGeom prst="rect">
                <a:avLst/>
              </a:prstGeom>
              <a:blipFill rotWithShape="1">
                <a:blip r:embed="rId3"/>
                <a:stretch>
                  <a:fillRect l="-1040" r="-1092"/>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xmlns="" id="{A2B0AF43-53A7-4E17-8736-7807C8E4EB14}"/>
              </a:ext>
            </a:extLst>
          </p:cNvPr>
          <p:cNvPicPr/>
          <p:nvPr/>
        </p:nvPicPr>
        <p:blipFill>
          <a:blip r:embed="rId4"/>
          <a:stretch>
            <a:fillRect/>
          </a:stretch>
        </p:blipFill>
        <p:spPr>
          <a:xfrm>
            <a:off x="3090471" y="1401064"/>
            <a:ext cx="1827348" cy="801579"/>
          </a:xfrm>
          <a:prstGeom prst="rect">
            <a:avLst/>
          </a:prstGeom>
        </p:spPr>
      </p:pic>
      <p:sp>
        <p:nvSpPr>
          <p:cNvPr id="8" name="矩形 7">
            <a:extLst>
              <a:ext uri="{FF2B5EF4-FFF2-40B4-BE49-F238E27FC236}">
                <a16:creationId xmlns:a16="http://schemas.microsoft.com/office/drawing/2014/main" xmlns="" id="{6E15642B-2FB0-49CF-81D4-622C5E006C98}"/>
              </a:ext>
            </a:extLst>
          </p:cNvPr>
          <p:cNvSpPr/>
          <p:nvPr/>
        </p:nvSpPr>
        <p:spPr>
          <a:xfrm>
            <a:off x="475782" y="1540244"/>
            <a:ext cx="2447450" cy="523220"/>
          </a:xfrm>
          <a:prstGeom prst="rect">
            <a:avLst/>
          </a:prstGeom>
          <a:ln>
            <a:solidFill>
              <a:schemeClr val="tx1"/>
            </a:solidFill>
          </a:ln>
        </p:spPr>
        <p:txBody>
          <a:bodyPr wrap="square">
            <a:spAutoFit/>
          </a:bodyPr>
          <a:lstStyle/>
          <a:p>
            <a:pPr algn="ctr"/>
            <a:r>
              <a:rPr lang="zh-CN" altLang="en-US" sz="2800" dirty="0"/>
              <a:t>解析晶胞组成</a:t>
            </a:r>
          </a:p>
        </p:txBody>
      </p:sp>
      <p:sp>
        <p:nvSpPr>
          <p:cNvPr id="9" name="矩形 8">
            <a:extLst>
              <a:ext uri="{FF2B5EF4-FFF2-40B4-BE49-F238E27FC236}">
                <a16:creationId xmlns:a16="http://schemas.microsoft.com/office/drawing/2014/main" xmlns="" id="{6B7F220B-E36C-42D9-837A-AAD84524C6F4}"/>
              </a:ext>
            </a:extLst>
          </p:cNvPr>
          <p:cNvSpPr/>
          <p:nvPr/>
        </p:nvSpPr>
        <p:spPr>
          <a:xfrm>
            <a:off x="5085058" y="1540244"/>
            <a:ext cx="2447450" cy="523220"/>
          </a:xfrm>
          <a:prstGeom prst="rect">
            <a:avLst/>
          </a:prstGeom>
          <a:ln>
            <a:solidFill>
              <a:schemeClr val="tx1"/>
            </a:solidFill>
          </a:ln>
        </p:spPr>
        <p:txBody>
          <a:bodyPr wrap="square">
            <a:spAutoFit/>
          </a:bodyPr>
          <a:lstStyle/>
          <a:p>
            <a:pPr algn="ctr"/>
            <a:r>
              <a:rPr lang="zh-CN" altLang="en-US" sz="2800" dirty="0"/>
              <a:t>进行相关计算</a:t>
            </a:r>
          </a:p>
        </p:txBody>
      </p:sp>
    </p:spTree>
    <p:extLst>
      <p:ext uri="{BB962C8B-B14F-4D97-AF65-F5344CB8AC3E}">
        <p14:creationId xmlns:p14="http://schemas.microsoft.com/office/powerpoint/2010/main" val="412369656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AD6FBD24-1440-4E48-88FF-2AB7B4034623}"/>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xmlns="" id="{F8BEE32C-21FE-4EA1-8869-CFD3D30A56BA}"/>
                  </a:ext>
                </a:extLst>
              </p:cNvPr>
              <p:cNvSpPr/>
              <p:nvPr/>
            </p:nvSpPr>
            <p:spPr>
              <a:xfrm>
                <a:off x="250487" y="246229"/>
                <a:ext cx="11723912" cy="6178807"/>
              </a:xfrm>
              <a:prstGeom prst="rect">
                <a:avLst/>
              </a:prstGeom>
            </p:spPr>
            <p:txBody>
              <a:bodyPr wrap="square">
                <a:spAutoFit/>
              </a:bodyPr>
              <a:lstStyle/>
              <a:p>
                <a:pPr>
                  <a:lnSpc>
                    <a:spcPct val="150000"/>
                  </a:lnSpc>
                </a:pPr>
                <a:r>
                  <a:rPr lang="en-US" altLang="zh-CN" sz="2800" i="1" dirty="0"/>
                  <a:t>V</a:t>
                </a:r>
                <a:r>
                  <a:rPr lang="en-US" altLang="zh-CN" sz="2800" baseline="-25000" dirty="0"/>
                  <a:t>1</a:t>
                </a:r>
                <a:r>
                  <a:rPr lang="en-US" altLang="zh-CN" sz="2800" dirty="0"/>
                  <a:t>=4×(</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a:rPr>
                          <m:t>4</m:t>
                        </m:r>
                      </m:num>
                      <m:den>
                        <m:r>
                          <a:rPr lang="en-US" altLang="zh-CN" sz="2800">
                            <a:latin typeface="Cambria Math"/>
                          </a:rPr>
                          <m:t>3</m:t>
                        </m:r>
                      </m:den>
                    </m:f>
                  </m:oMath>
                </a14:m>
                <a:r>
                  <a:rPr lang="en-US" altLang="zh-CN" sz="2800" dirty="0"/>
                  <a:t>π×10</a:t>
                </a:r>
                <a:r>
                  <a:rPr lang="en-US" altLang="zh-CN" sz="2800" baseline="30000" dirty="0"/>
                  <a:t>-30</a:t>
                </a:r>
                <a:r>
                  <a:rPr lang="en-US" altLang="zh-CN" sz="2800" dirty="0"/>
                  <a:t>×</a:t>
                </a:r>
                <a14:m>
                  <m:oMath xmlns:m="http://schemas.openxmlformats.org/officeDocument/2006/math">
                    <m:sSubSup>
                      <m:sSubSupPr>
                        <m:ctrlPr>
                          <a:rPr lang="zh-CN" altLang="zh-CN" sz="2800" i="1">
                            <a:latin typeface="Cambria Math" panose="02040503050406030204" pitchFamily="18" charset="0"/>
                          </a:rPr>
                        </m:ctrlPr>
                      </m:sSubSupPr>
                      <m:e>
                        <m:r>
                          <a:rPr lang="en-US" altLang="zh-CN" sz="2800" i="1">
                            <a:latin typeface="Cambria Math"/>
                          </a:rPr>
                          <m:t>𝑟</m:t>
                        </m:r>
                      </m:e>
                      <m:sub>
                        <m:r>
                          <m:rPr>
                            <m:sty m:val="p"/>
                          </m:rPr>
                          <a:rPr lang="en-US" altLang="zh-CN" sz="2800">
                            <a:latin typeface="Cambria Math"/>
                          </a:rPr>
                          <m:t>As</m:t>
                        </m:r>
                      </m:sub>
                      <m:sup>
                        <m:r>
                          <a:rPr lang="en-US" altLang="zh-CN" sz="2800">
                            <a:latin typeface="Cambria Math"/>
                          </a:rPr>
                          <m:t>3</m:t>
                        </m:r>
                      </m:sup>
                    </m:sSubSup>
                  </m:oMath>
                </a14:m>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a:rPr>
                          <m:t>4</m:t>
                        </m:r>
                      </m:num>
                      <m:den>
                        <m:r>
                          <a:rPr lang="en-US" altLang="zh-CN" sz="2800">
                            <a:latin typeface="Cambria Math"/>
                          </a:rPr>
                          <m:t>3</m:t>
                        </m:r>
                      </m:den>
                    </m:f>
                  </m:oMath>
                </a14:m>
                <a:r>
                  <a:rPr lang="en-US" altLang="zh-CN" sz="2800" dirty="0"/>
                  <a:t>π×10</a:t>
                </a:r>
                <a:r>
                  <a:rPr lang="en-US" altLang="zh-CN" sz="2800" baseline="30000" dirty="0"/>
                  <a:t>-30</a:t>
                </a:r>
                <a:r>
                  <a:rPr lang="en-US" altLang="zh-CN" sz="2800" dirty="0"/>
                  <a:t>×</a:t>
                </a:r>
                <a14:m>
                  <m:oMath xmlns:m="http://schemas.openxmlformats.org/officeDocument/2006/math">
                    <m:sSubSup>
                      <m:sSubSupPr>
                        <m:ctrlPr>
                          <a:rPr lang="zh-CN" altLang="zh-CN" sz="2800" i="1">
                            <a:latin typeface="Cambria Math" panose="02040503050406030204" pitchFamily="18" charset="0"/>
                          </a:rPr>
                        </m:ctrlPr>
                      </m:sSubSupPr>
                      <m:e>
                        <m:r>
                          <a:rPr lang="en-US" altLang="zh-CN" sz="2800" i="1">
                            <a:latin typeface="Cambria Math"/>
                          </a:rPr>
                          <m:t>𝑟</m:t>
                        </m:r>
                      </m:e>
                      <m:sub>
                        <m:r>
                          <m:rPr>
                            <m:sty m:val="p"/>
                          </m:rPr>
                          <a:rPr lang="en-US" altLang="zh-CN" sz="2800">
                            <a:latin typeface="Cambria Math"/>
                          </a:rPr>
                          <m:t>Ga</m:t>
                        </m:r>
                      </m:sub>
                      <m:sup>
                        <m:r>
                          <a:rPr lang="en-US" altLang="zh-CN" sz="2800">
                            <a:latin typeface="Cambria Math"/>
                          </a:rPr>
                          <m:t>3</m:t>
                        </m:r>
                      </m:sup>
                    </m:sSubSup>
                  </m:oMath>
                </a14:m>
                <a:r>
                  <a:rPr lang="en-US" altLang="zh-CN" sz="2800" dirty="0"/>
                  <a:t>) cm</a:t>
                </a:r>
                <a:r>
                  <a:rPr lang="en-US" altLang="zh-CN" sz="2800" baseline="30000" dirty="0"/>
                  <a:t>3</a:t>
                </a:r>
                <a:r>
                  <a:rPr lang="en-US" altLang="zh-CN" sz="2800" dirty="0"/>
                  <a:t>;1</a:t>
                </a:r>
                <a:r>
                  <a:rPr lang="zh-CN" altLang="zh-CN" sz="2800" dirty="0"/>
                  <a:t>个晶胞的质量为</a:t>
                </a:r>
                <a:r>
                  <a:rPr lang="en-US" altLang="zh-CN" sz="2800" dirty="0"/>
                  <a:t>4</a:t>
                </a:r>
                <a:r>
                  <a:rPr lang="zh-CN" altLang="zh-CN" sz="2800" dirty="0"/>
                  <a:t>个</a:t>
                </a:r>
                <a:r>
                  <a:rPr lang="en-US" altLang="zh-CN" sz="2800" dirty="0"/>
                  <a:t>As</a:t>
                </a:r>
                <a:r>
                  <a:rPr lang="zh-CN" altLang="zh-CN" sz="2800" dirty="0"/>
                  <a:t>原子和</a:t>
                </a:r>
                <a:r>
                  <a:rPr lang="en-US" altLang="zh-CN" sz="2800" dirty="0"/>
                  <a:t>4</a:t>
                </a:r>
                <a:r>
                  <a:rPr lang="zh-CN" altLang="zh-CN" sz="2800" dirty="0"/>
                  <a:t>个</a:t>
                </a:r>
                <a:r>
                  <a:rPr lang="en-US" altLang="zh-CN" sz="2800" dirty="0"/>
                  <a:t>Ga</a:t>
                </a:r>
                <a:r>
                  <a:rPr lang="zh-CN" altLang="zh-CN" sz="2800" dirty="0"/>
                  <a:t>原子的质量之和</a:t>
                </a:r>
                <a:r>
                  <a:rPr lang="en-US" altLang="zh-CN" sz="2800" dirty="0"/>
                  <a:t>,</a:t>
                </a:r>
                <a:r>
                  <a:rPr lang="zh-CN" altLang="zh-CN" sz="2800" dirty="0"/>
                  <a:t>即</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a:rPr>
                          <m:t>4</m:t>
                        </m:r>
                        <m:sSub>
                          <m:sSubPr>
                            <m:ctrlPr>
                              <a:rPr lang="zh-CN" altLang="zh-CN" sz="2800" i="1">
                                <a:latin typeface="Cambria Math" panose="02040503050406030204" pitchFamily="18" charset="0"/>
                              </a:rPr>
                            </m:ctrlPr>
                          </m:sSubPr>
                          <m:e>
                            <m:r>
                              <a:rPr lang="en-US" altLang="zh-CN" sz="2800" i="1">
                                <a:latin typeface="Cambria Math"/>
                              </a:rPr>
                              <m:t>𝑀</m:t>
                            </m:r>
                          </m:e>
                          <m:sub>
                            <m:r>
                              <m:rPr>
                                <m:sty m:val="p"/>
                              </m:rPr>
                              <a:rPr lang="en-US" altLang="zh-CN" sz="2800">
                                <a:latin typeface="Cambria Math"/>
                              </a:rPr>
                              <m:t>As</m:t>
                            </m:r>
                          </m:sub>
                        </m:sSub>
                      </m:num>
                      <m:den>
                        <m:sSub>
                          <m:sSubPr>
                            <m:ctrlPr>
                              <a:rPr lang="zh-CN" altLang="zh-CN" sz="2800" i="1">
                                <a:latin typeface="Cambria Math" panose="02040503050406030204" pitchFamily="18" charset="0"/>
                              </a:rPr>
                            </m:ctrlPr>
                          </m:sSubPr>
                          <m:e>
                            <m:r>
                              <a:rPr lang="en-US" altLang="zh-CN" sz="2800" i="1">
                                <a:latin typeface="Cambria Math"/>
                              </a:rPr>
                              <m:t>𝑁</m:t>
                            </m:r>
                          </m:e>
                          <m:sub>
                            <m:r>
                              <m:rPr>
                                <m:sty m:val="p"/>
                              </m:rPr>
                              <a:rPr lang="en-US" altLang="zh-CN" sz="2800">
                                <a:latin typeface="Cambria Math"/>
                              </a:rPr>
                              <m:t>A</m:t>
                            </m:r>
                          </m:sub>
                        </m:sSub>
                      </m:den>
                    </m:f>
                  </m:oMath>
                </a14:m>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a:rPr>
                          <m:t>4</m:t>
                        </m:r>
                        <m:sSub>
                          <m:sSubPr>
                            <m:ctrlPr>
                              <a:rPr lang="zh-CN" altLang="zh-CN" sz="2800" i="1">
                                <a:latin typeface="Cambria Math" panose="02040503050406030204" pitchFamily="18" charset="0"/>
                              </a:rPr>
                            </m:ctrlPr>
                          </m:sSubPr>
                          <m:e>
                            <m:r>
                              <a:rPr lang="en-US" altLang="zh-CN" sz="2800" i="1">
                                <a:latin typeface="Cambria Math"/>
                              </a:rPr>
                              <m:t>𝑀</m:t>
                            </m:r>
                          </m:e>
                          <m:sub>
                            <m:r>
                              <m:rPr>
                                <m:sty m:val="p"/>
                              </m:rPr>
                              <a:rPr lang="en-US" altLang="zh-CN" sz="2800">
                                <a:latin typeface="Cambria Math"/>
                              </a:rPr>
                              <m:t>Ga</m:t>
                            </m:r>
                          </m:sub>
                        </m:sSub>
                      </m:num>
                      <m:den>
                        <m:sSub>
                          <m:sSubPr>
                            <m:ctrlPr>
                              <a:rPr lang="zh-CN" altLang="zh-CN" sz="2800" i="1">
                                <a:latin typeface="Cambria Math" panose="02040503050406030204" pitchFamily="18" charset="0"/>
                              </a:rPr>
                            </m:ctrlPr>
                          </m:sSubPr>
                          <m:e>
                            <m:r>
                              <a:rPr lang="en-US" altLang="zh-CN" sz="2800" i="1">
                                <a:latin typeface="Cambria Math"/>
                              </a:rPr>
                              <m:t>𝑁</m:t>
                            </m:r>
                          </m:e>
                          <m:sub>
                            <m:r>
                              <m:rPr>
                                <m:sty m:val="p"/>
                              </m:rPr>
                              <a:rPr lang="en-US" altLang="zh-CN" sz="2800">
                                <a:latin typeface="Cambria Math"/>
                              </a:rPr>
                              <m:t>A</m:t>
                            </m:r>
                          </m:sub>
                        </m:sSub>
                      </m:den>
                    </m:f>
                  </m:oMath>
                </a14:m>
                <a:r>
                  <a:rPr lang="en-US" altLang="zh-CN" sz="2800" dirty="0"/>
                  <a:t>) g,</a:t>
                </a:r>
                <a:r>
                  <a:rPr lang="zh-CN" altLang="zh-CN" sz="2800" dirty="0"/>
                  <a:t>所以</a:t>
                </a:r>
                <a:r>
                  <a:rPr lang="en-US" altLang="zh-CN" sz="2800" dirty="0"/>
                  <a:t>1</a:t>
                </a:r>
                <a:r>
                  <a:rPr lang="zh-CN" altLang="zh-CN" sz="2800" dirty="0"/>
                  <a:t>个晶胞的体积</a:t>
                </a:r>
                <a:r>
                  <a:rPr lang="en-US" altLang="zh-CN" sz="2800" i="1" dirty="0"/>
                  <a:t>V</a:t>
                </a:r>
                <a:r>
                  <a:rPr lang="en-US" altLang="zh-CN" sz="2800" baseline="-25000" dirty="0"/>
                  <a:t>2</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a:rPr>
                          <m:t>4</m:t>
                        </m:r>
                      </m:num>
                      <m:den>
                        <m:r>
                          <a:rPr lang="en-US" altLang="zh-CN" sz="2800" i="1">
                            <a:latin typeface="Cambria Math"/>
                          </a:rPr>
                          <m:t>𝜌</m:t>
                        </m:r>
                        <m:sSub>
                          <m:sSubPr>
                            <m:ctrlPr>
                              <a:rPr lang="zh-CN" altLang="zh-CN" sz="2800" i="1">
                                <a:latin typeface="Cambria Math" panose="02040503050406030204" pitchFamily="18" charset="0"/>
                              </a:rPr>
                            </m:ctrlPr>
                          </m:sSubPr>
                          <m:e>
                            <m:r>
                              <a:rPr lang="en-US" altLang="zh-CN" sz="2800" i="1">
                                <a:latin typeface="Cambria Math"/>
                              </a:rPr>
                              <m:t>𝑁</m:t>
                            </m:r>
                          </m:e>
                          <m:sub>
                            <m:r>
                              <m:rPr>
                                <m:sty m:val="p"/>
                              </m:rPr>
                              <a:rPr lang="en-US" altLang="zh-CN" sz="2800">
                                <a:latin typeface="Cambria Math"/>
                              </a:rPr>
                              <m:t>A</m:t>
                            </m:r>
                          </m:sub>
                        </m:sSub>
                      </m:den>
                    </m:f>
                  </m:oMath>
                </a14:m>
                <a:r>
                  <a:rPr lang="en-US" altLang="zh-CN" sz="2800" dirty="0"/>
                  <a:t>(</a:t>
                </a:r>
                <a:r>
                  <a:rPr lang="en-US" altLang="zh-CN" sz="2800" i="1" dirty="0" err="1"/>
                  <a:t>M</a:t>
                </a:r>
                <a:r>
                  <a:rPr lang="en-US" altLang="zh-CN" sz="2800" baseline="-25000" dirty="0" err="1"/>
                  <a:t>As</a:t>
                </a:r>
                <a:r>
                  <a:rPr lang="en-US" altLang="zh-CN" sz="2800" dirty="0" err="1"/>
                  <a:t>+</a:t>
                </a:r>
                <a:r>
                  <a:rPr lang="en-US" altLang="zh-CN" sz="2800" i="1" dirty="0" err="1"/>
                  <a:t>M</a:t>
                </a:r>
                <a:r>
                  <a:rPr lang="en-US" altLang="zh-CN" sz="2800" baseline="-25000" dirty="0" err="1"/>
                  <a:t>Ga</a:t>
                </a:r>
                <a:r>
                  <a:rPr lang="en-US" altLang="zh-CN" sz="2800" dirty="0"/>
                  <a:t>) cm</a:t>
                </a:r>
                <a:r>
                  <a:rPr lang="en-US" altLang="zh-CN" sz="2800" baseline="30000" dirty="0"/>
                  <a:t>3</a:t>
                </a:r>
                <a:r>
                  <a:rPr lang="zh-CN" altLang="zh-CN" sz="2800" dirty="0"/>
                  <a:t>。最后由</a:t>
                </a:r>
                <a:r>
                  <a:rPr lang="en-US" altLang="zh-CN" sz="2800" i="1" dirty="0"/>
                  <a:t>V</a:t>
                </a:r>
                <a:r>
                  <a:rPr lang="en-US" altLang="zh-CN" sz="2800" baseline="-25000" dirty="0"/>
                  <a:t>1</a:t>
                </a:r>
                <a:r>
                  <a:rPr lang="en-US" altLang="zh-CN" sz="2800" i="1" dirty="0"/>
                  <a:t>/V</a:t>
                </a:r>
                <a:r>
                  <a:rPr lang="en-US" altLang="zh-CN" sz="2800" baseline="-25000" dirty="0"/>
                  <a:t>2</a:t>
                </a:r>
                <a:r>
                  <a:rPr lang="zh-CN" altLang="zh-CN" sz="2800" dirty="0"/>
                  <a:t>即得结果。</a:t>
                </a:r>
                <a:endParaRPr lang="en-US" altLang="zh-CN" sz="2800" dirty="0"/>
              </a:p>
              <a:p>
                <a:pPr>
                  <a:lnSpc>
                    <a:spcPct val="150000"/>
                  </a:lnSpc>
                </a:pPr>
                <a:endParaRPr lang="en-US" altLang="zh-CN" sz="2800" dirty="0"/>
              </a:p>
              <a:p>
                <a:pPr>
                  <a:lnSpc>
                    <a:spcPct val="150000"/>
                  </a:lnSpc>
                </a:pPr>
                <a:r>
                  <a:rPr lang="zh-CN" altLang="zh-CN" sz="2800" b="1" dirty="0">
                    <a:solidFill>
                      <a:srgbClr val="DA251C"/>
                    </a:solidFill>
                  </a:rPr>
                  <a:t>答案</a:t>
                </a:r>
                <a:r>
                  <a:rPr lang="zh-CN" altLang="zh-CN" sz="2800" dirty="0"/>
                  <a:t>　</a:t>
                </a:r>
                <a:r>
                  <a:rPr lang="en-US" altLang="zh-CN" sz="2800" dirty="0"/>
                  <a:t>(1)</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a:rPr>
                          <m:t>602</m:t>
                        </m:r>
                        <m:sSup>
                          <m:sSupPr>
                            <m:ctrlPr>
                              <a:rPr lang="zh-CN" altLang="zh-CN" sz="2800" i="1">
                                <a:latin typeface="Cambria Math" panose="02040503050406030204" pitchFamily="18" charset="0"/>
                              </a:rPr>
                            </m:ctrlPr>
                          </m:sSupPr>
                          <m:e>
                            <m:r>
                              <a:rPr lang="en-US" altLang="zh-CN" sz="2800" i="1">
                                <a:latin typeface="Cambria Math"/>
                              </a:rPr>
                              <m:t>𝑎</m:t>
                            </m:r>
                          </m:e>
                          <m:sup>
                            <m:r>
                              <a:rPr lang="en-US" altLang="zh-CN" sz="2800">
                                <a:latin typeface="Cambria Math"/>
                              </a:rPr>
                              <m:t>3</m:t>
                            </m:r>
                          </m:sup>
                        </m:sSup>
                        <m:r>
                          <a:rPr lang="en-US" altLang="zh-CN" sz="2800" i="1">
                            <a:latin typeface="Cambria Math"/>
                          </a:rPr>
                          <m:t>𝑑</m:t>
                        </m:r>
                      </m:num>
                      <m:den>
                        <m:r>
                          <a:rPr lang="en-US" altLang="zh-CN" sz="2800" i="1">
                            <a:latin typeface="Cambria Math"/>
                          </a:rPr>
                          <m:t>𝑀</m:t>
                        </m:r>
                      </m:den>
                    </m:f>
                  </m:oMath>
                </a14:m>
                <a:r>
                  <a:rPr lang="en-US" altLang="zh-CN" sz="2800" dirty="0"/>
                  <a:t>(</a:t>
                </a:r>
                <a:r>
                  <a:rPr lang="zh-CN" altLang="zh-CN" sz="2800" dirty="0"/>
                  <a:t>或</a:t>
                </a:r>
                <a14:m>
                  <m:oMath xmlns:m="http://schemas.openxmlformats.org/officeDocument/2006/math">
                    <m:f>
                      <m:fPr>
                        <m:ctrlPr>
                          <a:rPr lang="zh-CN" altLang="zh-CN" sz="2800" i="1">
                            <a:latin typeface="Cambria Math" panose="02040503050406030204" pitchFamily="18" charset="0"/>
                          </a:rPr>
                        </m:ctrlPr>
                      </m:fPr>
                      <m:num>
                        <m:sSup>
                          <m:sSupPr>
                            <m:ctrlPr>
                              <a:rPr lang="zh-CN" altLang="zh-CN" sz="2800" i="1">
                                <a:latin typeface="Cambria Math" panose="02040503050406030204" pitchFamily="18" charset="0"/>
                              </a:rPr>
                            </m:ctrlPr>
                          </m:sSupPr>
                          <m:e>
                            <m:r>
                              <a:rPr lang="en-US" altLang="zh-CN" sz="2800" i="1">
                                <a:latin typeface="Cambria Math"/>
                              </a:rPr>
                              <m:t>𝑎</m:t>
                            </m:r>
                          </m:e>
                          <m:sup>
                            <m:r>
                              <a:rPr lang="en-US" altLang="zh-CN" sz="2800">
                                <a:latin typeface="Cambria Math"/>
                              </a:rPr>
                              <m:t>3</m:t>
                            </m:r>
                          </m:sup>
                        </m:sSup>
                        <m:r>
                          <a:rPr lang="en-US" altLang="zh-CN" sz="2800" i="1">
                            <a:latin typeface="Cambria Math"/>
                          </a:rPr>
                          <m:t>𝑑</m:t>
                        </m:r>
                        <m:sSub>
                          <m:sSubPr>
                            <m:ctrlPr>
                              <a:rPr lang="zh-CN" altLang="zh-CN" sz="2800" i="1">
                                <a:latin typeface="Cambria Math" panose="02040503050406030204" pitchFamily="18" charset="0"/>
                              </a:rPr>
                            </m:ctrlPr>
                          </m:sSubPr>
                          <m:e>
                            <m:r>
                              <a:rPr lang="en-US" altLang="zh-CN" sz="2800" i="1">
                                <a:latin typeface="Cambria Math"/>
                              </a:rPr>
                              <m:t>𝑁</m:t>
                            </m:r>
                          </m:e>
                          <m:sub>
                            <m:r>
                              <m:rPr>
                                <m:sty m:val="p"/>
                              </m:rPr>
                              <a:rPr lang="en-US" altLang="zh-CN" sz="2800">
                                <a:latin typeface="Cambria Math"/>
                              </a:rPr>
                              <m:t>A</m:t>
                            </m:r>
                          </m:sub>
                        </m:sSub>
                      </m:num>
                      <m:den>
                        <m:r>
                          <a:rPr lang="en-US" altLang="zh-CN" sz="2800" i="1">
                            <a:latin typeface="Cambria Math"/>
                          </a:rPr>
                          <m:t>𝑀</m:t>
                        </m:r>
                      </m:den>
                    </m:f>
                  </m:oMath>
                </a14:m>
                <a:r>
                  <a:rPr lang="en-US" altLang="zh-CN" sz="2800" dirty="0"/>
                  <a:t>×10</a:t>
                </a:r>
                <a:r>
                  <a:rPr lang="en-US" altLang="zh-CN" sz="2800" baseline="30000" dirty="0"/>
                  <a:t>-21</a:t>
                </a:r>
                <a:r>
                  <a:rPr lang="en-US" altLang="zh-CN" sz="2800" dirty="0"/>
                  <a:t>)</a:t>
                </a:r>
                <a:r>
                  <a:rPr lang="zh-CN" altLang="zh-CN" sz="2800" dirty="0"/>
                  <a:t>　</a:t>
                </a:r>
                <a:endParaRPr lang="en-US" altLang="zh-CN" sz="2800" dirty="0"/>
              </a:p>
              <a:p>
                <a:pPr>
                  <a:lnSpc>
                    <a:spcPct val="150000"/>
                  </a:lnSpc>
                </a:pPr>
                <a:r>
                  <a:rPr lang="en-US" altLang="zh-CN" sz="2800" dirty="0"/>
                  <a:t>(2)</a:t>
                </a:r>
                <a:r>
                  <a:rPr lang="zh-CN" altLang="zh-CN" sz="2800" dirty="0"/>
                  <a:t>原子晶体　共价　</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a:rPr>
                          <m:t>4</m:t>
                        </m:r>
                        <m:r>
                          <m:rPr>
                            <m:sty m:val="p"/>
                          </m:rPr>
                          <a:rPr lang="en-US" altLang="zh-CN" sz="2800">
                            <a:latin typeface="Cambria Math"/>
                          </a:rPr>
                          <m:t>π</m:t>
                        </m:r>
                        <m:r>
                          <a:rPr lang="en-US" altLang="zh-CN" sz="2800">
                            <a:latin typeface="Cambria Math"/>
                          </a:rPr>
                          <m:t>×1</m:t>
                        </m:r>
                        <m:sSup>
                          <m:sSupPr>
                            <m:ctrlPr>
                              <a:rPr lang="zh-CN" altLang="zh-CN" sz="2800" i="1">
                                <a:latin typeface="Cambria Math" panose="02040503050406030204" pitchFamily="18" charset="0"/>
                              </a:rPr>
                            </m:ctrlPr>
                          </m:sSupPr>
                          <m:e>
                            <m:r>
                              <a:rPr lang="en-US" altLang="zh-CN" sz="2800">
                                <a:latin typeface="Cambria Math"/>
                              </a:rPr>
                              <m:t>0</m:t>
                            </m:r>
                          </m:e>
                          <m:sup>
                            <m:r>
                              <m:rPr>
                                <m:nor/>
                              </m:rPr>
                              <a:rPr lang="en-US" altLang="zh-CN" sz="2800" i="1"/>
                              <m:t>−</m:t>
                            </m:r>
                            <m:r>
                              <a:rPr lang="en-US" altLang="zh-CN" sz="2800">
                                <a:latin typeface="Cambria Math"/>
                              </a:rPr>
                              <m:t>30</m:t>
                            </m:r>
                          </m:sup>
                        </m:sSup>
                        <m:sSub>
                          <m:sSubPr>
                            <m:ctrlPr>
                              <a:rPr lang="zh-CN" altLang="zh-CN" sz="2800" i="1">
                                <a:latin typeface="Cambria Math" panose="02040503050406030204" pitchFamily="18" charset="0"/>
                              </a:rPr>
                            </m:ctrlPr>
                          </m:sSubPr>
                          <m:e>
                            <m:r>
                              <a:rPr lang="en-US" altLang="zh-CN" sz="2800" i="1">
                                <a:latin typeface="Cambria Math"/>
                              </a:rPr>
                              <m:t>𝑁</m:t>
                            </m:r>
                          </m:e>
                          <m:sub>
                            <m:r>
                              <m:rPr>
                                <m:sty m:val="p"/>
                              </m:rPr>
                              <a:rPr lang="en-US" altLang="zh-CN" sz="2800">
                                <a:latin typeface="Cambria Math"/>
                              </a:rPr>
                              <m:t>A</m:t>
                            </m:r>
                          </m:sub>
                        </m:sSub>
                        <m:r>
                          <a:rPr lang="en-US" altLang="zh-CN" sz="2800" i="1">
                            <a:latin typeface="Cambria Math"/>
                          </a:rPr>
                          <m:t>𝜌</m:t>
                        </m:r>
                        <m:r>
                          <m:rPr>
                            <m:nor/>
                          </m:rPr>
                          <a:rPr lang="en-US" altLang="zh-CN" sz="2800"/>
                          <m:t>(</m:t>
                        </m:r>
                        <m:sSubSup>
                          <m:sSubSupPr>
                            <m:ctrlPr>
                              <a:rPr lang="zh-CN" altLang="zh-CN" sz="2800" i="1">
                                <a:latin typeface="Cambria Math" panose="02040503050406030204" pitchFamily="18" charset="0"/>
                              </a:rPr>
                            </m:ctrlPr>
                          </m:sSubSupPr>
                          <m:e>
                            <m:r>
                              <a:rPr lang="en-US" altLang="zh-CN" sz="2800" i="1">
                                <a:latin typeface="Cambria Math"/>
                              </a:rPr>
                              <m:t>𝑟</m:t>
                            </m:r>
                          </m:e>
                          <m:sub>
                            <m:r>
                              <m:rPr>
                                <m:sty m:val="p"/>
                              </m:rPr>
                              <a:rPr lang="en-US" altLang="zh-CN" sz="2800">
                                <a:latin typeface="Cambria Math"/>
                              </a:rPr>
                              <m:t>Ga</m:t>
                            </m:r>
                          </m:sub>
                          <m:sup>
                            <m:r>
                              <a:rPr lang="en-US" altLang="zh-CN" sz="2800">
                                <a:latin typeface="Cambria Math"/>
                              </a:rPr>
                              <m:t>3</m:t>
                            </m:r>
                          </m:sup>
                        </m:sSubSup>
                        <m:r>
                          <a:rPr lang="en-US" altLang="zh-CN" sz="2800">
                            <a:latin typeface="Cambria Math"/>
                          </a:rPr>
                          <m:t>+</m:t>
                        </m:r>
                        <m:sSubSup>
                          <m:sSubSupPr>
                            <m:ctrlPr>
                              <a:rPr lang="zh-CN" altLang="zh-CN" sz="2800" i="1">
                                <a:latin typeface="Cambria Math" panose="02040503050406030204" pitchFamily="18" charset="0"/>
                              </a:rPr>
                            </m:ctrlPr>
                          </m:sSubSupPr>
                          <m:e>
                            <m:r>
                              <a:rPr lang="en-US" altLang="zh-CN" sz="2800" i="1">
                                <a:latin typeface="Cambria Math"/>
                              </a:rPr>
                              <m:t>𝑟</m:t>
                            </m:r>
                          </m:e>
                          <m:sub>
                            <m:r>
                              <m:rPr>
                                <m:sty m:val="p"/>
                              </m:rPr>
                              <a:rPr lang="en-US" altLang="zh-CN" sz="2800">
                                <a:latin typeface="Cambria Math"/>
                              </a:rPr>
                              <m:t>As</m:t>
                            </m:r>
                          </m:sub>
                          <m:sup>
                            <m:r>
                              <a:rPr lang="en-US" altLang="zh-CN" sz="2800">
                                <a:latin typeface="Cambria Math"/>
                              </a:rPr>
                              <m:t>3</m:t>
                            </m:r>
                          </m:sup>
                        </m:sSubSup>
                        <m:r>
                          <m:rPr>
                            <m:nor/>
                          </m:rPr>
                          <a:rPr lang="en-US" altLang="zh-CN" sz="2800"/>
                          <m:t>)</m:t>
                        </m:r>
                      </m:num>
                      <m:den>
                        <m:r>
                          <a:rPr lang="en-US" altLang="zh-CN" sz="2800">
                            <a:latin typeface="Cambria Math"/>
                          </a:rPr>
                          <m:t>3</m:t>
                        </m:r>
                        <m:r>
                          <m:rPr>
                            <m:nor/>
                          </m:rPr>
                          <a:rPr lang="en-US" altLang="zh-CN" sz="2800"/>
                          <m:t>(</m:t>
                        </m:r>
                        <m:sSub>
                          <m:sSubPr>
                            <m:ctrlPr>
                              <a:rPr lang="zh-CN" altLang="zh-CN" sz="2800" i="1">
                                <a:latin typeface="Cambria Math" panose="02040503050406030204" pitchFamily="18" charset="0"/>
                              </a:rPr>
                            </m:ctrlPr>
                          </m:sSubPr>
                          <m:e>
                            <m:r>
                              <a:rPr lang="en-US" altLang="zh-CN" sz="2800" i="1">
                                <a:latin typeface="Cambria Math"/>
                              </a:rPr>
                              <m:t>𝑀</m:t>
                            </m:r>
                          </m:e>
                          <m:sub>
                            <m:r>
                              <m:rPr>
                                <m:sty m:val="p"/>
                              </m:rPr>
                              <a:rPr lang="en-US" altLang="zh-CN" sz="2800">
                                <a:latin typeface="Cambria Math"/>
                              </a:rPr>
                              <m:t>Ga</m:t>
                            </m:r>
                          </m:sub>
                        </m:sSub>
                        <m:r>
                          <a:rPr lang="en-US" altLang="zh-CN" sz="2800">
                            <a:latin typeface="Cambria Math"/>
                          </a:rPr>
                          <m:t>+</m:t>
                        </m:r>
                        <m:sSub>
                          <m:sSubPr>
                            <m:ctrlPr>
                              <a:rPr lang="zh-CN" altLang="zh-CN" sz="2800" i="1">
                                <a:latin typeface="Cambria Math" panose="02040503050406030204" pitchFamily="18" charset="0"/>
                              </a:rPr>
                            </m:ctrlPr>
                          </m:sSubPr>
                          <m:e>
                            <m:r>
                              <a:rPr lang="en-US" altLang="zh-CN" sz="2800" i="1">
                                <a:latin typeface="Cambria Math"/>
                              </a:rPr>
                              <m:t>𝑀</m:t>
                            </m:r>
                          </m:e>
                          <m:sub>
                            <m:r>
                              <m:rPr>
                                <m:sty m:val="p"/>
                              </m:rPr>
                              <a:rPr lang="en-US" altLang="zh-CN" sz="2800">
                                <a:latin typeface="Cambria Math"/>
                              </a:rPr>
                              <m:t>As</m:t>
                            </m:r>
                          </m:sub>
                        </m:sSub>
                        <m:r>
                          <m:rPr>
                            <m:nor/>
                          </m:rPr>
                          <a:rPr lang="en-US" altLang="zh-CN" sz="2800"/>
                          <m:t>)</m:t>
                        </m:r>
                      </m:den>
                    </m:f>
                  </m:oMath>
                </a14:m>
                <a:r>
                  <a:rPr lang="en-US" altLang="zh-CN" sz="2800" dirty="0"/>
                  <a:t>×100%</a:t>
                </a:r>
                <a:endParaRPr lang="zh-CN" altLang="zh-CN" sz="2800" dirty="0"/>
              </a:p>
              <a:p>
                <a:pPr>
                  <a:lnSpc>
                    <a:spcPct val="150000"/>
                  </a:lnSpc>
                </a:pPr>
                <a:endParaRPr lang="zh-CN" altLang="en-US" sz="2800" dirty="0"/>
              </a:p>
            </p:txBody>
          </p:sp>
        </mc:Choice>
        <mc:Fallback xmlns="">
          <p:sp>
            <p:nvSpPr>
              <p:cNvPr id="5" name="矩形 4">
                <a:extLst>
                  <a:ext uri="{FF2B5EF4-FFF2-40B4-BE49-F238E27FC236}">
                    <a16:creationId xmlns:a16="http://schemas.microsoft.com/office/drawing/2014/main" id="{F8BEE32C-21FE-4EA1-8869-CFD3D30A56BA}"/>
                  </a:ext>
                </a:extLst>
              </p:cNvPr>
              <p:cNvSpPr>
                <a:spLocks noRot="1" noChangeAspect="1" noMove="1" noResize="1" noEditPoints="1" noAdjustHandles="1" noChangeArrowheads="1" noChangeShapeType="1" noTextEdit="1"/>
              </p:cNvSpPr>
              <p:nvPr/>
            </p:nvSpPr>
            <p:spPr>
              <a:xfrm>
                <a:off x="250487" y="246229"/>
                <a:ext cx="11723912" cy="6178807"/>
              </a:xfrm>
              <a:prstGeom prst="rect">
                <a:avLst/>
              </a:prstGeom>
              <a:blipFill>
                <a:blip r:embed="rId3"/>
                <a:stretch>
                  <a:fillRect l="-104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0466445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AD6FBD24-1440-4E48-88FF-2AB7B4034623}"/>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
        <p:nvSpPr>
          <p:cNvPr id="5" name="矩形 4">
            <a:extLst>
              <a:ext uri="{FF2B5EF4-FFF2-40B4-BE49-F238E27FC236}">
                <a16:creationId xmlns:a16="http://schemas.microsoft.com/office/drawing/2014/main" xmlns="" id="{F8BEE32C-21FE-4EA1-8869-CFD3D30A56BA}"/>
              </a:ext>
            </a:extLst>
          </p:cNvPr>
          <p:cNvSpPr/>
          <p:nvPr/>
        </p:nvSpPr>
        <p:spPr>
          <a:xfrm>
            <a:off x="250487" y="492972"/>
            <a:ext cx="11723912" cy="2677656"/>
          </a:xfrm>
          <a:prstGeom prst="rect">
            <a:avLst/>
          </a:prstGeom>
        </p:spPr>
        <p:txBody>
          <a:bodyPr wrap="square">
            <a:spAutoFit/>
          </a:bodyPr>
          <a:lstStyle/>
          <a:p>
            <a:pPr>
              <a:lnSpc>
                <a:spcPct val="150000"/>
              </a:lnSpc>
            </a:pPr>
            <a:r>
              <a:rPr lang="zh-CN" altLang="en-US" sz="2800" b="1" dirty="0">
                <a:solidFill>
                  <a:srgbClr val="DA251C"/>
                </a:solidFill>
              </a:rPr>
              <a:t>技巧点拨   </a:t>
            </a:r>
            <a:endParaRPr lang="en-US" altLang="zh-CN" sz="2800" b="1" dirty="0">
              <a:solidFill>
                <a:srgbClr val="DA251C"/>
              </a:solidFill>
            </a:endParaRPr>
          </a:p>
          <a:p>
            <a:pPr>
              <a:lnSpc>
                <a:spcPct val="150000"/>
              </a:lnSpc>
            </a:pPr>
            <a:r>
              <a:rPr lang="zh-CN" altLang="en-US" sz="2800" dirty="0"/>
              <a:t>　　</a:t>
            </a:r>
            <a:r>
              <a:rPr lang="zh-CN" altLang="zh-CN" sz="2800" dirty="0"/>
              <a:t>常考的几种晶体主要有干冰、冰、金刚石、</a:t>
            </a:r>
            <a:r>
              <a:rPr lang="en-US" altLang="zh-CN" sz="2800" dirty="0"/>
              <a:t>SiO</a:t>
            </a:r>
            <a:r>
              <a:rPr lang="en-US" altLang="zh-CN" sz="2800" baseline="-25000" dirty="0"/>
              <a:t>2</a:t>
            </a:r>
            <a:r>
              <a:rPr lang="zh-CN" altLang="zh-CN" sz="2800" dirty="0"/>
              <a:t>、石墨、</a:t>
            </a:r>
            <a:r>
              <a:rPr lang="en-US" altLang="zh-CN" sz="2800" dirty="0" err="1"/>
              <a:t>CsCl</a:t>
            </a:r>
            <a:r>
              <a:rPr lang="zh-CN" altLang="zh-CN" sz="2800" dirty="0"/>
              <a:t>、</a:t>
            </a:r>
            <a:r>
              <a:rPr lang="en-US" altLang="zh-CN" sz="2800" dirty="0" err="1"/>
              <a:t>NaCl</a:t>
            </a:r>
            <a:r>
              <a:rPr lang="zh-CN" altLang="zh-CN" sz="2800" dirty="0"/>
              <a:t>、</a:t>
            </a:r>
            <a:r>
              <a:rPr lang="en-US" altLang="zh-CN" sz="2800" dirty="0"/>
              <a:t>K</a:t>
            </a:r>
            <a:r>
              <a:rPr lang="zh-CN" altLang="zh-CN" sz="2800" dirty="0"/>
              <a:t>、</a:t>
            </a:r>
            <a:r>
              <a:rPr lang="en-US" altLang="zh-CN" sz="2800" dirty="0"/>
              <a:t>Cu</a:t>
            </a:r>
            <a:r>
              <a:rPr lang="zh-CN" altLang="zh-CN" sz="2800" dirty="0"/>
              <a:t>等</a:t>
            </a:r>
            <a:r>
              <a:rPr lang="en-US" altLang="zh-CN" sz="2800" dirty="0"/>
              <a:t>,</a:t>
            </a:r>
            <a:r>
              <a:rPr lang="zh-CN" altLang="zh-CN" sz="2800" dirty="0"/>
              <a:t>熟悉以上代表物的空间结构</a:t>
            </a:r>
            <a:r>
              <a:rPr lang="en-US" altLang="zh-CN" sz="2800" dirty="0"/>
              <a:t>,</a:t>
            </a:r>
            <a:r>
              <a:rPr lang="zh-CN" altLang="zh-CN" sz="2800" dirty="0"/>
              <a:t>并进行类推迁移是快速解题的关键。</a:t>
            </a:r>
          </a:p>
          <a:p>
            <a:pPr>
              <a:lnSpc>
                <a:spcPct val="150000"/>
              </a:lnSpc>
            </a:pPr>
            <a:endParaRPr lang="zh-CN" altLang="en-US" sz="2800" dirty="0"/>
          </a:p>
        </p:txBody>
      </p:sp>
    </p:spTree>
    <p:extLst>
      <p:ext uri="{BB962C8B-B14F-4D97-AF65-F5344CB8AC3E}">
        <p14:creationId xmlns:p14="http://schemas.microsoft.com/office/powerpoint/2010/main" val="332216064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721571" y="2254128"/>
            <a:ext cx="4801314" cy="499432"/>
          </a:xfrm>
          <a:prstGeom prst="rect">
            <a:avLst/>
          </a:prstGeom>
          <a:noFill/>
        </p:spPr>
        <p:txBody>
          <a:bodyPr wrap="none" rtlCol="0">
            <a:spAutoFit/>
          </a:bodyPr>
          <a:lstStyle/>
          <a:p>
            <a:pPr algn="ctr">
              <a:lnSpc>
                <a:spcPct val="150000"/>
              </a:lnSpc>
            </a:pPr>
            <a:r>
              <a:rPr lang="zh-CN" altLang="en-US" sz="2000" dirty="0">
                <a:solidFill>
                  <a:srgbClr val="DA251C"/>
                </a:solidFill>
              </a:rPr>
              <a:t>找新题，组好卷！智能筛选，一键成卷！</a:t>
            </a:r>
            <a:endParaRPr lang="en-US" altLang="zh-CN" sz="2000" dirty="0">
              <a:solidFill>
                <a:srgbClr val="DA251C"/>
              </a:solidFill>
            </a:endParaRPr>
          </a:p>
        </p:txBody>
      </p:sp>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r="40505"/>
          <a:stretch/>
        </p:blipFill>
        <p:spPr>
          <a:xfrm>
            <a:off x="8514840" y="1725644"/>
            <a:ext cx="1214777" cy="288998"/>
          </a:xfrm>
          <a:prstGeom prst="rect">
            <a:avLst/>
          </a:prstGeom>
        </p:spPr>
      </p:pic>
      <p:sp>
        <p:nvSpPr>
          <p:cNvPr id="8" name="文本框 7"/>
          <p:cNvSpPr txBox="1"/>
          <p:nvPr/>
        </p:nvSpPr>
        <p:spPr>
          <a:xfrm>
            <a:off x="6830575" y="2816547"/>
            <a:ext cx="4583306" cy="535531"/>
          </a:xfrm>
          <a:prstGeom prst="rect">
            <a:avLst/>
          </a:prstGeom>
          <a:noFill/>
        </p:spPr>
        <p:txBody>
          <a:bodyPr wrap="none" rtlCol="0">
            <a:spAutoFit/>
          </a:bodyPr>
          <a:lstStyle/>
          <a:p>
            <a:pPr algn="ctr">
              <a:lnSpc>
                <a:spcPct val="120000"/>
              </a:lnSpc>
            </a:pPr>
            <a:r>
              <a:rPr lang="zh-CN" altLang="zh-CN" sz="1200" dirty="0">
                <a:solidFill>
                  <a:schemeClr val="tx1">
                    <a:lumMod val="50000"/>
                    <a:lumOff val="50000"/>
                  </a:schemeClr>
                </a:solidFill>
                <a:latin typeface="+mn-ea"/>
              </a:rPr>
              <a:t>强区名校，新题好卷，每日更新</a:t>
            </a:r>
            <a:r>
              <a:rPr lang="zh-CN" altLang="en-US" sz="1200" dirty="0">
                <a:solidFill>
                  <a:schemeClr val="tx1">
                    <a:lumMod val="50000"/>
                    <a:lumOff val="50000"/>
                  </a:schemeClr>
                </a:solidFill>
                <a:latin typeface="+mn-ea"/>
              </a:rPr>
              <a:t>，</a:t>
            </a:r>
            <a:r>
              <a:rPr lang="zh-CN" altLang="zh-CN" sz="1200" dirty="0">
                <a:solidFill>
                  <a:schemeClr val="tx1">
                    <a:lumMod val="50000"/>
                    <a:lumOff val="50000"/>
                  </a:schemeClr>
                </a:solidFill>
                <a:latin typeface="+mn-ea"/>
              </a:rPr>
              <a:t>智能选题，模板体例，</a:t>
            </a:r>
            <a:r>
              <a:rPr lang="en-US" altLang="zh-CN" sz="1200" dirty="0">
                <a:solidFill>
                  <a:schemeClr val="tx1">
                    <a:lumMod val="50000"/>
                    <a:lumOff val="50000"/>
                  </a:schemeClr>
                </a:solidFill>
                <a:latin typeface="+mn-ea"/>
              </a:rPr>
              <a:t>3</a:t>
            </a:r>
            <a:r>
              <a:rPr lang="zh-CN" altLang="zh-CN" sz="1200" dirty="0">
                <a:solidFill>
                  <a:schemeClr val="tx1">
                    <a:lumMod val="50000"/>
                    <a:lumOff val="50000"/>
                  </a:schemeClr>
                </a:solidFill>
                <a:latin typeface="+mn-ea"/>
              </a:rPr>
              <a:t>步成卷</a:t>
            </a:r>
            <a:endParaRPr lang="en-US" altLang="zh-CN" sz="1200" dirty="0">
              <a:solidFill>
                <a:schemeClr val="tx1">
                  <a:lumMod val="50000"/>
                  <a:lumOff val="50000"/>
                </a:schemeClr>
              </a:solidFill>
              <a:latin typeface="+mn-ea"/>
            </a:endParaRPr>
          </a:p>
          <a:p>
            <a:pPr algn="ctr">
              <a:lnSpc>
                <a:spcPct val="120000"/>
              </a:lnSpc>
            </a:pPr>
            <a:r>
              <a:rPr lang="zh-CN" altLang="zh-CN" sz="1200" dirty="0">
                <a:solidFill>
                  <a:schemeClr val="tx1">
                    <a:lumMod val="50000"/>
                    <a:lumOff val="50000"/>
                  </a:schemeClr>
                </a:solidFill>
                <a:latin typeface="+mn-ea"/>
              </a:rPr>
              <a:t>自动查重，一键替换，</a:t>
            </a:r>
            <a:r>
              <a:rPr lang="zh-CN" altLang="en-US" sz="1200" dirty="0">
                <a:solidFill>
                  <a:schemeClr val="tx1">
                    <a:lumMod val="50000"/>
                    <a:lumOff val="50000"/>
                  </a:schemeClr>
                </a:solidFill>
                <a:latin typeface="+mn-ea"/>
              </a:rPr>
              <a:t>难度自定，天星原创题库，</a:t>
            </a:r>
            <a:r>
              <a:rPr lang="zh-CN" altLang="zh-CN" sz="1200" dirty="0">
                <a:solidFill>
                  <a:schemeClr val="tx1">
                    <a:lumMod val="50000"/>
                    <a:lumOff val="50000"/>
                  </a:schemeClr>
                </a:solidFill>
                <a:latin typeface="+mn-ea"/>
              </a:rPr>
              <a:t>好题随选随用</a:t>
            </a:r>
            <a:r>
              <a:rPr lang="en-US" altLang="zh-CN" sz="1200" dirty="0">
                <a:solidFill>
                  <a:schemeClr val="tx1">
                    <a:lumMod val="50000"/>
                    <a:lumOff val="50000"/>
                  </a:schemeClr>
                </a:solidFill>
                <a:latin typeface="+mn-ea"/>
              </a:rPr>
              <a:t>!</a:t>
            </a:r>
          </a:p>
        </p:txBody>
      </p:sp>
      <p:sp>
        <p:nvSpPr>
          <p:cNvPr id="9" name="矩形 8"/>
          <p:cNvSpPr/>
          <p:nvPr/>
        </p:nvSpPr>
        <p:spPr>
          <a:xfrm>
            <a:off x="8516934" y="4347700"/>
            <a:ext cx="1210588" cy="430374"/>
          </a:xfrm>
          <a:prstGeom prst="rect">
            <a:avLst/>
          </a:prstGeom>
        </p:spPr>
        <p:txBody>
          <a:bodyPr wrap="none">
            <a:spAutoFit/>
          </a:bodyPr>
          <a:lstStyle/>
          <a:p>
            <a:pPr algn="ctr">
              <a:lnSpc>
                <a:spcPct val="120000"/>
              </a:lnSpc>
            </a:pPr>
            <a:r>
              <a:rPr lang="zh-CN" altLang="en-US" sz="2000" dirty="0">
                <a:solidFill>
                  <a:schemeClr val="tx1">
                    <a:lumMod val="85000"/>
                    <a:lumOff val="15000"/>
                  </a:schemeClr>
                </a:solidFill>
                <a:latin typeface="+mn-ea"/>
              </a:rPr>
              <a:t>免费组卷</a:t>
            </a:r>
            <a:endParaRPr lang="zh-CN" altLang="zh-CN" sz="2000" dirty="0">
              <a:solidFill>
                <a:schemeClr val="tx1">
                  <a:lumMod val="85000"/>
                  <a:lumOff val="15000"/>
                </a:schemeClr>
              </a:solidFill>
              <a:latin typeface="+mn-ea"/>
            </a:endParaRPr>
          </a:p>
        </p:txBody>
      </p:sp>
      <p:cxnSp>
        <p:nvCxnSpPr>
          <p:cNvPr id="11" name="直接连接符 10"/>
          <p:cNvCxnSpPr/>
          <p:nvPr/>
        </p:nvCxnSpPr>
        <p:spPr>
          <a:xfrm>
            <a:off x="6096000" y="1251857"/>
            <a:ext cx="0" cy="435428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矩形 11">
            <a:hlinkClick r:id="rId4"/>
          </p:cNvPr>
          <p:cNvSpPr/>
          <p:nvPr/>
        </p:nvSpPr>
        <p:spPr>
          <a:xfrm>
            <a:off x="7924799" y="4833257"/>
            <a:ext cx="2394857" cy="478971"/>
          </a:xfrm>
          <a:prstGeom prst="rect">
            <a:avLst/>
          </a:prstGeom>
          <a:solidFill>
            <a:srgbClr val="DA251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rPr>
              <a:t>www.wln100.com</a:t>
            </a:r>
            <a:endParaRPr lang="zh-CN" altLang="en-US" sz="2000" dirty="0">
              <a:solidFill>
                <a:schemeClr val="bg1"/>
              </a:solidFill>
            </a:endParaRPr>
          </a:p>
        </p:txBody>
      </p:sp>
      <p:sp>
        <p:nvSpPr>
          <p:cNvPr id="14" name="文本框 13"/>
          <p:cNvSpPr txBox="1"/>
          <p:nvPr/>
        </p:nvSpPr>
        <p:spPr>
          <a:xfrm>
            <a:off x="1474395" y="4313171"/>
            <a:ext cx="3448380" cy="553998"/>
          </a:xfrm>
          <a:prstGeom prst="rect">
            <a:avLst/>
          </a:prstGeom>
          <a:noFill/>
        </p:spPr>
        <p:txBody>
          <a:bodyPr wrap="none" rtlCol="0">
            <a:spAutoFit/>
          </a:bodyPr>
          <a:lstStyle/>
          <a:p>
            <a:pPr algn="ctr">
              <a:lnSpc>
                <a:spcPct val="150000"/>
              </a:lnSpc>
            </a:pPr>
            <a:r>
              <a:rPr lang="en-US" altLang="zh-CN" sz="2000" dirty="0">
                <a:solidFill>
                  <a:schemeClr val="tx1">
                    <a:lumMod val="85000"/>
                    <a:lumOff val="15000"/>
                  </a:schemeClr>
                </a:solidFill>
              </a:rPr>
              <a:t>2019《</a:t>
            </a:r>
            <a:r>
              <a:rPr lang="zh-CN" altLang="en-US" sz="2000" dirty="0">
                <a:solidFill>
                  <a:schemeClr val="tx1">
                    <a:lumMod val="85000"/>
                    <a:lumOff val="15000"/>
                  </a:schemeClr>
                </a:solidFill>
              </a:rPr>
              <a:t>高考帮</a:t>
            </a:r>
            <a:r>
              <a:rPr lang="en-US" altLang="zh-CN" sz="2000" dirty="0">
                <a:solidFill>
                  <a:schemeClr val="tx1">
                    <a:lumMod val="85000"/>
                    <a:lumOff val="15000"/>
                  </a:schemeClr>
                </a:solidFill>
              </a:rPr>
              <a:t>》</a:t>
            </a:r>
            <a:r>
              <a:rPr lang="zh-CN" altLang="en-US" sz="2000" dirty="0">
                <a:solidFill>
                  <a:schemeClr val="tx1">
                    <a:lumMod val="85000"/>
                    <a:lumOff val="15000"/>
                  </a:schemeClr>
                </a:solidFill>
              </a:rPr>
              <a:t>增值</a:t>
            </a:r>
            <a:r>
              <a:rPr lang="en-US" altLang="zh-CN" sz="2000" dirty="0">
                <a:solidFill>
                  <a:schemeClr val="tx1">
                    <a:lumMod val="85000"/>
                    <a:lumOff val="15000"/>
                  </a:schemeClr>
                </a:solidFill>
              </a:rPr>
              <a:t>PPT</a:t>
            </a:r>
            <a:r>
              <a:rPr lang="zh-CN" altLang="en-US" sz="2000" dirty="0">
                <a:solidFill>
                  <a:schemeClr val="tx1">
                    <a:lumMod val="85000"/>
                    <a:lumOff val="15000"/>
                  </a:schemeClr>
                </a:solidFill>
              </a:rPr>
              <a:t>课件</a:t>
            </a:r>
            <a:endParaRPr lang="en-US" altLang="zh-CN" sz="2000" dirty="0">
              <a:solidFill>
                <a:schemeClr val="tx1">
                  <a:lumMod val="85000"/>
                  <a:lumOff val="15000"/>
                </a:schemeClr>
              </a:solidFill>
            </a:endParaRPr>
          </a:p>
        </p:txBody>
      </p:sp>
      <p:sp>
        <p:nvSpPr>
          <p:cNvPr id="16" name="矩形 15">
            <a:hlinkClick r:id="rId5"/>
          </p:cNvPr>
          <p:cNvSpPr/>
          <p:nvPr/>
        </p:nvSpPr>
        <p:spPr>
          <a:xfrm>
            <a:off x="1902399" y="4833257"/>
            <a:ext cx="2385706" cy="478971"/>
          </a:xfrm>
          <a:prstGeom prst="rect">
            <a:avLst/>
          </a:prstGeom>
          <a:solidFill>
            <a:srgbClr val="DA251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rPr>
              <a:t>查看更多 </a:t>
            </a:r>
            <a:r>
              <a:rPr lang="en-US" altLang="zh-CN" sz="1400" dirty="0">
                <a:solidFill>
                  <a:schemeClr val="bg1"/>
                </a:solidFill>
              </a:rPr>
              <a:t>&gt;</a:t>
            </a:r>
            <a:endParaRPr lang="zh-CN" altLang="en-US" sz="1400" dirty="0">
              <a:solidFill>
                <a:schemeClr val="bg1"/>
              </a:solidFill>
            </a:endParaRPr>
          </a:p>
        </p:txBody>
      </p:sp>
      <p:pic>
        <p:nvPicPr>
          <p:cNvPr id="15" name="图片 14">
            <a:extLst>
              <a:ext uri="{FF2B5EF4-FFF2-40B4-BE49-F238E27FC236}">
                <a16:creationId xmlns:a16="http://schemas.microsoft.com/office/drawing/2014/main" xmlns="" id="{3B9992EB-4D14-49E0-AEE2-1130396DEECC}"/>
              </a:ext>
            </a:extLst>
          </p:cNvPr>
          <p:cNvPicPr>
            <a:picLocks noChangeAspect="1"/>
          </p:cNvPicPr>
          <p:nvPr/>
        </p:nvPicPr>
        <p:blipFill>
          <a:blip r:embed="rId6"/>
          <a:stretch>
            <a:fillRect/>
          </a:stretch>
        </p:blipFill>
        <p:spPr>
          <a:xfrm>
            <a:off x="2255157" y="1708255"/>
            <a:ext cx="1654790" cy="2382898"/>
          </a:xfrm>
          <a:prstGeom prst="rect">
            <a:avLst/>
          </a:prstGeom>
          <a:solidFill>
            <a:srgbClr val="C00000"/>
          </a:solidFill>
          <a:ln>
            <a:solidFill>
              <a:srgbClr val="DA251C"/>
            </a:solidFill>
          </a:ln>
        </p:spPr>
      </p:pic>
    </p:spTree>
    <p:extLst>
      <p:ext uri="{BB962C8B-B14F-4D97-AF65-F5344CB8AC3E}">
        <p14:creationId xmlns:p14="http://schemas.microsoft.com/office/powerpoint/2010/main" val="2749715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747482"/>
            <a:ext cx="11723913" cy="5262979"/>
          </a:xfrm>
          <a:prstGeom prst="rect">
            <a:avLst/>
          </a:prstGeom>
        </p:spPr>
        <p:txBody>
          <a:bodyPr wrap="square">
            <a:spAutoFit/>
          </a:bodyPr>
          <a:lstStyle/>
          <a:p>
            <a:pPr>
              <a:lnSpc>
                <a:spcPct val="150000"/>
              </a:lnSpc>
            </a:pPr>
            <a:r>
              <a:rPr lang="en-US" altLang="zh-CN" sz="2800" b="1" dirty="0"/>
              <a:t>1.</a:t>
            </a:r>
            <a:r>
              <a:rPr lang="zh-CN" altLang="zh-CN" sz="2800" b="1" dirty="0"/>
              <a:t>能层、能级与原子轨道</a:t>
            </a:r>
          </a:p>
          <a:p>
            <a:pPr>
              <a:lnSpc>
                <a:spcPct val="150000"/>
              </a:lnSpc>
            </a:pPr>
            <a:r>
              <a:rPr lang="en-US" altLang="zh-CN" sz="2800" dirty="0"/>
              <a:t>(1)</a:t>
            </a:r>
            <a:r>
              <a:rPr lang="zh-CN" altLang="zh-CN" sz="2800" dirty="0"/>
              <a:t>能层</a:t>
            </a:r>
            <a:r>
              <a:rPr lang="en-US" altLang="zh-CN" sz="2800" dirty="0"/>
              <a:t>:</a:t>
            </a:r>
            <a:r>
              <a:rPr lang="zh-CN" altLang="zh-CN" sz="2800" dirty="0"/>
              <a:t>原子核外电子是分层排布的</a:t>
            </a:r>
            <a:r>
              <a:rPr lang="en-US" altLang="zh-CN" sz="2800" dirty="0"/>
              <a:t>,</a:t>
            </a:r>
            <a:r>
              <a:rPr lang="zh-CN" altLang="zh-CN" sz="2800" dirty="0"/>
              <a:t>根据电子的能量差异</a:t>
            </a:r>
            <a:r>
              <a:rPr lang="en-US" altLang="zh-CN" sz="2800" dirty="0"/>
              <a:t>,</a:t>
            </a:r>
            <a:r>
              <a:rPr lang="zh-CN" altLang="zh-CN" sz="2800" dirty="0"/>
              <a:t>可将核外电子分成不同的能层</a:t>
            </a:r>
            <a:r>
              <a:rPr lang="en-US" altLang="zh-CN" sz="2800" dirty="0"/>
              <a:t>(</a:t>
            </a:r>
            <a:r>
              <a:rPr lang="en-US" altLang="zh-CN" sz="2800" i="1" dirty="0"/>
              <a:t>n</a:t>
            </a:r>
            <a:r>
              <a:rPr lang="en-US" altLang="zh-CN" sz="2800" dirty="0"/>
              <a:t>);</a:t>
            </a:r>
            <a:r>
              <a:rPr lang="zh-CN" altLang="zh-CN" sz="2800" dirty="0"/>
              <a:t>各能层最多可容纳的电子数为</a:t>
            </a:r>
            <a:r>
              <a:rPr lang="en-US" altLang="zh-CN" sz="2800" dirty="0"/>
              <a:t>2</a:t>
            </a:r>
            <a:r>
              <a:rPr lang="en-US" altLang="zh-CN" sz="2800" i="1" dirty="0"/>
              <a:t>n</a:t>
            </a:r>
            <a:r>
              <a:rPr lang="en-US" altLang="zh-CN" sz="2800" baseline="30000" dirty="0"/>
              <a:t>2</a:t>
            </a:r>
            <a:r>
              <a:rPr lang="zh-CN" altLang="zh-CN" sz="2800" dirty="0"/>
              <a:t>。</a:t>
            </a:r>
          </a:p>
          <a:p>
            <a:pPr>
              <a:lnSpc>
                <a:spcPct val="150000"/>
              </a:lnSpc>
            </a:pPr>
            <a:r>
              <a:rPr lang="en-US" altLang="zh-CN" sz="2800" dirty="0"/>
              <a:t>(2)</a:t>
            </a:r>
            <a:r>
              <a:rPr lang="zh-CN" altLang="zh-CN" sz="2800" dirty="0"/>
              <a:t>能级</a:t>
            </a:r>
            <a:r>
              <a:rPr lang="en-US" altLang="zh-CN" sz="2800" dirty="0"/>
              <a:t>:</a:t>
            </a:r>
            <a:r>
              <a:rPr lang="zh-CN" altLang="zh-CN" sz="2800" dirty="0"/>
              <a:t>在多电子原子中</a:t>
            </a:r>
            <a:r>
              <a:rPr lang="en-US" altLang="zh-CN" sz="2800" dirty="0"/>
              <a:t>,</a:t>
            </a:r>
            <a:r>
              <a:rPr lang="zh-CN" altLang="zh-CN" sz="2800" dirty="0"/>
              <a:t>同一能层的电子</a:t>
            </a:r>
            <a:r>
              <a:rPr lang="en-US" altLang="zh-CN" sz="2800" dirty="0"/>
              <a:t>,</a:t>
            </a:r>
            <a:r>
              <a:rPr lang="zh-CN" altLang="zh-CN" sz="2800" dirty="0"/>
              <a:t>能量也可能不同</a:t>
            </a:r>
            <a:r>
              <a:rPr lang="en-US" altLang="zh-CN" sz="2800" dirty="0"/>
              <a:t>,</a:t>
            </a:r>
            <a:r>
              <a:rPr lang="zh-CN" altLang="zh-CN" sz="2800" dirty="0"/>
              <a:t>可将不同能量的电子分成不同的能级</a:t>
            </a:r>
            <a:r>
              <a:rPr lang="en-US" altLang="zh-CN" sz="2800" dirty="0"/>
              <a:t>;</a:t>
            </a:r>
            <a:r>
              <a:rPr lang="zh-CN" altLang="zh-CN" sz="2800" dirty="0"/>
              <a:t>同一能层里</a:t>
            </a:r>
            <a:r>
              <a:rPr lang="en-US" altLang="zh-CN" sz="2800" dirty="0"/>
              <a:t>,</a:t>
            </a:r>
            <a:r>
              <a:rPr lang="zh-CN" altLang="zh-CN" sz="2800" dirty="0"/>
              <a:t>能级的能量按</a:t>
            </a:r>
            <a:r>
              <a:rPr lang="en-US" altLang="zh-CN" sz="2800" dirty="0"/>
              <a:t>s</a:t>
            </a:r>
            <a:r>
              <a:rPr lang="zh-CN" altLang="zh-CN" sz="2800" dirty="0"/>
              <a:t>、</a:t>
            </a:r>
            <a:r>
              <a:rPr lang="en-US" altLang="zh-CN" sz="2800" dirty="0"/>
              <a:t>p</a:t>
            </a:r>
            <a:r>
              <a:rPr lang="zh-CN" altLang="zh-CN" sz="2800" dirty="0"/>
              <a:t>、</a:t>
            </a:r>
            <a:r>
              <a:rPr lang="en-US" altLang="zh-CN" sz="2800" dirty="0"/>
              <a:t>d</a:t>
            </a:r>
            <a:r>
              <a:rPr lang="zh-CN" altLang="zh-CN" sz="2800" dirty="0"/>
              <a:t>、</a:t>
            </a:r>
            <a:r>
              <a:rPr lang="en-US" altLang="zh-CN" sz="2800" dirty="0"/>
              <a:t>f</a:t>
            </a:r>
            <a:r>
              <a:rPr lang="zh-CN" altLang="zh-CN" sz="2800" dirty="0"/>
              <a:t>的顺序升高</a:t>
            </a:r>
            <a:r>
              <a:rPr lang="en-US" altLang="zh-CN" sz="2800" dirty="0"/>
              <a:t>,</a:t>
            </a:r>
            <a:r>
              <a:rPr lang="zh-CN" altLang="zh-CN" sz="2800" dirty="0"/>
              <a:t>即</a:t>
            </a:r>
            <a:r>
              <a:rPr lang="en-US" altLang="zh-CN" sz="2800" i="1" dirty="0"/>
              <a:t>E</a:t>
            </a:r>
            <a:r>
              <a:rPr lang="en-US" altLang="zh-CN" sz="2800" dirty="0"/>
              <a:t>(</a:t>
            </a:r>
            <a:r>
              <a:rPr lang="en-US" altLang="zh-CN" sz="2800" i="1" dirty="0"/>
              <a:t>n</a:t>
            </a:r>
            <a:r>
              <a:rPr lang="en-US" altLang="zh-CN" sz="2800" dirty="0"/>
              <a:t>s)&lt;</a:t>
            </a:r>
            <a:r>
              <a:rPr lang="en-US" altLang="zh-CN" sz="2800" i="1" dirty="0"/>
              <a:t>E</a:t>
            </a:r>
            <a:r>
              <a:rPr lang="en-US" altLang="zh-CN" sz="2800" dirty="0"/>
              <a:t>(</a:t>
            </a:r>
            <a:r>
              <a:rPr lang="en-US" altLang="zh-CN" sz="2800" i="1" dirty="0"/>
              <a:t>n</a:t>
            </a:r>
            <a:r>
              <a:rPr lang="en-US" altLang="zh-CN" sz="2800" dirty="0"/>
              <a:t>p)&lt;</a:t>
            </a:r>
            <a:r>
              <a:rPr lang="en-US" altLang="zh-CN" sz="2800" i="1" dirty="0"/>
              <a:t>E</a:t>
            </a:r>
            <a:r>
              <a:rPr lang="en-US" altLang="zh-CN" sz="2800" dirty="0"/>
              <a:t>(</a:t>
            </a:r>
            <a:r>
              <a:rPr lang="en-US" altLang="zh-CN" sz="2800" i="1" dirty="0" err="1"/>
              <a:t>n</a:t>
            </a:r>
            <a:r>
              <a:rPr lang="en-US" altLang="zh-CN" sz="2800" dirty="0" err="1"/>
              <a:t>d</a:t>
            </a:r>
            <a:r>
              <a:rPr lang="en-US" altLang="zh-CN" sz="2800" dirty="0"/>
              <a:t>)&lt;</a:t>
            </a:r>
            <a:r>
              <a:rPr lang="en-US" altLang="zh-CN" sz="2800" i="1" dirty="0"/>
              <a:t>E</a:t>
            </a:r>
            <a:r>
              <a:rPr lang="en-US" altLang="zh-CN" sz="2800" dirty="0"/>
              <a:t>(</a:t>
            </a:r>
            <a:r>
              <a:rPr lang="en-US" altLang="zh-CN" sz="2800" i="1" dirty="0" err="1"/>
              <a:t>n</a:t>
            </a:r>
            <a:r>
              <a:rPr lang="en-US" altLang="zh-CN" sz="2800" dirty="0" err="1"/>
              <a:t>f</a:t>
            </a:r>
            <a:r>
              <a:rPr lang="en-US" altLang="zh-CN" sz="2800" dirty="0"/>
              <a:t>)</a:t>
            </a:r>
            <a:r>
              <a:rPr lang="zh-CN" altLang="zh-CN" sz="2800" dirty="0"/>
              <a:t>。</a:t>
            </a:r>
          </a:p>
          <a:p>
            <a:pPr>
              <a:lnSpc>
                <a:spcPct val="150000"/>
              </a:lnSpc>
            </a:pPr>
            <a:r>
              <a:rPr lang="en-US" altLang="zh-CN" sz="2800" dirty="0"/>
              <a:t>(3)</a:t>
            </a:r>
            <a:r>
              <a:rPr lang="zh-CN" altLang="zh-CN" sz="2800" dirty="0"/>
              <a:t>原子轨道</a:t>
            </a:r>
            <a:r>
              <a:rPr lang="en-US" altLang="zh-CN" sz="2800" dirty="0"/>
              <a:t>:</a:t>
            </a:r>
            <a:r>
              <a:rPr lang="zh-CN" altLang="zh-CN" sz="2800" dirty="0"/>
              <a:t>电子云轮廓图给出电子在原子核外空间运动的主要区域。量子力学把电子在原子核外的一个空间运动状态称为一个原子轨道。</a:t>
            </a:r>
          </a:p>
        </p:txBody>
      </p:sp>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8" name="矩形 7"/>
          <p:cNvSpPr/>
          <p:nvPr/>
        </p:nvSpPr>
        <p:spPr>
          <a:xfrm>
            <a:off x="1066799" y="-2"/>
            <a:ext cx="6190528"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rPr>
              <a:t>考点</a:t>
            </a:r>
            <a:r>
              <a:rPr lang="en-US" altLang="zh-CN" sz="2800" dirty="0">
                <a:solidFill>
                  <a:srgbClr val="DA251C"/>
                </a:solidFill>
              </a:rPr>
              <a:t>1   </a:t>
            </a:r>
            <a:r>
              <a:rPr lang="zh-CN" altLang="en-US" sz="2800" dirty="0">
                <a:solidFill>
                  <a:srgbClr val="DA251C"/>
                </a:solidFill>
              </a:rPr>
              <a:t>原子结构与元素的</a:t>
            </a:r>
            <a:r>
              <a:rPr lang="zh-CN" altLang="en-US" sz="2800" dirty="0" smtClean="0">
                <a:solidFill>
                  <a:srgbClr val="DA251C"/>
                </a:solidFill>
              </a:rPr>
              <a:t>性质（重点）</a:t>
            </a:r>
            <a:endParaRPr lang="zh-CN" altLang="en-US" sz="2800" dirty="0">
              <a:solidFill>
                <a:srgbClr val="DA251C"/>
              </a:solidFill>
            </a:endParaRPr>
          </a:p>
        </p:txBody>
      </p:sp>
    </p:spTree>
    <p:extLst>
      <p:ext uri="{BB962C8B-B14F-4D97-AF65-F5344CB8AC3E}">
        <p14:creationId xmlns:p14="http://schemas.microsoft.com/office/powerpoint/2010/main" val="636683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21ABC8D-1C46-4B5A-9C88-3EA50E8EBABA}"/>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
        <p:nvSpPr>
          <p:cNvPr id="6" name="矩形 5">
            <a:extLst>
              <a:ext uri="{FF2B5EF4-FFF2-40B4-BE49-F238E27FC236}">
                <a16:creationId xmlns:a16="http://schemas.microsoft.com/office/drawing/2014/main" xmlns="" id="{157B5F29-0F21-40D5-81DC-A74A5551C6E8}"/>
              </a:ext>
            </a:extLst>
          </p:cNvPr>
          <p:cNvSpPr/>
          <p:nvPr/>
        </p:nvSpPr>
        <p:spPr>
          <a:xfrm>
            <a:off x="234043" y="244823"/>
            <a:ext cx="11723913" cy="1384995"/>
          </a:xfrm>
          <a:prstGeom prst="rect">
            <a:avLst/>
          </a:prstGeom>
        </p:spPr>
        <p:txBody>
          <a:bodyPr wrap="square">
            <a:spAutoFit/>
          </a:bodyPr>
          <a:lstStyle/>
          <a:p>
            <a:pPr>
              <a:lnSpc>
                <a:spcPct val="150000"/>
              </a:lnSpc>
            </a:pPr>
            <a:r>
              <a:rPr lang="zh-CN" altLang="en-US" sz="2800" b="1" dirty="0">
                <a:solidFill>
                  <a:srgbClr val="DA251C"/>
                </a:solidFill>
              </a:rPr>
              <a:t>技巧点拨    </a:t>
            </a:r>
            <a:endParaRPr lang="en-US" altLang="zh-CN" sz="2800" b="1" dirty="0">
              <a:solidFill>
                <a:srgbClr val="DA251C"/>
              </a:solidFill>
            </a:endParaRPr>
          </a:p>
          <a:p>
            <a:pPr algn="ctr">
              <a:lnSpc>
                <a:spcPct val="150000"/>
              </a:lnSpc>
            </a:pPr>
            <a:r>
              <a:rPr lang="zh-CN" altLang="en-US" sz="2800" b="1" dirty="0"/>
              <a:t>能层、能级、原子轨道和容纳电子数之间的关系</a:t>
            </a:r>
            <a:r>
              <a:rPr lang="zh-CN" altLang="en-US" sz="2800" dirty="0"/>
              <a:t>　</a:t>
            </a:r>
            <a:endParaRPr lang="zh-CN" altLang="zh-CN" sz="2800" dirty="0"/>
          </a:p>
        </p:txBody>
      </p:sp>
      <p:graphicFrame>
        <p:nvGraphicFramePr>
          <p:cNvPr id="3" name="表格 2">
            <a:extLst>
              <a:ext uri="{FF2B5EF4-FFF2-40B4-BE49-F238E27FC236}">
                <a16:creationId xmlns:a16="http://schemas.microsoft.com/office/drawing/2014/main" xmlns="" id="{D2085899-5FE7-4D88-8ACC-69DE74772D8B}"/>
              </a:ext>
            </a:extLst>
          </p:cNvPr>
          <p:cNvGraphicFramePr>
            <a:graphicFrameLocks noGrp="1"/>
          </p:cNvGraphicFramePr>
          <p:nvPr>
            <p:extLst>
              <p:ext uri="{D42A27DB-BD31-4B8C-83A1-F6EECF244321}">
                <p14:modId xmlns:p14="http://schemas.microsoft.com/office/powerpoint/2010/main" val="2481357739"/>
              </p:ext>
            </p:extLst>
          </p:nvPr>
        </p:nvGraphicFramePr>
        <p:xfrm>
          <a:off x="569214" y="1617118"/>
          <a:ext cx="11178286" cy="4769160"/>
        </p:xfrm>
        <a:graphic>
          <a:graphicData uri="http://schemas.openxmlformats.org/drawingml/2006/table">
            <a:tbl>
              <a:tblPr firstRow="1" firstCol="1" bandRow="1">
                <a:tableStyleId>{5C22544A-7EE6-4342-B048-85BDC9FD1C3A}</a:tableStyleId>
              </a:tblPr>
              <a:tblGrid>
                <a:gridCol w="1289802">
                  <a:extLst>
                    <a:ext uri="{9D8B030D-6E8A-4147-A177-3AD203B41FA5}">
                      <a16:colId xmlns:a16="http://schemas.microsoft.com/office/drawing/2014/main" xmlns="" val="4031235662"/>
                    </a:ext>
                  </a:extLst>
                </a:gridCol>
                <a:gridCol w="1289802">
                  <a:extLst>
                    <a:ext uri="{9D8B030D-6E8A-4147-A177-3AD203B41FA5}">
                      <a16:colId xmlns:a16="http://schemas.microsoft.com/office/drawing/2014/main" xmlns="" val="1363059338"/>
                    </a:ext>
                  </a:extLst>
                </a:gridCol>
                <a:gridCol w="2579604">
                  <a:extLst>
                    <a:ext uri="{9D8B030D-6E8A-4147-A177-3AD203B41FA5}">
                      <a16:colId xmlns:a16="http://schemas.microsoft.com/office/drawing/2014/main" xmlns="" val="2929071472"/>
                    </a:ext>
                  </a:extLst>
                </a:gridCol>
                <a:gridCol w="2579604">
                  <a:extLst>
                    <a:ext uri="{9D8B030D-6E8A-4147-A177-3AD203B41FA5}">
                      <a16:colId xmlns:a16="http://schemas.microsoft.com/office/drawing/2014/main" xmlns="" val="751441654"/>
                    </a:ext>
                  </a:extLst>
                </a:gridCol>
                <a:gridCol w="1719737">
                  <a:extLst>
                    <a:ext uri="{9D8B030D-6E8A-4147-A177-3AD203B41FA5}">
                      <a16:colId xmlns:a16="http://schemas.microsoft.com/office/drawing/2014/main" xmlns="" val="3143326323"/>
                    </a:ext>
                  </a:extLst>
                </a:gridCol>
                <a:gridCol w="1719737">
                  <a:extLst>
                    <a:ext uri="{9D8B030D-6E8A-4147-A177-3AD203B41FA5}">
                      <a16:colId xmlns:a16="http://schemas.microsoft.com/office/drawing/2014/main" xmlns="" val="3192927707"/>
                    </a:ext>
                  </a:extLst>
                </a:gridCol>
              </a:tblGrid>
              <a:tr h="596145">
                <a:tc gridSpan="2">
                  <a:txBody>
                    <a:bodyPr/>
                    <a:lstStyle/>
                    <a:p>
                      <a:pPr algn="ctr">
                        <a:lnSpc>
                          <a:spcPct val="100000"/>
                        </a:lnSpc>
                        <a:spcAft>
                          <a:spcPts val="0"/>
                        </a:spcAft>
                      </a:pPr>
                      <a:r>
                        <a:rPr lang="zh-CN" sz="2800" b="0" dirty="0">
                          <a:solidFill>
                            <a:schemeClr val="tx1"/>
                          </a:solidFill>
                          <a:effectLst/>
                        </a:rPr>
                        <a:t>能层</a:t>
                      </a:r>
                      <a:r>
                        <a:rPr lang="en-US" sz="2800" b="0" dirty="0">
                          <a:solidFill>
                            <a:schemeClr val="tx1"/>
                          </a:solidFill>
                          <a:effectLst/>
                        </a:rPr>
                        <a:t>(</a:t>
                      </a:r>
                      <a:r>
                        <a:rPr lang="en-US" sz="2800" b="0" i="1" dirty="0">
                          <a:solidFill>
                            <a:schemeClr val="tx1"/>
                          </a:solidFill>
                          <a:effectLst/>
                        </a:rPr>
                        <a:t>n</a:t>
                      </a:r>
                      <a:r>
                        <a:rPr lang="en-US" sz="2800" b="0" dirty="0">
                          <a:solidFill>
                            <a:schemeClr val="tx1"/>
                          </a:solidFill>
                          <a:effectLst/>
                        </a:rPr>
                        <a:t>)</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gridSpan="2">
                  <a:txBody>
                    <a:bodyPr/>
                    <a:lstStyle/>
                    <a:p>
                      <a:pPr algn="ctr">
                        <a:lnSpc>
                          <a:spcPct val="100000"/>
                        </a:lnSpc>
                        <a:spcAft>
                          <a:spcPts val="0"/>
                        </a:spcAft>
                      </a:pPr>
                      <a:r>
                        <a:rPr lang="zh-CN" sz="2800" b="0">
                          <a:solidFill>
                            <a:schemeClr val="tx1"/>
                          </a:solidFill>
                          <a:effectLst/>
                        </a:rPr>
                        <a:t>能级</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gridSpan="2">
                  <a:txBody>
                    <a:bodyPr/>
                    <a:lstStyle/>
                    <a:p>
                      <a:pPr algn="ctr">
                        <a:lnSpc>
                          <a:spcPct val="100000"/>
                        </a:lnSpc>
                        <a:spcAft>
                          <a:spcPts val="0"/>
                        </a:spcAft>
                      </a:pPr>
                      <a:r>
                        <a:rPr lang="zh-CN" sz="2800" b="0">
                          <a:solidFill>
                            <a:schemeClr val="tx1"/>
                          </a:solidFill>
                          <a:effectLst/>
                        </a:rPr>
                        <a:t>最多容纳电子数</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extLst>
                  <a:ext uri="{0D108BD9-81ED-4DB2-BD59-A6C34878D82A}">
                    <a16:rowId xmlns:a16="http://schemas.microsoft.com/office/drawing/2014/main" xmlns="" val="1473812640"/>
                  </a:ext>
                </a:extLst>
              </a:tr>
              <a:tr h="596145">
                <a:tc>
                  <a:txBody>
                    <a:bodyPr/>
                    <a:lstStyle/>
                    <a:p>
                      <a:pPr algn="ctr">
                        <a:lnSpc>
                          <a:spcPct val="100000"/>
                        </a:lnSpc>
                        <a:spcAft>
                          <a:spcPts val="0"/>
                        </a:spcAft>
                      </a:pPr>
                      <a:r>
                        <a:rPr lang="zh-CN" sz="2800" b="0">
                          <a:solidFill>
                            <a:schemeClr val="tx1"/>
                          </a:solidFill>
                          <a:effectLst/>
                        </a:rPr>
                        <a:t>序数</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符号</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符号</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原子轨道数</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各能级</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各能层</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66390715"/>
                  </a:ext>
                </a:extLst>
              </a:tr>
              <a:tr h="596145">
                <a:tc>
                  <a:txBody>
                    <a:bodyPr/>
                    <a:lstStyle/>
                    <a:p>
                      <a:pPr algn="ctr">
                        <a:lnSpc>
                          <a:spcPct val="100000"/>
                        </a:lnSpc>
                        <a:spcAft>
                          <a:spcPts val="0"/>
                        </a:spcAft>
                      </a:pPr>
                      <a:r>
                        <a:rPr lang="en-US" sz="2800" b="0">
                          <a:solidFill>
                            <a:schemeClr val="tx1"/>
                          </a:solidFill>
                          <a:effectLst/>
                        </a:rPr>
                        <a:t>1</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K</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1s</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1</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2</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2</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4884941"/>
                  </a:ext>
                </a:extLst>
              </a:tr>
              <a:tr h="596145">
                <a:tc rowSpan="2">
                  <a:txBody>
                    <a:bodyPr/>
                    <a:lstStyle/>
                    <a:p>
                      <a:pPr algn="ctr">
                        <a:lnSpc>
                          <a:spcPct val="100000"/>
                        </a:lnSpc>
                        <a:spcAft>
                          <a:spcPts val="0"/>
                        </a:spcAft>
                      </a:pPr>
                      <a:r>
                        <a:rPr lang="en-US" sz="2800" b="0">
                          <a:solidFill>
                            <a:schemeClr val="tx1"/>
                          </a:solidFill>
                          <a:effectLst/>
                        </a:rPr>
                        <a:t>2</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ct val="100000"/>
                        </a:lnSpc>
                        <a:spcAft>
                          <a:spcPts val="0"/>
                        </a:spcAft>
                      </a:pPr>
                      <a:r>
                        <a:rPr lang="en-US" sz="2800" b="0">
                          <a:solidFill>
                            <a:schemeClr val="tx1"/>
                          </a:solidFill>
                          <a:effectLst/>
                        </a:rPr>
                        <a:t>L</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2s</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1</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2</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ct val="100000"/>
                        </a:lnSpc>
                        <a:spcAft>
                          <a:spcPts val="0"/>
                        </a:spcAft>
                      </a:pPr>
                      <a:r>
                        <a:rPr lang="en-US" sz="2800" b="0">
                          <a:solidFill>
                            <a:schemeClr val="tx1"/>
                          </a:solidFill>
                          <a:effectLst/>
                        </a:rPr>
                        <a:t>8</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19958810"/>
                  </a:ext>
                </a:extLst>
              </a:tr>
              <a:tr h="596145">
                <a:tc vMerge="1">
                  <a:txBody>
                    <a:bodyPr/>
                    <a:lstStyle/>
                    <a:p>
                      <a:endParaRPr lang="zh-CN" altLang="en-US"/>
                    </a:p>
                  </a:txBody>
                  <a:tcPr/>
                </a:tc>
                <a:tc vMerge="1">
                  <a:txBody>
                    <a:bodyPr/>
                    <a:lstStyle/>
                    <a:p>
                      <a:endParaRPr lang="zh-CN" altLang="en-US"/>
                    </a:p>
                  </a:txBody>
                  <a:tcPr/>
                </a:tc>
                <a:tc>
                  <a:txBody>
                    <a:bodyPr/>
                    <a:lstStyle/>
                    <a:p>
                      <a:pPr algn="ctr">
                        <a:lnSpc>
                          <a:spcPct val="100000"/>
                        </a:lnSpc>
                        <a:spcAft>
                          <a:spcPts val="0"/>
                        </a:spcAft>
                      </a:pPr>
                      <a:r>
                        <a:rPr lang="en-US" sz="2800" b="0">
                          <a:solidFill>
                            <a:schemeClr val="tx1"/>
                          </a:solidFill>
                          <a:effectLst/>
                        </a:rPr>
                        <a:t>2p</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3</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6</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extLst>
                  <a:ext uri="{0D108BD9-81ED-4DB2-BD59-A6C34878D82A}">
                    <a16:rowId xmlns:a16="http://schemas.microsoft.com/office/drawing/2014/main" xmlns="" val="1387293583"/>
                  </a:ext>
                </a:extLst>
              </a:tr>
              <a:tr h="596145">
                <a:tc rowSpan="3">
                  <a:txBody>
                    <a:bodyPr/>
                    <a:lstStyle/>
                    <a:p>
                      <a:pPr algn="ctr">
                        <a:lnSpc>
                          <a:spcPct val="100000"/>
                        </a:lnSpc>
                        <a:spcAft>
                          <a:spcPts val="0"/>
                        </a:spcAft>
                      </a:pPr>
                      <a:r>
                        <a:rPr lang="en-US" sz="2800" b="0" dirty="0">
                          <a:solidFill>
                            <a:schemeClr val="tx1"/>
                          </a:solidFill>
                          <a:effectLst/>
                        </a:rPr>
                        <a:t>3</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lnSpc>
                          <a:spcPct val="100000"/>
                        </a:lnSpc>
                        <a:spcAft>
                          <a:spcPts val="0"/>
                        </a:spcAft>
                      </a:pPr>
                      <a:r>
                        <a:rPr lang="en-US" sz="2800" b="0" dirty="0">
                          <a:solidFill>
                            <a:schemeClr val="tx1"/>
                          </a:solidFill>
                          <a:effectLst/>
                        </a:rPr>
                        <a:t>M</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3s</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1</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2</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lnSpc>
                          <a:spcPct val="100000"/>
                        </a:lnSpc>
                        <a:spcAft>
                          <a:spcPts val="0"/>
                        </a:spcAft>
                      </a:pPr>
                      <a:r>
                        <a:rPr lang="en-US" sz="2800" b="0">
                          <a:solidFill>
                            <a:schemeClr val="tx1"/>
                          </a:solidFill>
                          <a:effectLst/>
                        </a:rPr>
                        <a:t>18</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56846292"/>
                  </a:ext>
                </a:extLst>
              </a:tr>
              <a:tr h="596145">
                <a:tc vMerge="1">
                  <a:txBody>
                    <a:bodyPr/>
                    <a:lstStyle/>
                    <a:p>
                      <a:endParaRPr lang="zh-CN" altLang="en-US"/>
                    </a:p>
                  </a:txBody>
                  <a:tcPr/>
                </a:tc>
                <a:tc vMerge="1">
                  <a:txBody>
                    <a:bodyPr/>
                    <a:lstStyle/>
                    <a:p>
                      <a:endParaRPr lang="zh-CN" altLang="en-US"/>
                    </a:p>
                  </a:txBody>
                  <a:tcPr/>
                </a:tc>
                <a:tc>
                  <a:txBody>
                    <a:bodyPr/>
                    <a:lstStyle/>
                    <a:p>
                      <a:pPr algn="ctr">
                        <a:lnSpc>
                          <a:spcPct val="100000"/>
                        </a:lnSpc>
                        <a:spcAft>
                          <a:spcPts val="0"/>
                        </a:spcAft>
                      </a:pPr>
                      <a:r>
                        <a:rPr lang="en-US" sz="2800" b="0">
                          <a:solidFill>
                            <a:schemeClr val="tx1"/>
                          </a:solidFill>
                          <a:effectLst/>
                        </a:rPr>
                        <a:t>3p</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3</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6</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extLst>
                  <a:ext uri="{0D108BD9-81ED-4DB2-BD59-A6C34878D82A}">
                    <a16:rowId xmlns:a16="http://schemas.microsoft.com/office/drawing/2014/main" xmlns="" val="1395608508"/>
                  </a:ext>
                </a:extLst>
              </a:tr>
              <a:tr h="596145">
                <a:tc vMerge="1">
                  <a:txBody>
                    <a:bodyPr/>
                    <a:lstStyle/>
                    <a:p>
                      <a:endParaRPr lang="zh-CN" altLang="en-US"/>
                    </a:p>
                  </a:txBody>
                  <a:tcPr/>
                </a:tc>
                <a:tc vMerge="1">
                  <a:txBody>
                    <a:bodyPr/>
                    <a:lstStyle/>
                    <a:p>
                      <a:endParaRPr lang="zh-CN" altLang="en-US"/>
                    </a:p>
                  </a:txBody>
                  <a:tcPr/>
                </a:tc>
                <a:tc>
                  <a:txBody>
                    <a:bodyPr/>
                    <a:lstStyle/>
                    <a:p>
                      <a:pPr algn="ctr">
                        <a:lnSpc>
                          <a:spcPct val="100000"/>
                        </a:lnSpc>
                        <a:spcAft>
                          <a:spcPts val="0"/>
                        </a:spcAft>
                      </a:pPr>
                      <a:r>
                        <a:rPr lang="en-US" sz="2800" b="0">
                          <a:solidFill>
                            <a:schemeClr val="tx1"/>
                          </a:solidFill>
                          <a:effectLst/>
                        </a:rPr>
                        <a:t>3d</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5</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dirty="0">
                          <a:solidFill>
                            <a:schemeClr val="tx1"/>
                          </a:solidFill>
                          <a:effectLst/>
                        </a:rPr>
                        <a:t>10</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extLst>
                  <a:ext uri="{0D108BD9-81ED-4DB2-BD59-A6C34878D82A}">
                    <a16:rowId xmlns:a16="http://schemas.microsoft.com/office/drawing/2014/main" xmlns="" val="921632497"/>
                  </a:ext>
                </a:extLst>
              </a:tr>
            </a:tbl>
          </a:graphicData>
        </a:graphic>
      </p:graphicFrame>
    </p:spTree>
    <p:extLst>
      <p:ext uri="{BB962C8B-B14F-4D97-AF65-F5344CB8AC3E}">
        <p14:creationId xmlns:p14="http://schemas.microsoft.com/office/powerpoint/2010/main" val="379804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21ABC8D-1C46-4B5A-9C88-3EA50E8EBABA}"/>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
        <p:nvSpPr>
          <p:cNvPr id="6" name="矩形 5">
            <a:extLst>
              <a:ext uri="{FF2B5EF4-FFF2-40B4-BE49-F238E27FC236}">
                <a16:creationId xmlns:a16="http://schemas.microsoft.com/office/drawing/2014/main" xmlns="" id="{157B5F29-0F21-40D5-81DC-A74A5551C6E8}"/>
              </a:ext>
            </a:extLst>
          </p:cNvPr>
          <p:cNvSpPr/>
          <p:nvPr/>
        </p:nvSpPr>
        <p:spPr>
          <a:xfrm>
            <a:off x="234043" y="273851"/>
            <a:ext cx="11723913" cy="662297"/>
          </a:xfrm>
          <a:prstGeom prst="rect">
            <a:avLst/>
          </a:prstGeom>
        </p:spPr>
        <p:txBody>
          <a:bodyPr wrap="square">
            <a:spAutoFit/>
          </a:bodyPr>
          <a:lstStyle/>
          <a:p>
            <a:pPr algn="r">
              <a:lnSpc>
                <a:spcPct val="150000"/>
              </a:lnSpc>
            </a:pPr>
            <a:r>
              <a:rPr lang="zh-CN" altLang="en-US" sz="2800" dirty="0"/>
              <a:t>（续表）</a:t>
            </a:r>
            <a:endParaRPr lang="zh-CN" altLang="zh-CN" sz="2800" dirty="0"/>
          </a:p>
        </p:txBody>
      </p:sp>
      <p:graphicFrame>
        <p:nvGraphicFramePr>
          <p:cNvPr id="3" name="表格 2">
            <a:extLst>
              <a:ext uri="{FF2B5EF4-FFF2-40B4-BE49-F238E27FC236}">
                <a16:creationId xmlns:a16="http://schemas.microsoft.com/office/drawing/2014/main" xmlns="" id="{D2085899-5FE7-4D88-8ACC-69DE74772D8B}"/>
              </a:ext>
            </a:extLst>
          </p:cNvPr>
          <p:cNvGraphicFramePr>
            <a:graphicFrameLocks noGrp="1"/>
          </p:cNvGraphicFramePr>
          <p:nvPr>
            <p:extLst>
              <p:ext uri="{D42A27DB-BD31-4B8C-83A1-F6EECF244321}">
                <p14:modId xmlns:p14="http://schemas.microsoft.com/office/powerpoint/2010/main" val="241755909"/>
              </p:ext>
            </p:extLst>
          </p:nvPr>
        </p:nvGraphicFramePr>
        <p:xfrm>
          <a:off x="569214" y="928888"/>
          <a:ext cx="11178286" cy="4786112"/>
        </p:xfrm>
        <a:graphic>
          <a:graphicData uri="http://schemas.openxmlformats.org/drawingml/2006/table">
            <a:tbl>
              <a:tblPr firstRow="1" firstCol="1" bandRow="1">
                <a:tableStyleId>{5C22544A-7EE6-4342-B048-85BDC9FD1C3A}</a:tableStyleId>
              </a:tblPr>
              <a:tblGrid>
                <a:gridCol w="1289802">
                  <a:extLst>
                    <a:ext uri="{9D8B030D-6E8A-4147-A177-3AD203B41FA5}">
                      <a16:colId xmlns:a16="http://schemas.microsoft.com/office/drawing/2014/main" xmlns="" val="4031235662"/>
                    </a:ext>
                  </a:extLst>
                </a:gridCol>
                <a:gridCol w="1289802">
                  <a:extLst>
                    <a:ext uri="{9D8B030D-6E8A-4147-A177-3AD203B41FA5}">
                      <a16:colId xmlns:a16="http://schemas.microsoft.com/office/drawing/2014/main" xmlns="" val="1363059338"/>
                    </a:ext>
                  </a:extLst>
                </a:gridCol>
                <a:gridCol w="2579604">
                  <a:extLst>
                    <a:ext uri="{9D8B030D-6E8A-4147-A177-3AD203B41FA5}">
                      <a16:colId xmlns:a16="http://schemas.microsoft.com/office/drawing/2014/main" xmlns="" val="2929071472"/>
                    </a:ext>
                  </a:extLst>
                </a:gridCol>
                <a:gridCol w="2579604">
                  <a:extLst>
                    <a:ext uri="{9D8B030D-6E8A-4147-A177-3AD203B41FA5}">
                      <a16:colId xmlns:a16="http://schemas.microsoft.com/office/drawing/2014/main" xmlns="" val="751441654"/>
                    </a:ext>
                  </a:extLst>
                </a:gridCol>
                <a:gridCol w="1719737">
                  <a:extLst>
                    <a:ext uri="{9D8B030D-6E8A-4147-A177-3AD203B41FA5}">
                      <a16:colId xmlns:a16="http://schemas.microsoft.com/office/drawing/2014/main" xmlns="" val="3143326323"/>
                    </a:ext>
                  </a:extLst>
                </a:gridCol>
                <a:gridCol w="1719737">
                  <a:extLst>
                    <a:ext uri="{9D8B030D-6E8A-4147-A177-3AD203B41FA5}">
                      <a16:colId xmlns:a16="http://schemas.microsoft.com/office/drawing/2014/main" xmlns="" val="3192927707"/>
                    </a:ext>
                  </a:extLst>
                </a:gridCol>
              </a:tblGrid>
              <a:tr h="598264">
                <a:tc gridSpan="2">
                  <a:txBody>
                    <a:bodyPr/>
                    <a:lstStyle/>
                    <a:p>
                      <a:pPr algn="ctr">
                        <a:lnSpc>
                          <a:spcPct val="100000"/>
                        </a:lnSpc>
                        <a:spcAft>
                          <a:spcPts val="0"/>
                        </a:spcAft>
                      </a:pPr>
                      <a:r>
                        <a:rPr lang="zh-CN" sz="2800" b="0" dirty="0">
                          <a:solidFill>
                            <a:schemeClr val="tx1"/>
                          </a:solidFill>
                          <a:effectLst/>
                        </a:rPr>
                        <a:t>能层</a:t>
                      </a:r>
                      <a:r>
                        <a:rPr lang="en-US" sz="2800" b="0" dirty="0">
                          <a:solidFill>
                            <a:schemeClr val="tx1"/>
                          </a:solidFill>
                          <a:effectLst/>
                        </a:rPr>
                        <a:t>(</a:t>
                      </a:r>
                      <a:r>
                        <a:rPr lang="en-US" sz="2800" b="0" i="1" dirty="0">
                          <a:solidFill>
                            <a:schemeClr val="tx1"/>
                          </a:solidFill>
                          <a:effectLst/>
                        </a:rPr>
                        <a:t>n</a:t>
                      </a:r>
                      <a:r>
                        <a:rPr lang="en-US" sz="2800" b="0" dirty="0">
                          <a:solidFill>
                            <a:schemeClr val="tx1"/>
                          </a:solidFill>
                          <a:effectLst/>
                        </a:rPr>
                        <a:t>)</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gridSpan="2">
                  <a:txBody>
                    <a:bodyPr/>
                    <a:lstStyle/>
                    <a:p>
                      <a:pPr algn="ctr">
                        <a:lnSpc>
                          <a:spcPct val="100000"/>
                        </a:lnSpc>
                        <a:spcAft>
                          <a:spcPts val="0"/>
                        </a:spcAft>
                      </a:pPr>
                      <a:r>
                        <a:rPr lang="zh-CN" sz="2800" b="0">
                          <a:solidFill>
                            <a:schemeClr val="tx1"/>
                          </a:solidFill>
                          <a:effectLst/>
                        </a:rPr>
                        <a:t>能级</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gridSpan="2">
                  <a:txBody>
                    <a:bodyPr/>
                    <a:lstStyle/>
                    <a:p>
                      <a:pPr algn="ctr">
                        <a:lnSpc>
                          <a:spcPct val="100000"/>
                        </a:lnSpc>
                        <a:spcAft>
                          <a:spcPts val="0"/>
                        </a:spcAft>
                      </a:pPr>
                      <a:r>
                        <a:rPr lang="zh-CN" sz="2800" b="0" dirty="0">
                          <a:solidFill>
                            <a:schemeClr val="tx1"/>
                          </a:solidFill>
                          <a:effectLst/>
                        </a:rPr>
                        <a:t>最多容纳电子数</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extLst>
                  <a:ext uri="{0D108BD9-81ED-4DB2-BD59-A6C34878D82A}">
                    <a16:rowId xmlns:a16="http://schemas.microsoft.com/office/drawing/2014/main" xmlns="" val="1473812640"/>
                  </a:ext>
                </a:extLst>
              </a:tr>
              <a:tr h="598264">
                <a:tc>
                  <a:txBody>
                    <a:bodyPr/>
                    <a:lstStyle/>
                    <a:p>
                      <a:pPr algn="ctr">
                        <a:lnSpc>
                          <a:spcPct val="100000"/>
                        </a:lnSpc>
                        <a:spcAft>
                          <a:spcPts val="0"/>
                        </a:spcAft>
                      </a:pPr>
                      <a:r>
                        <a:rPr lang="zh-CN" sz="2800" b="0">
                          <a:solidFill>
                            <a:schemeClr val="tx1"/>
                          </a:solidFill>
                          <a:effectLst/>
                        </a:rPr>
                        <a:t>序数</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符号</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符号</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原子轨道数</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dirty="0">
                          <a:solidFill>
                            <a:schemeClr val="tx1"/>
                          </a:solidFill>
                          <a:effectLst/>
                        </a:rPr>
                        <a:t>各能级</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各能层</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66390715"/>
                  </a:ext>
                </a:extLst>
              </a:tr>
              <a:tr h="598264">
                <a:tc rowSpan="4">
                  <a:txBody>
                    <a:bodyPr/>
                    <a:lstStyle/>
                    <a:p>
                      <a:pPr algn="ctr">
                        <a:lnSpc>
                          <a:spcPct val="100000"/>
                        </a:lnSpc>
                        <a:spcAft>
                          <a:spcPts val="0"/>
                        </a:spcAft>
                      </a:pPr>
                      <a:r>
                        <a:rPr lang="en-US" sz="2800" b="0">
                          <a:solidFill>
                            <a:schemeClr val="tx1"/>
                          </a:solidFill>
                          <a:effectLst/>
                        </a:rPr>
                        <a:t>4</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pPr algn="ctr">
                        <a:lnSpc>
                          <a:spcPct val="100000"/>
                        </a:lnSpc>
                        <a:spcAft>
                          <a:spcPts val="0"/>
                        </a:spcAft>
                      </a:pPr>
                      <a:r>
                        <a:rPr lang="en-US" sz="2800" b="0">
                          <a:solidFill>
                            <a:schemeClr val="tx1"/>
                          </a:solidFill>
                          <a:effectLst/>
                        </a:rPr>
                        <a:t>N</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4s</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1</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2</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pPr algn="ctr">
                        <a:lnSpc>
                          <a:spcPct val="100000"/>
                        </a:lnSpc>
                        <a:spcAft>
                          <a:spcPts val="0"/>
                        </a:spcAft>
                      </a:pPr>
                      <a:r>
                        <a:rPr lang="en-US" sz="2800" b="0" dirty="0">
                          <a:solidFill>
                            <a:schemeClr val="tx1"/>
                          </a:solidFill>
                          <a:effectLst/>
                        </a:rPr>
                        <a:t>32</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2856307"/>
                  </a:ext>
                </a:extLst>
              </a:tr>
              <a:tr h="598264">
                <a:tc vMerge="1">
                  <a:txBody>
                    <a:bodyPr/>
                    <a:lstStyle/>
                    <a:p>
                      <a:endParaRPr lang="zh-CN" altLang="en-US"/>
                    </a:p>
                  </a:txBody>
                  <a:tcPr/>
                </a:tc>
                <a:tc vMerge="1">
                  <a:txBody>
                    <a:bodyPr/>
                    <a:lstStyle/>
                    <a:p>
                      <a:endParaRPr lang="zh-CN" altLang="en-US"/>
                    </a:p>
                  </a:txBody>
                  <a:tcPr/>
                </a:tc>
                <a:tc>
                  <a:txBody>
                    <a:bodyPr/>
                    <a:lstStyle/>
                    <a:p>
                      <a:pPr algn="ctr">
                        <a:lnSpc>
                          <a:spcPct val="100000"/>
                        </a:lnSpc>
                        <a:spcAft>
                          <a:spcPts val="0"/>
                        </a:spcAft>
                      </a:pPr>
                      <a:r>
                        <a:rPr lang="en-US" sz="2800" b="0">
                          <a:solidFill>
                            <a:schemeClr val="tx1"/>
                          </a:solidFill>
                          <a:effectLst/>
                        </a:rPr>
                        <a:t>4p</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dirty="0">
                          <a:solidFill>
                            <a:schemeClr val="tx1"/>
                          </a:solidFill>
                          <a:effectLst/>
                        </a:rPr>
                        <a:t>3</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6</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extLst>
                  <a:ext uri="{0D108BD9-81ED-4DB2-BD59-A6C34878D82A}">
                    <a16:rowId xmlns:a16="http://schemas.microsoft.com/office/drawing/2014/main" xmlns="" val="436904666"/>
                  </a:ext>
                </a:extLst>
              </a:tr>
              <a:tr h="598264">
                <a:tc vMerge="1">
                  <a:txBody>
                    <a:bodyPr/>
                    <a:lstStyle/>
                    <a:p>
                      <a:endParaRPr lang="zh-CN" altLang="en-US"/>
                    </a:p>
                  </a:txBody>
                  <a:tcPr/>
                </a:tc>
                <a:tc vMerge="1">
                  <a:txBody>
                    <a:bodyPr/>
                    <a:lstStyle/>
                    <a:p>
                      <a:endParaRPr lang="zh-CN" altLang="en-US"/>
                    </a:p>
                  </a:txBody>
                  <a:tcPr/>
                </a:tc>
                <a:tc>
                  <a:txBody>
                    <a:bodyPr/>
                    <a:lstStyle/>
                    <a:p>
                      <a:pPr algn="ctr">
                        <a:lnSpc>
                          <a:spcPct val="100000"/>
                        </a:lnSpc>
                        <a:spcAft>
                          <a:spcPts val="0"/>
                        </a:spcAft>
                      </a:pPr>
                      <a:r>
                        <a:rPr lang="en-US" sz="2800" b="0">
                          <a:solidFill>
                            <a:schemeClr val="tx1"/>
                          </a:solidFill>
                          <a:effectLst/>
                        </a:rPr>
                        <a:t>4d</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5</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10</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extLst>
                  <a:ext uri="{0D108BD9-81ED-4DB2-BD59-A6C34878D82A}">
                    <a16:rowId xmlns:a16="http://schemas.microsoft.com/office/drawing/2014/main" xmlns="" val="2573415128"/>
                  </a:ext>
                </a:extLst>
              </a:tr>
              <a:tr h="598264">
                <a:tc vMerge="1">
                  <a:txBody>
                    <a:bodyPr/>
                    <a:lstStyle/>
                    <a:p>
                      <a:endParaRPr lang="zh-CN" altLang="en-US"/>
                    </a:p>
                  </a:txBody>
                  <a:tcPr/>
                </a:tc>
                <a:tc vMerge="1">
                  <a:txBody>
                    <a:bodyPr/>
                    <a:lstStyle/>
                    <a:p>
                      <a:endParaRPr lang="zh-CN" altLang="en-US"/>
                    </a:p>
                  </a:txBody>
                  <a:tcPr/>
                </a:tc>
                <a:tc>
                  <a:txBody>
                    <a:bodyPr/>
                    <a:lstStyle/>
                    <a:p>
                      <a:pPr algn="ctr">
                        <a:lnSpc>
                          <a:spcPct val="100000"/>
                        </a:lnSpc>
                        <a:spcAft>
                          <a:spcPts val="0"/>
                        </a:spcAft>
                      </a:pPr>
                      <a:r>
                        <a:rPr lang="en-US" sz="2800" b="0">
                          <a:solidFill>
                            <a:schemeClr val="tx1"/>
                          </a:solidFill>
                          <a:effectLst/>
                        </a:rPr>
                        <a:t>4f</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dirty="0">
                          <a:solidFill>
                            <a:schemeClr val="tx1"/>
                          </a:solidFill>
                          <a:effectLst/>
                        </a:rPr>
                        <a:t>7</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14</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extLst>
                  <a:ext uri="{0D108BD9-81ED-4DB2-BD59-A6C34878D82A}">
                    <a16:rowId xmlns:a16="http://schemas.microsoft.com/office/drawing/2014/main" xmlns="" val="3077492775"/>
                  </a:ext>
                </a:extLst>
              </a:tr>
              <a:tr h="598264">
                <a:tc>
                  <a:txBody>
                    <a:bodyPr/>
                    <a:lstStyle/>
                    <a:p>
                      <a:pPr algn="ctr">
                        <a:lnSpc>
                          <a:spcPct val="100000"/>
                        </a:lnSpc>
                        <a:spcAft>
                          <a:spcPts val="0"/>
                        </a:spcAft>
                      </a:pPr>
                      <a:r>
                        <a:rPr lang="en-US" sz="2800" b="0">
                          <a:solidFill>
                            <a:schemeClr val="tx1"/>
                          </a:solidFill>
                          <a:effectLst/>
                        </a:rPr>
                        <a:t>…</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dirty="0">
                          <a:solidFill>
                            <a:schemeClr val="tx1"/>
                          </a:solidFill>
                          <a:effectLst/>
                        </a:rPr>
                        <a:t>…</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980498038"/>
                  </a:ext>
                </a:extLst>
              </a:tr>
              <a:tr h="598264">
                <a:tc>
                  <a:txBody>
                    <a:bodyPr/>
                    <a:lstStyle/>
                    <a:p>
                      <a:pPr algn="ctr">
                        <a:lnSpc>
                          <a:spcPct val="100000"/>
                        </a:lnSpc>
                        <a:spcAft>
                          <a:spcPts val="0"/>
                        </a:spcAft>
                      </a:pPr>
                      <a:r>
                        <a:rPr lang="en-US" sz="2800" b="0" i="1" dirty="0">
                          <a:solidFill>
                            <a:schemeClr val="tx1"/>
                          </a:solidFill>
                          <a:effectLst/>
                        </a:rPr>
                        <a:t>n</a:t>
                      </a:r>
                      <a:endParaRPr lang="zh-CN" sz="2800" b="0" i="1"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dirty="0">
                          <a:solidFill>
                            <a:schemeClr val="tx1"/>
                          </a:solidFill>
                          <a:effectLst/>
                        </a:rPr>
                        <a:t>…</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dirty="0">
                          <a:solidFill>
                            <a:schemeClr val="tx1"/>
                          </a:solidFill>
                          <a:effectLst/>
                        </a:rPr>
                        <a:t>…</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dirty="0">
                          <a:solidFill>
                            <a:schemeClr val="tx1"/>
                          </a:solidFill>
                          <a:effectLst/>
                        </a:rPr>
                        <a:t>2</a:t>
                      </a:r>
                      <a:r>
                        <a:rPr lang="en-US" sz="2800" b="0" i="1" dirty="0">
                          <a:solidFill>
                            <a:schemeClr val="tx1"/>
                          </a:solidFill>
                          <a:effectLst/>
                        </a:rPr>
                        <a:t>n</a:t>
                      </a:r>
                      <a:r>
                        <a:rPr lang="en-US" sz="2800" b="0" baseline="30000" dirty="0">
                          <a:solidFill>
                            <a:schemeClr val="tx1"/>
                          </a:solidFill>
                          <a:effectLst/>
                        </a:rPr>
                        <a:t>2</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72105224"/>
                  </a:ext>
                </a:extLst>
              </a:tr>
            </a:tbl>
          </a:graphicData>
        </a:graphic>
      </p:graphicFrame>
      <p:sp>
        <p:nvSpPr>
          <p:cNvPr id="7" name="矩形 6">
            <a:extLst>
              <a:ext uri="{FF2B5EF4-FFF2-40B4-BE49-F238E27FC236}">
                <a16:creationId xmlns:a16="http://schemas.microsoft.com/office/drawing/2014/main" xmlns="" id="{0849BDD4-6645-4002-9001-CCE994B0387C}"/>
              </a:ext>
            </a:extLst>
          </p:cNvPr>
          <p:cNvSpPr/>
          <p:nvPr/>
        </p:nvSpPr>
        <p:spPr>
          <a:xfrm>
            <a:off x="234043" y="5896452"/>
            <a:ext cx="11723913" cy="662297"/>
          </a:xfrm>
          <a:prstGeom prst="rect">
            <a:avLst/>
          </a:prstGeom>
        </p:spPr>
        <p:txBody>
          <a:bodyPr wrap="square">
            <a:spAutoFit/>
          </a:bodyPr>
          <a:lstStyle/>
          <a:p>
            <a:pPr>
              <a:lnSpc>
                <a:spcPct val="150000"/>
              </a:lnSpc>
            </a:pPr>
            <a:r>
              <a:rPr lang="zh-CN" altLang="en-US" sz="2800" b="1" dirty="0">
                <a:solidFill>
                  <a:srgbClr val="DA251C"/>
                </a:solidFill>
              </a:rPr>
              <a:t>注意 </a:t>
            </a:r>
            <a:r>
              <a:rPr lang="zh-CN" altLang="en-US" sz="2800" dirty="0"/>
              <a:t>  </a:t>
            </a:r>
            <a:r>
              <a:rPr lang="zh-CN" altLang="zh-CN" sz="2800" dirty="0"/>
              <a:t>能层数</a:t>
            </a:r>
            <a:r>
              <a:rPr lang="en-US" altLang="zh-CN" sz="2800" dirty="0"/>
              <a:t>=</a:t>
            </a:r>
            <a:r>
              <a:rPr lang="zh-CN" altLang="zh-CN" sz="2800" dirty="0"/>
              <a:t>电子层数</a:t>
            </a:r>
            <a:r>
              <a:rPr lang="en-US" altLang="zh-CN" sz="2800" dirty="0"/>
              <a:t>,</a:t>
            </a:r>
            <a:r>
              <a:rPr lang="zh-CN" altLang="zh-CN" sz="2800" dirty="0"/>
              <a:t>每个能层所包含的能级数</a:t>
            </a:r>
            <a:r>
              <a:rPr lang="en-US" altLang="zh-CN" sz="2800" dirty="0"/>
              <a:t>=</a:t>
            </a:r>
            <a:r>
              <a:rPr lang="zh-CN" altLang="zh-CN" sz="2800" dirty="0"/>
              <a:t>能层序数。</a:t>
            </a:r>
          </a:p>
        </p:txBody>
      </p:sp>
    </p:spTree>
    <p:extLst>
      <p:ext uri="{BB962C8B-B14F-4D97-AF65-F5344CB8AC3E}">
        <p14:creationId xmlns:p14="http://schemas.microsoft.com/office/powerpoint/2010/main" val="3527999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21ABC8D-1C46-4B5A-9C88-3EA50E8EBABA}"/>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
        <p:nvSpPr>
          <p:cNvPr id="6" name="矩形 5">
            <a:extLst>
              <a:ext uri="{FF2B5EF4-FFF2-40B4-BE49-F238E27FC236}">
                <a16:creationId xmlns:a16="http://schemas.microsoft.com/office/drawing/2014/main" xmlns="" id="{157B5F29-0F21-40D5-81DC-A74A5551C6E8}"/>
              </a:ext>
            </a:extLst>
          </p:cNvPr>
          <p:cNvSpPr/>
          <p:nvPr/>
        </p:nvSpPr>
        <p:spPr>
          <a:xfrm>
            <a:off x="234043" y="273851"/>
            <a:ext cx="11723913" cy="5909310"/>
          </a:xfrm>
          <a:prstGeom prst="rect">
            <a:avLst/>
          </a:prstGeom>
        </p:spPr>
        <p:txBody>
          <a:bodyPr wrap="square">
            <a:spAutoFit/>
          </a:bodyPr>
          <a:lstStyle/>
          <a:p>
            <a:pPr>
              <a:lnSpc>
                <a:spcPct val="150000"/>
              </a:lnSpc>
            </a:pPr>
            <a:r>
              <a:rPr lang="en-US" altLang="zh-CN" sz="2800" dirty="0"/>
              <a:t>(4)</a:t>
            </a:r>
            <a:r>
              <a:rPr lang="zh-CN" altLang="zh-CN" sz="2800" dirty="0"/>
              <a:t>原子轨道的形状和能量关系</a:t>
            </a:r>
          </a:p>
          <a:p>
            <a:pPr>
              <a:lnSpc>
                <a:spcPct val="150000"/>
              </a:lnSpc>
            </a:pPr>
            <a:r>
              <a:rPr lang="en-US" altLang="zh-CN" sz="2800" dirty="0"/>
              <a:t>①</a:t>
            </a:r>
            <a:r>
              <a:rPr lang="zh-CN" altLang="zh-CN" sz="2800" dirty="0"/>
              <a:t>轨道形状</a:t>
            </a:r>
          </a:p>
          <a:p>
            <a:pPr>
              <a:lnSpc>
                <a:spcPct val="150000"/>
              </a:lnSpc>
            </a:pPr>
            <a:r>
              <a:rPr lang="en-US" altLang="zh-CN" sz="2800" dirty="0" err="1"/>
              <a:t>a.s</a:t>
            </a:r>
            <a:r>
              <a:rPr lang="zh-CN" altLang="zh-CN" sz="2800" dirty="0"/>
              <a:t>电子的原子轨道呈球形。</a:t>
            </a:r>
          </a:p>
          <a:p>
            <a:pPr>
              <a:lnSpc>
                <a:spcPct val="150000"/>
              </a:lnSpc>
            </a:pPr>
            <a:r>
              <a:rPr lang="en-US" altLang="zh-CN" sz="2800" dirty="0" err="1"/>
              <a:t>b.p</a:t>
            </a:r>
            <a:r>
              <a:rPr lang="zh-CN" altLang="zh-CN" sz="2800" dirty="0"/>
              <a:t>电子的原子轨道呈哑铃形。</a:t>
            </a:r>
          </a:p>
          <a:p>
            <a:pPr>
              <a:lnSpc>
                <a:spcPct val="150000"/>
              </a:lnSpc>
            </a:pPr>
            <a:r>
              <a:rPr lang="en-US" altLang="zh-CN" sz="2800" dirty="0"/>
              <a:t>②</a:t>
            </a:r>
            <a:r>
              <a:rPr lang="zh-CN" altLang="zh-CN" sz="2800" dirty="0"/>
              <a:t>能量高低</a:t>
            </a:r>
          </a:p>
          <a:p>
            <a:pPr>
              <a:lnSpc>
                <a:spcPct val="150000"/>
              </a:lnSpc>
            </a:pPr>
            <a:r>
              <a:rPr lang="en-US" altLang="zh-CN" sz="2800" dirty="0"/>
              <a:t>a.</a:t>
            </a:r>
            <a:r>
              <a:rPr lang="zh-CN" altLang="zh-CN" sz="2800" dirty="0"/>
              <a:t>相同能层上原子轨道能量的高低</a:t>
            </a:r>
            <a:r>
              <a:rPr lang="en-US" altLang="zh-CN" sz="2800" dirty="0"/>
              <a:t>:</a:t>
            </a:r>
            <a:r>
              <a:rPr lang="en-US" altLang="zh-CN" sz="2800" i="1" dirty="0"/>
              <a:t>n</a:t>
            </a:r>
            <a:r>
              <a:rPr lang="en-US" altLang="zh-CN" sz="2800" dirty="0"/>
              <a:t>s&lt;</a:t>
            </a:r>
            <a:r>
              <a:rPr lang="en-US" altLang="zh-CN" sz="2800" i="1" dirty="0"/>
              <a:t>n</a:t>
            </a:r>
            <a:r>
              <a:rPr lang="en-US" altLang="zh-CN" sz="2800" dirty="0"/>
              <a:t>p&lt;</a:t>
            </a:r>
            <a:r>
              <a:rPr lang="en-US" altLang="zh-CN" sz="2800" i="1" dirty="0" err="1"/>
              <a:t>n</a:t>
            </a:r>
            <a:r>
              <a:rPr lang="en-US" altLang="zh-CN" sz="2800" dirty="0" err="1"/>
              <a:t>d</a:t>
            </a:r>
            <a:r>
              <a:rPr lang="en-US" altLang="zh-CN" sz="2800" dirty="0"/>
              <a:t>&lt;</a:t>
            </a:r>
            <a:r>
              <a:rPr lang="en-US" altLang="zh-CN" sz="2800" i="1" dirty="0" err="1"/>
              <a:t>n</a:t>
            </a:r>
            <a:r>
              <a:rPr lang="en-US" altLang="zh-CN" sz="2800" dirty="0" err="1"/>
              <a:t>f</a:t>
            </a:r>
            <a:r>
              <a:rPr lang="zh-CN" altLang="zh-CN" sz="2800" dirty="0"/>
              <a:t>。</a:t>
            </a:r>
          </a:p>
          <a:p>
            <a:pPr>
              <a:lnSpc>
                <a:spcPct val="150000"/>
              </a:lnSpc>
            </a:pPr>
            <a:r>
              <a:rPr lang="en-US" altLang="zh-CN" sz="2800" dirty="0"/>
              <a:t>b.</a:t>
            </a:r>
            <a:r>
              <a:rPr lang="zh-CN" altLang="zh-CN" sz="2800" dirty="0"/>
              <a:t>形状相同的原子轨道能量的高低</a:t>
            </a:r>
            <a:r>
              <a:rPr lang="en-US" altLang="zh-CN" sz="2800" dirty="0"/>
              <a:t>:1s&lt;2s&lt;3s&lt;4s&lt;…</a:t>
            </a:r>
            <a:endParaRPr lang="zh-CN" altLang="zh-CN" sz="2800" dirty="0"/>
          </a:p>
          <a:p>
            <a:pPr>
              <a:lnSpc>
                <a:spcPct val="150000"/>
              </a:lnSpc>
            </a:pPr>
            <a:r>
              <a:rPr lang="en-US" altLang="zh-CN" sz="2800" dirty="0"/>
              <a:t>c.</a:t>
            </a:r>
            <a:r>
              <a:rPr lang="zh-CN" altLang="zh-CN" sz="2800" dirty="0"/>
              <a:t>同一能层内形状相同而伸展方向不同的原子轨道的能量相等</a:t>
            </a:r>
            <a:r>
              <a:rPr lang="en-US" altLang="zh-CN" sz="2800" dirty="0"/>
              <a:t>,</a:t>
            </a:r>
            <a:r>
              <a:rPr lang="zh-CN" altLang="zh-CN" sz="2800" dirty="0"/>
              <a:t>如</a:t>
            </a:r>
            <a:r>
              <a:rPr lang="en-US" altLang="zh-CN" sz="2800" i="1" dirty="0" err="1"/>
              <a:t>n</a:t>
            </a:r>
            <a:r>
              <a:rPr lang="en-US" altLang="zh-CN" sz="2800" dirty="0" err="1"/>
              <a:t>p</a:t>
            </a:r>
            <a:r>
              <a:rPr lang="en-US" altLang="zh-CN" sz="2800" i="1" baseline="-25000" dirty="0" err="1"/>
              <a:t>x</a:t>
            </a:r>
            <a:r>
              <a:rPr lang="zh-CN" altLang="zh-CN" sz="2800" dirty="0"/>
              <a:t>、</a:t>
            </a:r>
            <a:r>
              <a:rPr lang="en-US" altLang="zh-CN" sz="2800" i="1" dirty="0" err="1"/>
              <a:t>n</a:t>
            </a:r>
            <a:r>
              <a:rPr lang="en-US" altLang="zh-CN" sz="2800" dirty="0" err="1"/>
              <a:t>p</a:t>
            </a:r>
            <a:r>
              <a:rPr lang="en-US" altLang="zh-CN" sz="2800" i="1" baseline="-25000" dirty="0" err="1"/>
              <a:t>y</a:t>
            </a:r>
            <a:r>
              <a:rPr lang="zh-CN" altLang="zh-CN" sz="2800" dirty="0"/>
              <a:t>、</a:t>
            </a:r>
            <a:r>
              <a:rPr lang="en-US" altLang="zh-CN" sz="2800" i="1" dirty="0" err="1"/>
              <a:t>n</a:t>
            </a:r>
            <a:r>
              <a:rPr lang="en-US" altLang="zh-CN" sz="2800" dirty="0" err="1"/>
              <a:t>p</a:t>
            </a:r>
            <a:r>
              <a:rPr lang="en-US" altLang="zh-CN" sz="2800" i="1" baseline="-25000" dirty="0" err="1"/>
              <a:t>z</a:t>
            </a:r>
            <a:r>
              <a:rPr lang="zh-CN" altLang="zh-CN" sz="2800" dirty="0"/>
              <a:t>轨道的能量相等。</a:t>
            </a:r>
          </a:p>
        </p:txBody>
      </p:sp>
    </p:spTree>
    <p:extLst>
      <p:ext uri="{BB962C8B-B14F-4D97-AF65-F5344CB8AC3E}">
        <p14:creationId xmlns:p14="http://schemas.microsoft.com/office/powerpoint/2010/main" val="1250318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21ABC8D-1C46-4B5A-9C88-3EA50E8EBABA}"/>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
        <p:nvSpPr>
          <p:cNvPr id="6" name="矩形 5">
            <a:extLst>
              <a:ext uri="{FF2B5EF4-FFF2-40B4-BE49-F238E27FC236}">
                <a16:creationId xmlns:a16="http://schemas.microsoft.com/office/drawing/2014/main" xmlns="" id="{157B5F29-0F21-40D5-81DC-A74A5551C6E8}"/>
              </a:ext>
            </a:extLst>
          </p:cNvPr>
          <p:cNvSpPr/>
          <p:nvPr/>
        </p:nvSpPr>
        <p:spPr>
          <a:xfrm>
            <a:off x="234043" y="210351"/>
            <a:ext cx="11723913" cy="5262979"/>
          </a:xfrm>
          <a:prstGeom prst="rect">
            <a:avLst/>
          </a:prstGeom>
        </p:spPr>
        <p:txBody>
          <a:bodyPr wrap="square">
            <a:spAutoFit/>
          </a:bodyPr>
          <a:lstStyle/>
          <a:p>
            <a:pPr>
              <a:lnSpc>
                <a:spcPct val="150000"/>
              </a:lnSpc>
            </a:pPr>
            <a:r>
              <a:rPr lang="en-US" altLang="zh-CN" sz="2800" b="1" dirty="0"/>
              <a:t>2.</a:t>
            </a:r>
            <a:r>
              <a:rPr lang="zh-CN" altLang="zh-CN" sz="2800" b="1" dirty="0"/>
              <a:t>基态原子的核外电子排布</a:t>
            </a:r>
          </a:p>
          <a:p>
            <a:pPr>
              <a:lnSpc>
                <a:spcPct val="150000"/>
              </a:lnSpc>
            </a:pPr>
            <a:r>
              <a:rPr lang="en-US" altLang="zh-CN" sz="2800" dirty="0"/>
              <a:t>(1)</a:t>
            </a:r>
            <a:r>
              <a:rPr lang="zh-CN" altLang="zh-CN" sz="2800" dirty="0"/>
              <a:t>排布规律</a:t>
            </a:r>
          </a:p>
          <a:p>
            <a:pPr>
              <a:lnSpc>
                <a:spcPct val="150000"/>
              </a:lnSpc>
            </a:pPr>
            <a:r>
              <a:rPr lang="en-US" altLang="zh-CN" sz="2800" dirty="0"/>
              <a:t>①</a:t>
            </a:r>
            <a:r>
              <a:rPr lang="zh-CN" altLang="zh-CN" sz="2800" dirty="0"/>
              <a:t>能量最低原理</a:t>
            </a:r>
          </a:p>
          <a:p>
            <a:pPr>
              <a:lnSpc>
                <a:spcPct val="150000"/>
              </a:lnSpc>
            </a:pPr>
            <a:r>
              <a:rPr lang="zh-CN" altLang="zh-CN" sz="2800" dirty="0"/>
              <a:t>原子核外电子优先占据能量较低的轨道</a:t>
            </a:r>
            <a:r>
              <a:rPr lang="en-US" altLang="zh-CN" sz="2800" dirty="0"/>
              <a:t>,</a:t>
            </a:r>
            <a:r>
              <a:rPr lang="zh-CN" altLang="zh-CN" sz="2800" dirty="0"/>
              <a:t>然后</a:t>
            </a:r>
            <a:endParaRPr lang="en-US" altLang="zh-CN" sz="2800" dirty="0"/>
          </a:p>
          <a:p>
            <a:pPr>
              <a:lnSpc>
                <a:spcPct val="150000"/>
              </a:lnSpc>
            </a:pPr>
            <a:r>
              <a:rPr lang="zh-CN" altLang="zh-CN" sz="2800" dirty="0"/>
              <a:t>依次进入能量较高的轨道</a:t>
            </a:r>
            <a:r>
              <a:rPr lang="en-US" altLang="zh-CN" sz="2800" dirty="0"/>
              <a:t>,</a:t>
            </a:r>
            <a:r>
              <a:rPr lang="zh-CN" altLang="zh-CN" sz="2800" dirty="0"/>
              <a:t>这样使整个原子处</a:t>
            </a:r>
            <a:endParaRPr lang="en-US" altLang="zh-CN" sz="2800" dirty="0"/>
          </a:p>
          <a:p>
            <a:pPr>
              <a:lnSpc>
                <a:spcPct val="150000"/>
              </a:lnSpc>
            </a:pPr>
            <a:r>
              <a:rPr lang="zh-CN" altLang="zh-CN" sz="2800" dirty="0"/>
              <a:t>于能量最低的状态。如图为构造原理示意图</a:t>
            </a:r>
            <a:r>
              <a:rPr lang="en-US" altLang="zh-CN" sz="2800" dirty="0"/>
              <a:t>,</a:t>
            </a:r>
          </a:p>
          <a:p>
            <a:pPr>
              <a:lnSpc>
                <a:spcPct val="150000"/>
              </a:lnSpc>
            </a:pPr>
            <a:r>
              <a:rPr lang="zh-CN" altLang="zh-CN" sz="2800" dirty="0"/>
              <a:t>即基态原子核外电子在原子轨道上的排布顺</a:t>
            </a:r>
            <a:endParaRPr lang="en-US" altLang="zh-CN" sz="2800" dirty="0"/>
          </a:p>
          <a:p>
            <a:pPr>
              <a:lnSpc>
                <a:spcPct val="150000"/>
              </a:lnSpc>
            </a:pPr>
            <a:r>
              <a:rPr lang="zh-CN" altLang="zh-CN" sz="2800" dirty="0"/>
              <a:t>序图。</a:t>
            </a:r>
          </a:p>
        </p:txBody>
      </p:sp>
      <p:pic>
        <p:nvPicPr>
          <p:cNvPr id="8" name="X302.jpg" descr="id:2147514351;FounderCES">
            <a:extLst>
              <a:ext uri="{FF2B5EF4-FFF2-40B4-BE49-F238E27FC236}">
                <a16:creationId xmlns:a16="http://schemas.microsoft.com/office/drawing/2014/main" xmlns="" id="{962EFCE6-2CBB-4BAB-8D2C-E5D7BDC115C6}"/>
              </a:ext>
            </a:extLst>
          </p:cNvPr>
          <p:cNvPicPr/>
          <p:nvPr/>
        </p:nvPicPr>
        <p:blipFill>
          <a:blip r:embed="rId2"/>
          <a:stretch>
            <a:fillRect/>
          </a:stretch>
        </p:blipFill>
        <p:spPr>
          <a:xfrm>
            <a:off x="7470064" y="2379034"/>
            <a:ext cx="4119593" cy="3803628"/>
          </a:xfrm>
          <a:prstGeom prst="rect">
            <a:avLst/>
          </a:prstGeom>
        </p:spPr>
      </p:pic>
    </p:spTree>
    <p:extLst>
      <p:ext uri="{BB962C8B-B14F-4D97-AF65-F5344CB8AC3E}">
        <p14:creationId xmlns:p14="http://schemas.microsoft.com/office/powerpoint/2010/main" val="422511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21ABC8D-1C46-4B5A-9C88-3EA50E8EBABA}"/>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
        <p:nvSpPr>
          <p:cNvPr id="6" name="矩形 5">
            <a:extLst>
              <a:ext uri="{FF2B5EF4-FFF2-40B4-BE49-F238E27FC236}">
                <a16:creationId xmlns:a16="http://schemas.microsoft.com/office/drawing/2014/main" xmlns="" id="{157B5F29-0F21-40D5-81DC-A74A5551C6E8}"/>
              </a:ext>
            </a:extLst>
          </p:cNvPr>
          <p:cNvSpPr/>
          <p:nvPr/>
        </p:nvSpPr>
        <p:spPr>
          <a:xfrm>
            <a:off x="234043" y="413551"/>
            <a:ext cx="11723913" cy="5909310"/>
          </a:xfrm>
          <a:prstGeom prst="rect">
            <a:avLst/>
          </a:prstGeom>
        </p:spPr>
        <p:txBody>
          <a:bodyPr wrap="square">
            <a:spAutoFit/>
          </a:bodyPr>
          <a:lstStyle/>
          <a:p>
            <a:pPr>
              <a:lnSpc>
                <a:spcPct val="150000"/>
              </a:lnSpc>
            </a:pPr>
            <a:r>
              <a:rPr lang="zh-CN" altLang="en-US" sz="2800" b="1" dirty="0">
                <a:solidFill>
                  <a:srgbClr val="DA251C"/>
                </a:solidFill>
              </a:rPr>
              <a:t>注意</a:t>
            </a:r>
            <a:r>
              <a:rPr lang="zh-CN" altLang="en-US" sz="2800" dirty="0"/>
              <a:t>   </a:t>
            </a:r>
            <a:r>
              <a:rPr lang="en-US" altLang="zh-CN" sz="2800" dirty="0"/>
              <a:t>1.</a:t>
            </a:r>
            <a:r>
              <a:rPr lang="zh-CN" altLang="zh-CN" sz="2800" dirty="0"/>
              <a:t>所有电子排布规则都需满足能量最低原理。</a:t>
            </a:r>
          </a:p>
          <a:p>
            <a:pPr>
              <a:lnSpc>
                <a:spcPct val="150000"/>
              </a:lnSpc>
            </a:pPr>
            <a:r>
              <a:rPr lang="en-US" altLang="zh-CN" sz="2800" dirty="0"/>
              <a:t>2.</a:t>
            </a:r>
            <a:r>
              <a:rPr lang="zh-CN" altLang="zh-CN" sz="2800" dirty="0"/>
              <a:t>构造原理揭示了原子核外电子的能级分布</a:t>
            </a:r>
            <a:r>
              <a:rPr lang="en-US" altLang="zh-CN" sz="2800" dirty="0"/>
              <a:t>,</a:t>
            </a:r>
            <a:r>
              <a:rPr lang="zh-CN" altLang="zh-CN" sz="2800" dirty="0"/>
              <a:t>从图中可以看出</a:t>
            </a:r>
            <a:r>
              <a:rPr lang="en-US" altLang="zh-CN" sz="2800" dirty="0"/>
              <a:t>,</a:t>
            </a:r>
            <a:r>
              <a:rPr lang="zh-CN" altLang="zh-CN" sz="2800" dirty="0"/>
              <a:t>不同能层的能级有交错现象</a:t>
            </a:r>
            <a:r>
              <a:rPr lang="en-US" altLang="zh-CN" sz="2800" dirty="0"/>
              <a:t>,</a:t>
            </a:r>
            <a:r>
              <a:rPr lang="zh-CN" altLang="zh-CN" sz="2800" dirty="0"/>
              <a:t>如</a:t>
            </a:r>
            <a:r>
              <a:rPr lang="en-US" altLang="zh-CN" sz="2800" i="1" dirty="0"/>
              <a:t>E</a:t>
            </a:r>
            <a:r>
              <a:rPr lang="en-US" altLang="zh-CN" sz="2800" dirty="0"/>
              <a:t>(3d)&gt;</a:t>
            </a:r>
            <a:r>
              <a:rPr lang="en-US" altLang="zh-CN" sz="2800" i="1" dirty="0"/>
              <a:t>E</a:t>
            </a:r>
            <a:r>
              <a:rPr lang="en-US" altLang="zh-CN" sz="2800" dirty="0"/>
              <a:t>(4s)</a:t>
            </a:r>
            <a:r>
              <a:rPr lang="zh-CN" altLang="zh-CN" sz="2800" dirty="0"/>
              <a:t>、</a:t>
            </a:r>
            <a:r>
              <a:rPr lang="en-US" altLang="zh-CN" sz="2800" i="1" dirty="0"/>
              <a:t>E</a:t>
            </a:r>
            <a:r>
              <a:rPr lang="en-US" altLang="zh-CN" sz="2800" dirty="0"/>
              <a:t>(4d)&gt;</a:t>
            </a:r>
            <a:r>
              <a:rPr lang="en-US" altLang="zh-CN" sz="2800" i="1" dirty="0"/>
              <a:t>E</a:t>
            </a:r>
            <a:r>
              <a:rPr lang="en-US" altLang="zh-CN" sz="2800" dirty="0"/>
              <a:t>(5s)</a:t>
            </a:r>
            <a:r>
              <a:rPr lang="zh-CN" altLang="zh-CN" sz="2800" dirty="0"/>
              <a:t>、</a:t>
            </a:r>
            <a:r>
              <a:rPr lang="en-US" altLang="zh-CN" sz="2800" dirty="0"/>
              <a:t>E(4f)</a:t>
            </a:r>
            <a:r>
              <a:rPr lang="en-US" altLang="zh-CN" sz="2800" i="1" dirty="0"/>
              <a:t>&gt;</a:t>
            </a:r>
            <a:r>
              <a:rPr lang="en-US" altLang="zh-CN" sz="2800" dirty="0"/>
              <a:t>E(5p)</a:t>
            </a:r>
            <a:r>
              <a:rPr lang="zh-CN" altLang="zh-CN" sz="2800" dirty="0"/>
              <a:t>等。</a:t>
            </a:r>
          </a:p>
          <a:p>
            <a:pPr>
              <a:lnSpc>
                <a:spcPct val="150000"/>
              </a:lnSpc>
            </a:pPr>
            <a:r>
              <a:rPr lang="en-US" altLang="zh-CN" sz="2800" dirty="0"/>
              <a:t>②</a:t>
            </a:r>
            <a:r>
              <a:rPr lang="zh-CN" altLang="zh-CN" sz="2800" dirty="0"/>
              <a:t>泡利原理</a:t>
            </a:r>
          </a:p>
          <a:p>
            <a:pPr>
              <a:lnSpc>
                <a:spcPct val="150000"/>
              </a:lnSpc>
            </a:pPr>
            <a:r>
              <a:rPr lang="zh-CN" altLang="zh-CN" sz="2800" dirty="0"/>
              <a:t>每个原子轨道里最多只能容纳</a:t>
            </a:r>
            <a:r>
              <a:rPr lang="en-US" altLang="zh-CN" sz="2800" dirty="0"/>
              <a:t>2</a:t>
            </a:r>
            <a:r>
              <a:rPr lang="zh-CN" altLang="zh-CN" sz="2800" dirty="0"/>
              <a:t>个电子</a:t>
            </a:r>
            <a:r>
              <a:rPr lang="en-US" altLang="zh-CN" sz="2800" dirty="0"/>
              <a:t>,</a:t>
            </a:r>
            <a:r>
              <a:rPr lang="zh-CN" altLang="zh-CN" sz="2800" dirty="0"/>
              <a:t>且自旋状态相反。如</a:t>
            </a:r>
            <a:r>
              <a:rPr lang="en-US" altLang="zh-CN" sz="2800" dirty="0"/>
              <a:t>2s</a:t>
            </a:r>
            <a:r>
              <a:rPr lang="zh-CN" altLang="zh-CN" sz="2800" dirty="0"/>
              <a:t>轨道上的电</a:t>
            </a:r>
            <a:endParaRPr lang="en-US" altLang="zh-CN" sz="2800" dirty="0"/>
          </a:p>
          <a:p>
            <a:endParaRPr lang="en-US" altLang="zh-CN" sz="2800" dirty="0"/>
          </a:p>
          <a:p>
            <a:r>
              <a:rPr lang="zh-CN" altLang="zh-CN" sz="2800" dirty="0"/>
              <a:t>子排布为</a:t>
            </a:r>
            <a:r>
              <a:rPr lang="zh-CN" altLang="en-US" sz="2800" dirty="0"/>
              <a:t>　  </a:t>
            </a:r>
            <a:r>
              <a:rPr lang="en-US" altLang="zh-CN" sz="2800" dirty="0"/>
              <a:t>,</a:t>
            </a:r>
            <a:r>
              <a:rPr lang="zh-CN" altLang="en-US" sz="2800" dirty="0"/>
              <a:t>不能表示为      </a:t>
            </a:r>
            <a:r>
              <a:rPr lang="zh-CN" altLang="zh-CN" sz="2800" dirty="0"/>
              <a:t>。</a:t>
            </a:r>
            <a:endParaRPr lang="en-US" altLang="zh-CN" sz="2800" dirty="0"/>
          </a:p>
          <a:p>
            <a:endParaRPr lang="zh-CN" altLang="zh-CN" sz="2800" dirty="0"/>
          </a:p>
          <a:p>
            <a:pPr>
              <a:lnSpc>
                <a:spcPct val="150000"/>
              </a:lnSpc>
            </a:pPr>
            <a:r>
              <a:rPr lang="en-US" altLang="zh-CN" sz="2800" dirty="0"/>
              <a:t>③</a:t>
            </a:r>
            <a:r>
              <a:rPr lang="zh-CN" altLang="zh-CN" sz="2800" dirty="0"/>
              <a:t>洪特规则</a:t>
            </a:r>
          </a:p>
          <a:p>
            <a:pPr>
              <a:lnSpc>
                <a:spcPct val="150000"/>
              </a:lnSpc>
            </a:pPr>
            <a:r>
              <a:rPr lang="zh-CN" altLang="zh-CN" sz="2800" dirty="0"/>
              <a:t>当电子排布在同一能级的不同轨道时</a:t>
            </a:r>
            <a:r>
              <a:rPr lang="en-US" altLang="zh-CN" sz="2800" dirty="0"/>
              <a:t>,</a:t>
            </a:r>
            <a:r>
              <a:rPr lang="zh-CN" altLang="zh-CN" sz="2800" dirty="0"/>
              <a:t>基态原子中的电子总是优先单独占据</a:t>
            </a:r>
          </a:p>
        </p:txBody>
      </p:sp>
      <p:graphicFrame>
        <p:nvGraphicFramePr>
          <p:cNvPr id="2" name="表格 1">
            <a:extLst>
              <a:ext uri="{FF2B5EF4-FFF2-40B4-BE49-F238E27FC236}">
                <a16:creationId xmlns:a16="http://schemas.microsoft.com/office/drawing/2014/main" xmlns="" id="{7357B85A-4272-47DC-A7BE-812926982A22}"/>
              </a:ext>
            </a:extLst>
          </p:cNvPr>
          <p:cNvGraphicFramePr>
            <a:graphicFrameLocks noGrp="1"/>
          </p:cNvGraphicFramePr>
          <p:nvPr>
            <p:extLst>
              <p:ext uri="{D42A27DB-BD31-4B8C-83A1-F6EECF244321}">
                <p14:modId xmlns:p14="http://schemas.microsoft.com/office/powerpoint/2010/main" val="1686145381"/>
              </p:ext>
            </p:extLst>
          </p:nvPr>
        </p:nvGraphicFramePr>
        <p:xfrm>
          <a:off x="1849374" y="4096656"/>
          <a:ext cx="324231" cy="380603"/>
        </p:xfrm>
        <a:graphic>
          <a:graphicData uri="http://schemas.openxmlformats.org/drawingml/2006/table">
            <a:tbl>
              <a:tblPr firstRow="1" firstCol="1" bandRow="1">
                <a:tableStyleId>{5C22544A-7EE6-4342-B048-85BDC9FD1C3A}</a:tableStyleId>
              </a:tblPr>
              <a:tblGrid>
                <a:gridCol w="324231">
                  <a:extLst>
                    <a:ext uri="{9D8B030D-6E8A-4147-A177-3AD203B41FA5}">
                      <a16:colId xmlns:a16="http://schemas.microsoft.com/office/drawing/2014/main" xmlns="" val="188951653"/>
                    </a:ext>
                  </a:extLst>
                </a:gridCol>
              </a:tblGrid>
              <a:tr h="380603">
                <a:tc>
                  <a:txBody>
                    <a:bodyPr/>
                    <a:lstStyle/>
                    <a:p>
                      <a:pPr algn="ctr">
                        <a:lnSpc>
                          <a:spcPts val="1355"/>
                        </a:lnSpc>
                        <a:spcAft>
                          <a:spcPts val="0"/>
                        </a:spcAft>
                      </a:pPr>
                      <a:r>
                        <a:rPr lang="en-US" sz="2300" dirty="0">
                          <a:solidFill>
                            <a:schemeClr val="tx1"/>
                          </a:solidFill>
                          <a:effectLst/>
                        </a:rPr>
                        <a:t>↑↓</a:t>
                      </a:r>
                      <a:endParaRPr lang="zh-CN" sz="230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93723415"/>
                  </a:ext>
                </a:extLst>
              </a:tr>
            </a:tbl>
          </a:graphicData>
        </a:graphic>
      </p:graphicFrame>
      <p:graphicFrame>
        <p:nvGraphicFramePr>
          <p:cNvPr id="7" name="表格 6">
            <a:extLst>
              <a:ext uri="{FF2B5EF4-FFF2-40B4-BE49-F238E27FC236}">
                <a16:creationId xmlns:a16="http://schemas.microsoft.com/office/drawing/2014/main" xmlns="" id="{F34F11F3-2342-45A7-B02D-2CB6937F5629}"/>
              </a:ext>
            </a:extLst>
          </p:cNvPr>
          <p:cNvGraphicFramePr>
            <a:graphicFrameLocks noGrp="1"/>
          </p:cNvGraphicFramePr>
          <p:nvPr>
            <p:extLst>
              <p:ext uri="{D42A27DB-BD31-4B8C-83A1-F6EECF244321}">
                <p14:modId xmlns:p14="http://schemas.microsoft.com/office/powerpoint/2010/main" val="2859595886"/>
              </p:ext>
            </p:extLst>
          </p:nvPr>
        </p:nvGraphicFramePr>
        <p:xfrm>
          <a:off x="4265549" y="4115706"/>
          <a:ext cx="324231" cy="380603"/>
        </p:xfrm>
        <a:graphic>
          <a:graphicData uri="http://schemas.openxmlformats.org/drawingml/2006/table">
            <a:tbl>
              <a:tblPr firstRow="1" firstCol="1" bandRow="1">
                <a:tableStyleId>{5C22544A-7EE6-4342-B048-85BDC9FD1C3A}</a:tableStyleId>
              </a:tblPr>
              <a:tblGrid>
                <a:gridCol w="324231">
                  <a:extLst>
                    <a:ext uri="{9D8B030D-6E8A-4147-A177-3AD203B41FA5}">
                      <a16:colId xmlns:a16="http://schemas.microsoft.com/office/drawing/2014/main" xmlns="" val="188951653"/>
                    </a:ext>
                  </a:extLst>
                </a:gridCol>
              </a:tblGrid>
              <a:tr h="380603">
                <a:tc>
                  <a:txBody>
                    <a:bodyPr/>
                    <a:lstStyle/>
                    <a:p>
                      <a:pPr algn="ctr">
                        <a:lnSpc>
                          <a:spcPts val="1355"/>
                        </a:lnSpc>
                        <a:spcAft>
                          <a:spcPts val="0"/>
                        </a:spcAft>
                      </a:pPr>
                      <a:r>
                        <a:rPr lang="en-US" altLang="zh-CN" sz="2300" b="1" kern="1200" dirty="0">
                          <a:solidFill>
                            <a:schemeClr val="tx1"/>
                          </a:solidFill>
                          <a:effectLst/>
                          <a:latin typeface="+mn-lt"/>
                          <a:ea typeface="+mn-ea"/>
                          <a:cs typeface="+mn-cs"/>
                        </a:rPr>
                        <a:t>↑↑</a:t>
                      </a:r>
                      <a:endParaRPr lang="zh-CN" sz="230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93723415"/>
                  </a:ext>
                </a:extLst>
              </a:tr>
            </a:tbl>
          </a:graphicData>
        </a:graphic>
      </p:graphicFrame>
      <p:sp>
        <p:nvSpPr>
          <p:cNvPr id="8" name="矩形 7">
            <a:extLst>
              <a:ext uri="{FF2B5EF4-FFF2-40B4-BE49-F238E27FC236}">
                <a16:creationId xmlns:a16="http://schemas.microsoft.com/office/drawing/2014/main" xmlns="" id="{72F4ADDE-5AB0-4C80-ACC9-9C39A30C1EDD}"/>
              </a:ext>
            </a:extLst>
          </p:cNvPr>
          <p:cNvSpPr/>
          <p:nvPr/>
        </p:nvSpPr>
        <p:spPr>
          <a:xfrm>
            <a:off x="4729843" y="3110468"/>
            <a:ext cx="1226457" cy="738664"/>
          </a:xfrm>
          <a:prstGeom prst="rect">
            <a:avLst/>
          </a:prstGeom>
        </p:spPr>
        <p:txBody>
          <a:bodyPr wrap="square">
            <a:spAutoFit/>
          </a:bodyPr>
          <a:lstStyle/>
          <a:p>
            <a:pPr>
              <a:lnSpc>
                <a:spcPct val="150000"/>
              </a:lnSpc>
            </a:pPr>
            <a:r>
              <a:rPr lang="zh-CN" altLang="en-US" sz="2800" dirty="0"/>
              <a:t>．．</a:t>
            </a:r>
            <a:endParaRPr lang="zh-CN" altLang="zh-CN" sz="2800" dirty="0"/>
          </a:p>
        </p:txBody>
      </p:sp>
      <p:sp>
        <p:nvSpPr>
          <p:cNvPr id="10" name="矩形 9">
            <a:extLst>
              <a:ext uri="{FF2B5EF4-FFF2-40B4-BE49-F238E27FC236}">
                <a16:creationId xmlns:a16="http://schemas.microsoft.com/office/drawing/2014/main" xmlns="" id="{2223F2A6-03F9-4B2D-8D0E-EFE7D8644159}"/>
              </a:ext>
            </a:extLst>
          </p:cNvPr>
          <p:cNvSpPr/>
          <p:nvPr/>
        </p:nvSpPr>
        <p:spPr>
          <a:xfrm>
            <a:off x="1788886" y="3491342"/>
            <a:ext cx="654957" cy="738664"/>
          </a:xfrm>
          <a:prstGeom prst="rect">
            <a:avLst/>
          </a:prstGeom>
        </p:spPr>
        <p:txBody>
          <a:bodyPr wrap="square">
            <a:spAutoFit/>
          </a:bodyPr>
          <a:lstStyle/>
          <a:p>
            <a:pPr>
              <a:lnSpc>
                <a:spcPct val="150000"/>
              </a:lnSpc>
            </a:pPr>
            <a:r>
              <a:rPr lang="en-US" altLang="zh-CN" sz="2800" dirty="0"/>
              <a:t>2s</a:t>
            </a:r>
            <a:endParaRPr lang="zh-CN" altLang="zh-CN" sz="2800" dirty="0"/>
          </a:p>
        </p:txBody>
      </p:sp>
      <p:sp>
        <p:nvSpPr>
          <p:cNvPr id="11" name="矩形 10">
            <a:extLst>
              <a:ext uri="{FF2B5EF4-FFF2-40B4-BE49-F238E27FC236}">
                <a16:creationId xmlns:a16="http://schemas.microsoft.com/office/drawing/2014/main" xmlns="" id="{492CF7CF-4931-4041-8E51-1ABB3DA1F799}"/>
              </a:ext>
            </a:extLst>
          </p:cNvPr>
          <p:cNvSpPr/>
          <p:nvPr/>
        </p:nvSpPr>
        <p:spPr>
          <a:xfrm>
            <a:off x="4204607" y="3522893"/>
            <a:ext cx="654957" cy="738664"/>
          </a:xfrm>
          <a:prstGeom prst="rect">
            <a:avLst/>
          </a:prstGeom>
        </p:spPr>
        <p:txBody>
          <a:bodyPr wrap="square">
            <a:spAutoFit/>
          </a:bodyPr>
          <a:lstStyle/>
          <a:p>
            <a:pPr>
              <a:lnSpc>
                <a:spcPct val="150000"/>
              </a:lnSpc>
            </a:pPr>
            <a:r>
              <a:rPr lang="en-US" altLang="zh-CN" sz="2800" dirty="0"/>
              <a:t>2s</a:t>
            </a:r>
            <a:endParaRPr lang="zh-CN" altLang="zh-CN" sz="2800" dirty="0"/>
          </a:p>
        </p:txBody>
      </p:sp>
    </p:spTree>
    <p:extLst>
      <p:ext uri="{BB962C8B-B14F-4D97-AF65-F5344CB8AC3E}">
        <p14:creationId xmlns:p14="http://schemas.microsoft.com/office/powerpoint/2010/main" val="1647897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20400"/>
            <a:ext cx="12192000" cy="2617200"/>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4000" b="1" dirty="0">
                <a:solidFill>
                  <a:schemeClr val="bg1"/>
                </a:solidFill>
              </a:rPr>
              <a:t>专题二十五　物质结构与性质</a:t>
            </a:r>
          </a:p>
        </p:txBody>
      </p:sp>
      <p:sp>
        <p:nvSpPr>
          <p:cNvPr id="11" name="文本框 10"/>
          <p:cNvSpPr txBox="1"/>
          <p:nvPr/>
        </p:nvSpPr>
        <p:spPr>
          <a:xfrm>
            <a:off x="2874603" y="1546119"/>
            <a:ext cx="6442789" cy="461665"/>
          </a:xfrm>
          <a:prstGeom prst="rect">
            <a:avLst/>
          </a:prstGeom>
          <a:noFill/>
        </p:spPr>
        <p:txBody>
          <a:bodyPr wrap="none" rtlCol="0">
            <a:spAutoFit/>
          </a:bodyPr>
          <a:lstStyle/>
          <a:p>
            <a:pPr algn="ctr"/>
            <a:r>
              <a:rPr lang="en-US" altLang="zh-CN" sz="2400" dirty="0">
                <a:solidFill>
                  <a:srgbClr val="DA251C"/>
                </a:solidFill>
              </a:rPr>
              <a:t>【</a:t>
            </a:r>
            <a:r>
              <a:rPr lang="zh-CN" altLang="en-US" sz="2400" dirty="0">
                <a:solidFill>
                  <a:srgbClr val="DA251C"/>
                </a:solidFill>
              </a:rPr>
              <a:t>高考帮</a:t>
            </a:r>
            <a:r>
              <a:rPr lang="en-US" altLang="zh-CN" sz="2400" dirty="0">
                <a:solidFill>
                  <a:srgbClr val="DA251C"/>
                </a:solidFill>
              </a:rPr>
              <a:t>·</a:t>
            </a:r>
            <a:r>
              <a:rPr lang="zh-CN" altLang="en-US" sz="2400" dirty="0">
                <a:solidFill>
                  <a:srgbClr val="DA251C"/>
                </a:solidFill>
              </a:rPr>
              <a:t>化学</a:t>
            </a:r>
            <a:r>
              <a:rPr lang="en-US" altLang="zh-CN" sz="2400" dirty="0">
                <a:solidFill>
                  <a:srgbClr val="DA251C"/>
                </a:solidFill>
              </a:rPr>
              <a:t>】</a:t>
            </a:r>
            <a:r>
              <a:rPr lang="zh-CN" altLang="en-US" sz="2400" dirty="0">
                <a:solidFill>
                  <a:srgbClr val="DA251C"/>
                </a:solidFill>
              </a:rPr>
              <a:t>专题二十五：物质结构与性质</a:t>
            </a:r>
          </a:p>
        </p:txBody>
      </p:sp>
    </p:spTree>
    <p:extLst>
      <p:ext uri="{BB962C8B-B14F-4D97-AF65-F5344CB8AC3E}">
        <p14:creationId xmlns:p14="http://schemas.microsoft.com/office/powerpoint/2010/main" val="3613475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B4FFD8E9-702D-4C39-B350-CE0E70E3737E}"/>
              </a:ext>
            </a:extLst>
          </p:cNvPr>
          <p:cNvSpPr/>
          <p:nvPr/>
        </p:nvSpPr>
        <p:spPr>
          <a:xfrm>
            <a:off x="234043" y="461878"/>
            <a:ext cx="11723913" cy="6340197"/>
          </a:xfrm>
          <a:prstGeom prst="rect">
            <a:avLst/>
          </a:prstGeom>
        </p:spPr>
        <p:txBody>
          <a:bodyPr wrap="square">
            <a:spAutoFit/>
          </a:bodyPr>
          <a:lstStyle/>
          <a:p>
            <a:pPr>
              <a:lnSpc>
                <a:spcPct val="150000"/>
              </a:lnSpc>
            </a:pPr>
            <a:r>
              <a:rPr lang="zh-CN" altLang="zh-CN" sz="2800" dirty="0"/>
              <a:t>据一个轨道</a:t>
            </a:r>
            <a:r>
              <a:rPr lang="en-US" altLang="zh-CN" sz="2800" dirty="0"/>
              <a:t>,</a:t>
            </a:r>
            <a:r>
              <a:rPr lang="zh-CN" altLang="zh-CN" sz="2800" dirty="0"/>
              <a:t>且自旋状态相同。如</a:t>
            </a:r>
            <a:r>
              <a:rPr lang="en-US" altLang="zh-CN" sz="2800" dirty="0"/>
              <a:t>2p</a:t>
            </a:r>
            <a:r>
              <a:rPr lang="en-US" altLang="zh-CN" sz="2800" baseline="30000" dirty="0"/>
              <a:t>3</a:t>
            </a:r>
            <a:r>
              <a:rPr lang="zh-CN" altLang="zh-CN" sz="2800" dirty="0"/>
              <a:t>的电子排布为</a:t>
            </a:r>
            <a:r>
              <a:rPr lang="en-US" altLang="zh-CN" sz="2800" dirty="0"/>
              <a:t>            ,</a:t>
            </a:r>
            <a:r>
              <a:rPr lang="zh-CN" altLang="zh-CN" sz="2800" dirty="0"/>
              <a:t>不能表示为</a:t>
            </a:r>
            <a:endParaRPr lang="en-US" altLang="zh-CN" sz="2800" dirty="0"/>
          </a:p>
          <a:p>
            <a:endParaRPr lang="en-US" altLang="zh-CN" sz="2800" dirty="0"/>
          </a:p>
          <a:p>
            <a:pPr>
              <a:lnSpc>
                <a:spcPct val="150000"/>
              </a:lnSpc>
            </a:pPr>
            <a:r>
              <a:rPr lang="zh-CN" altLang="zh-CN" sz="2800" dirty="0"/>
              <a:t> </a:t>
            </a:r>
            <a:r>
              <a:rPr lang="en-US" altLang="zh-CN" sz="2800" dirty="0"/>
              <a:t>             </a:t>
            </a:r>
            <a:r>
              <a:rPr lang="zh-CN" altLang="zh-CN" sz="2800" dirty="0"/>
              <a:t>或 </a:t>
            </a:r>
            <a:r>
              <a:rPr lang="en-US" altLang="zh-CN" sz="2800" dirty="0"/>
              <a:t>           </a:t>
            </a:r>
            <a:r>
              <a:rPr lang="zh-CN" altLang="en-US" sz="2800" dirty="0"/>
              <a:t>。</a:t>
            </a:r>
            <a:endParaRPr lang="en-US" altLang="zh-CN" sz="2800" dirty="0"/>
          </a:p>
          <a:p>
            <a:pPr>
              <a:lnSpc>
                <a:spcPct val="150000"/>
              </a:lnSpc>
            </a:pPr>
            <a:r>
              <a:rPr lang="zh-CN" altLang="en-US" sz="2800" b="1" dirty="0">
                <a:solidFill>
                  <a:srgbClr val="DA251C"/>
                </a:solidFill>
              </a:rPr>
              <a:t>特别提醒</a:t>
            </a:r>
            <a:endParaRPr lang="en-US" altLang="zh-CN" sz="2800" b="1" dirty="0">
              <a:solidFill>
                <a:srgbClr val="DA251C"/>
              </a:solidFill>
            </a:endParaRPr>
          </a:p>
          <a:p>
            <a:pPr algn="ctr">
              <a:lnSpc>
                <a:spcPct val="150000"/>
              </a:lnSpc>
            </a:pPr>
            <a:r>
              <a:rPr lang="zh-CN" altLang="zh-CN" sz="2800" b="1" dirty="0"/>
              <a:t>洪特规则特例</a:t>
            </a:r>
          </a:p>
          <a:p>
            <a:pPr>
              <a:lnSpc>
                <a:spcPct val="150000"/>
              </a:lnSpc>
            </a:pPr>
            <a:r>
              <a:rPr lang="zh-CN" altLang="zh-CN" sz="2800" dirty="0"/>
              <a:t>　　当能量相同的原子轨道在全充满</a:t>
            </a:r>
            <a:r>
              <a:rPr lang="en-US" altLang="zh-CN" sz="2800" dirty="0"/>
              <a:t>(p</a:t>
            </a:r>
            <a:r>
              <a:rPr lang="en-US" altLang="zh-CN" sz="2800" baseline="30000" dirty="0"/>
              <a:t>6</a:t>
            </a:r>
            <a:r>
              <a:rPr lang="zh-CN" altLang="zh-CN" sz="2800" dirty="0"/>
              <a:t>、</a:t>
            </a:r>
            <a:r>
              <a:rPr lang="en-US" altLang="zh-CN" sz="2800" dirty="0"/>
              <a:t>d</a:t>
            </a:r>
            <a:r>
              <a:rPr lang="en-US" altLang="zh-CN" sz="2800" baseline="30000" dirty="0"/>
              <a:t>10</a:t>
            </a:r>
            <a:r>
              <a:rPr lang="zh-CN" altLang="zh-CN" sz="2800" dirty="0"/>
              <a:t>、</a:t>
            </a:r>
            <a:r>
              <a:rPr lang="en-US" altLang="zh-CN" sz="2800" dirty="0"/>
              <a:t>f</a:t>
            </a:r>
            <a:r>
              <a:rPr lang="en-US" altLang="zh-CN" sz="2800" baseline="30000" dirty="0"/>
              <a:t>14</a:t>
            </a:r>
            <a:r>
              <a:rPr lang="en-US" altLang="zh-CN" sz="2800" dirty="0"/>
              <a:t>)</a:t>
            </a:r>
            <a:r>
              <a:rPr lang="zh-CN" altLang="zh-CN" sz="2800" dirty="0"/>
              <a:t>、半充满</a:t>
            </a:r>
            <a:r>
              <a:rPr lang="en-US" altLang="zh-CN" sz="2800" dirty="0"/>
              <a:t>(p</a:t>
            </a:r>
            <a:r>
              <a:rPr lang="en-US" altLang="zh-CN" sz="2800" baseline="30000" dirty="0"/>
              <a:t>3</a:t>
            </a:r>
            <a:r>
              <a:rPr lang="zh-CN" altLang="zh-CN" sz="2800" dirty="0"/>
              <a:t>、</a:t>
            </a:r>
            <a:r>
              <a:rPr lang="en-US" altLang="zh-CN" sz="2800" dirty="0"/>
              <a:t>d</a:t>
            </a:r>
            <a:r>
              <a:rPr lang="en-US" altLang="zh-CN" sz="2800" baseline="30000" dirty="0"/>
              <a:t>5</a:t>
            </a:r>
            <a:r>
              <a:rPr lang="zh-CN" altLang="zh-CN" sz="2800" dirty="0"/>
              <a:t>、</a:t>
            </a:r>
            <a:r>
              <a:rPr lang="en-US" altLang="zh-CN" sz="2800" dirty="0"/>
              <a:t>f</a:t>
            </a:r>
            <a:r>
              <a:rPr lang="en-US" altLang="zh-CN" sz="2800" baseline="30000" dirty="0"/>
              <a:t>7</a:t>
            </a:r>
            <a:r>
              <a:rPr lang="en-US" altLang="zh-CN" sz="2800" dirty="0"/>
              <a:t>)</a:t>
            </a:r>
            <a:r>
              <a:rPr lang="zh-CN" altLang="zh-CN" sz="2800" dirty="0"/>
              <a:t>或全空</a:t>
            </a:r>
            <a:r>
              <a:rPr lang="en-US" altLang="zh-CN" sz="2800" dirty="0"/>
              <a:t>(p</a:t>
            </a:r>
            <a:r>
              <a:rPr lang="en-US" altLang="zh-CN" sz="2800" baseline="30000" dirty="0"/>
              <a:t>0</a:t>
            </a:r>
            <a:r>
              <a:rPr lang="zh-CN" altLang="zh-CN" sz="2800" dirty="0"/>
              <a:t>、</a:t>
            </a:r>
            <a:r>
              <a:rPr lang="en-US" altLang="zh-CN" sz="2800" dirty="0"/>
              <a:t>d</a:t>
            </a:r>
            <a:r>
              <a:rPr lang="en-US" altLang="zh-CN" sz="2800" baseline="30000" dirty="0"/>
              <a:t>0</a:t>
            </a:r>
            <a:r>
              <a:rPr lang="zh-CN" altLang="zh-CN" sz="2800" dirty="0"/>
              <a:t>、</a:t>
            </a:r>
            <a:r>
              <a:rPr lang="en-US" altLang="zh-CN" sz="2800" dirty="0"/>
              <a:t>f</a:t>
            </a:r>
            <a:r>
              <a:rPr lang="en-US" altLang="zh-CN" sz="2800" baseline="30000" dirty="0"/>
              <a:t>0</a:t>
            </a:r>
            <a:r>
              <a:rPr lang="en-US" altLang="zh-CN" sz="2800" dirty="0"/>
              <a:t>)</a:t>
            </a:r>
            <a:r>
              <a:rPr lang="zh-CN" altLang="zh-CN" sz="2800" dirty="0"/>
              <a:t>状态时</a:t>
            </a:r>
            <a:r>
              <a:rPr lang="en-US" altLang="zh-CN" sz="2800" dirty="0"/>
              <a:t>,</a:t>
            </a:r>
            <a:r>
              <a:rPr lang="zh-CN" altLang="zh-CN" sz="2800" dirty="0"/>
              <a:t>体系的能量最低</a:t>
            </a:r>
            <a:r>
              <a:rPr lang="en-US" altLang="zh-CN" sz="2800" dirty="0"/>
              <a:t>,</a:t>
            </a:r>
            <a:r>
              <a:rPr lang="zh-CN" altLang="zh-CN" sz="2800" dirty="0"/>
              <a:t>这一点可看成洪特规则的特例。如</a:t>
            </a:r>
            <a:r>
              <a:rPr lang="en-US" altLang="zh-CN" sz="2800" baseline="-25000" dirty="0"/>
              <a:t>24</a:t>
            </a:r>
            <a:r>
              <a:rPr lang="en-US" altLang="zh-CN" sz="2800" dirty="0"/>
              <a:t>Cr</a:t>
            </a:r>
            <a:r>
              <a:rPr lang="zh-CN" altLang="zh-CN" sz="2800" dirty="0"/>
              <a:t>的电子排布式</a:t>
            </a:r>
            <a:r>
              <a:rPr lang="en-US" altLang="zh-CN" sz="2800" dirty="0"/>
              <a:t>:1s</a:t>
            </a:r>
            <a:r>
              <a:rPr lang="en-US" altLang="zh-CN" sz="2800" baseline="30000" dirty="0"/>
              <a:t>2</a:t>
            </a:r>
            <a:r>
              <a:rPr lang="en-US" altLang="zh-CN" sz="2800" dirty="0"/>
              <a:t>2s</a:t>
            </a:r>
            <a:r>
              <a:rPr lang="en-US" altLang="zh-CN" sz="2800" baseline="30000" dirty="0"/>
              <a:t>2</a:t>
            </a:r>
            <a:r>
              <a:rPr lang="en-US" altLang="zh-CN" sz="2800" dirty="0"/>
              <a:t>2p</a:t>
            </a:r>
            <a:r>
              <a:rPr lang="en-US" altLang="zh-CN" sz="2800" baseline="30000" dirty="0"/>
              <a:t>6</a:t>
            </a:r>
            <a:r>
              <a:rPr lang="en-US" altLang="zh-CN" sz="2800" dirty="0"/>
              <a:t>3s</a:t>
            </a:r>
            <a:r>
              <a:rPr lang="en-US" altLang="zh-CN" sz="2800" baseline="30000" dirty="0"/>
              <a:t>2</a:t>
            </a:r>
            <a:r>
              <a:rPr lang="en-US" altLang="zh-CN" sz="2800" dirty="0"/>
              <a:t>3p</a:t>
            </a:r>
            <a:r>
              <a:rPr lang="en-US" altLang="zh-CN" sz="2800" baseline="30000" dirty="0"/>
              <a:t>6</a:t>
            </a:r>
            <a:r>
              <a:rPr lang="en-US" altLang="zh-CN" sz="2800" dirty="0"/>
              <a:t>3d</a:t>
            </a:r>
            <a:r>
              <a:rPr lang="en-US" altLang="zh-CN" sz="2800" baseline="30000" dirty="0"/>
              <a:t>5</a:t>
            </a:r>
            <a:r>
              <a:rPr lang="en-US" altLang="zh-CN" sz="2800" dirty="0"/>
              <a:t>4s</a:t>
            </a:r>
            <a:r>
              <a:rPr lang="en-US" altLang="zh-CN" sz="2800" baseline="30000" dirty="0"/>
              <a:t>1</a:t>
            </a:r>
            <a:r>
              <a:rPr lang="en-US" altLang="zh-CN" sz="2800" dirty="0"/>
              <a:t>(3d</a:t>
            </a:r>
            <a:r>
              <a:rPr lang="en-US" altLang="zh-CN" sz="2800" baseline="30000" dirty="0"/>
              <a:t>5</a:t>
            </a:r>
            <a:r>
              <a:rPr lang="zh-CN" altLang="zh-CN" sz="2800" dirty="0"/>
              <a:t>、</a:t>
            </a:r>
            <a:r>
              <a:rPr lang="en-US" altLang="zh-CN" sz="2800" dirty="0"/>
              <a:t>4s</a:t>
            </a:r>
            <a:r>
              <a:rPr lang="en-US" altLang="zh-CN" sz="2800" baseline="30000" dirty="0"/>
              <a:t>1</a:t>
            </a:r>
            <a:r>
              <a:rPr lang="zh-CN" altLang="zh-CN" sz="2800" dirty="0"/>
              <a:t>均为半充满稳定状态</a:t>
            </a:r>
            <a:r>
              <a:rPr lang="en-US" altLang="zh-CN" sz="2800" dirty="0" smtClean="0"/>
              <a:t>);</a:t>
            </a:r>
          </a:p>
          <a:p>
            <a:pPr>
              <a:lnSpc>
                <a:spcPct val="150000"/>
              </a:lnSpc>
            </a:pPr>
            <a:r>
              <a:rPr lang="en-US" altLang="zh-CN" sz="2800" baseline="-25000" dirty="0" smtClean="0"/>
              <a:t>29</a:t>
            </a:r>
            <a:r>
              <a:rPr lang="en-US" altLang="zh-CN" sz="2800" dirty="0" smtClean="0"/>
              <a:t>Cu</a:t>
            </a:r>
            <a:r>
              <a:rPr lang="zh-CN" altLang="zh-CN" sz="2800" dirty="0"/>
              <a:t>的电子排布式</a:t>
            </a:r>
            <a:r>
              <a:rPr lang="en-US" altLang="zh-CN" sz="2800" dirty="0"/>
              <a:t>:1s</a:t>
            </a:r>
            <a:r>
              <a:rPr lang="en-US" altLang="zh-CN" sz="2800" baseline="30000" dirty="0"/>
              <a:t>2</a:t>
            </a:r>
            <a:r>
              <a:rPr lang="en-US" altLang="zh-CN" sz="2800" dirty="0"/>
              <a:t>2s</a:t>
            </a:r>
            <a:r>
              <a:rPr lang="en-US" altLang="zh-CN" sz="2800" baseline="30000" dirty="0"/>
              <a:t>2</a:t>
            </a:r>
            <a:r>
              <a:rPr lang="en-US" altLang="zh-CN" sz="2800" dirty="0"/>
              <a:t>2p</a:t>
            </a:r>
            <a:r>
              <a:rPr lang="en-US" altLang="zh-CN" sz="2800" baseline="30000" dirty="0"/>
              <a:t>6</a:t>
            </a:r>
            <a:r>
              <a:rPr lang="en-US" altLang="zh-CN" sz="2800" dirty="0"/>
              <a:t>3s</a:t>
            </a:r>
            <a:r>
              <a:rPr lang="en-US" altLang="zh-CN" sz="2800" baseline="30000" dirty="0"/>
              <a:t>2</a:t>
            </a:r>
            <a:r>
              <a:rPr lang="en-US" altLang="zh-CN" sz="2800" dirty="0"/>
              <a:t>3p</a:t>
            </a:r>
            <a:r>
              <a:rPr lang="en-US" altLang="zh-CN" sz="2800" baseline="30000" dirty="0"/>
              <a:t>6</a:t>
            </a:r>
            <a:r>
              <a:rPr lang="en-US" altLang="zh-CN" sz="2800" dirty="0"/>
              <a:t>3d</a:t>
            </a:r>
            <a:r>
              <a:rPr lang="en-US" altLang="zh-CN" sz="2800" baseline="30000" dirty="0"/>
              <a:t>10</a:t>
            </a:r>
            <a:r>
              <a:rPr lang="en-US" altLang="zh-CN" sz="2800" dirty="0"/>
              <a:t>4s</a:t>
            </a:r>
            <a:r>
              <a:rPr lang="en-US" altLang="zh-CN" sz="2800" baseline="30000" dirty="0"/>
              <a:t>1</a:t>
            </a:r>
            <a:r>
              <a:rPr lang="en-US" altLang="zh-CN" sz="2800" dirty="0"/>
              <a:t>(3d</a:t>
            </a:r>
            <a:r>
              <a:rPr lang="en-US" altLang="zh-CN" sz="2800" baseline="30000" dirty="0"/>
              <a:t>10</a:t>
            </a:r>
            <a:r>
              <a:rPr lang="zh-CN" altLang="zh-CN" sz="2800" dirty="0"/>
              <a:t>为全充满稳定状态</a:t>
            </a:r>
            <a:r>
              <a:rPr lang="en-US" altLang="zh-CN" sz="2800" dirty="0"/>
              <a:t>,4s</a:t>
            </a:r>
            <a:r>
              <a:rPr lang="en-US" altLang="zh-CN" sz="2800" baseline="30000" dirty="0"/>
              <a:t>1</a:t>
            </a:r>
            <a:r>
              <a:rPr lang="zh-CN" altLang="zh-CN" sz="2800" dirty="0"/>
              <a:t>为半充满稳定状态</a:t>
            </a:r>
            <a:r>
              <a:rPr lang="en-US" altLang="zh-CN" sz="2800" dirty="0"/>
              <a:t>)</a:t>
            </a:r>
            <a:r>
              <a:rPr lang="zh-CN" altLang="zh-CN" sz="2800" dirty="0"/>
              <a:t>。</a:t>
            </a:r>
          </a:p>
        </p:txBody>
      </p:sp>
      <p:sp>
        <p:nvSpPr>
          <p:cNvPr id="5" name="矩形 4">
            <a:extLst>
              <a:ext uri="{FF2B5EF4-FFF2-40B4-BE49-F238E27FC236}">
                <a16:creationId xmlns:a16="http://schemas.microsoft.com/office/drawing/2014/main" xmlns="" id="{E21ABC8D-1C46-4B5A-9C88-3EA50E8EBABA}"/>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
        <p:nvSpPr>
          <p:cNvPr id="10" name="矩形 9">
            <a:extLst>
              <a:ext uri="{FF2B5EF4-FFF2-40B4-BE49-F238E27FC236}">
                <a16:creationId xmlns:a16="http://schemas.microsoft.com/office/drawing/2014/main" xmlns="" id="{2223F2A6-03F9-4B2D-8D0E-EFE7D8644159}"/>
              </a:ext>
            </a:extLst>
          </p:cNvPr>
          <p:cNvSpPr/>
          <p:nvPr/>
        </p:nvSpPr>
        <p:spPr>
          <a:xfrm>
            <a:off x="8311243" y="20811"/>
            <a:ext cx="654957" cy="661207"/>
          </a:xfrm>
          <a:prstGeom prst="rect">
            <a:avLst/>
          </a:prstGeom>
        </p:spPr>
        <p:txBody>
          <a:bodyPr wrap="square">
            <a:spAutoFit/>
          </a:bodyPr>
          <a:lstStyle/>
          <a:p>
            <a:pPr>
              <a:lnSpc>
                <a:spcPct val="150000"/>
              </a:lnSpc>
            </a:pPr>
            <a:r>
              <a:rPr lang="en-US" altLang="zh-CN" sz="2800" dirty="0"/>
              <a:t>2p</a:t>
            </a:r>
            <a:endParaRPr lang="zh-CN" altLang="zh-CN" sz="2800" dirty="0"/>
          </a:p>
        </p:txBody>
      </p:sp>
      <p:graphicFrame>
        <p:nvGraphicFramePr>
          <p:cNvPr id="3" name="表格 2">
            <a:extLst>
              <a:ext uri="{FF2B5EF4-FFF2-40B4-BE49-F238E27FC236}">
                <a16:creationId xmlns:a16="http://schemas.microsoft.com/office/drawing/2014/main" xmlns="" id="{C9895B1E-2670-4C6D-B95D-829263ED5A93}"/>
              </a:ext>
            </a:extLst>
          </p:cNvPr>
          <p:cNvGraphicFramePr>
            <a:graphicFrameLocks noGrp="1"/>
          </p:cNvGraphicFramePr>
          <p:nvPr>
            <p:extLst>
              <p:ext uri="{D42A27DB-BD31-4B8C-83A1-F6EECF244321}">
                <p14:modId xmlns:p14="http://schemas.microsoft.com/office/powerpoint/2010/main" val="1527851562"/>
              </p:ext>
            </p:extLst>
          </p:nvPr>
        </p:nvGraphicFramePr>
        <p:xfrm>
          <a:off x="8124952" y="640357"/>
          <a:ext cx="841248" cy="429618"/>
        </p:xfrm>
        <a:graphic>
          <a:graphicData uri="http://schemas.openxmlformats.org/drawingml/2006/table">
            <a:tbl>
              <a:tblPr firstRow="1" firstCol="1" bandRow="1">
                <a:tableStyleId>{5C22544A-7EE6-4342-B048-85BDC9FD1C3A}</a:tableStyleId>
              </a:tblPr>
              <a:tblGrid>
                <a:gridCol w="280416">
                  <a:extLst>
                    <a:ext uri="{9D8B030D-6E8A-4147-A177-3AD203B41FA5}">
                      <a16:colId xmlns:a16="http://schemas.microsoft.com/office/drawing/2014/main" xmlns="" val="1600566055"/>
                    </a:ext>
                  </a:extLst>
                </a:gridCol>
                <a:gridCol w="280416">
                  <a:extLst>
                    <a:ext uri="{9D8B030D-6E8A-4147-A177-3AD203B41FA5}">
                      <a16:colId xmlns:a16="http://schemas.microsoft.com/office/drawing/2014/main" xmlns="" val="2727499163"/>
                    </a:ext>
                  </a:extLst>
                </a:gridCol>
                <a:gridCol w="280416">
                  <a:extLst>
                    <a:ext uri="{9D8B030D-6E8A-4147-A177-3AD203B41FA5}">
                      <a16:colId xmlns:a16="http://schemas.microsoft.com/office/drawing/2014/main" xmlns="" val="2485440772"/>
                    </a:ext>
                  </a:extLst>
                </a:gridCol>
              </a:tblGrid>
              <a:tr h="429618">
                <a:tc>
                  <a:txBody>
                    <a:bodyPr/>
                    <a:lstStyle/>
                    <a:p>
                      <a:pPr algn="ctr">
                        <a:lnSpc>
                          <a:spcPct val="100000"/>
                        </a:lnSpc>
                        <a:spcAft>
                          <a:spcPts val="0"/>
                        </a:spcAft>
                      </a:pPr>
                      <a:r>
                        <a:rPr lang="en-US" sz="2400">
                          <a:solidFill>
                            <a:schemeClr val="tx1"/>
                          </a:solidFill>
                          <a:effectLst/>
                        </a:rPr>
                        <a:t>↑</a:t>
                      </a:r>
                      <a:endParaRPr lang="zh-CN" sz="240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400" dirty="0">
                          <a:solidFill>
                            <a:schemeClr val="tx1"/>
                          </a:solidFill>
                          <a:effectLst/>
                        </a:rPr>
                        <a:t>↑</a:t>
                      </a:r>
                      <a:endParaRPr lang="zh-CN" sz="240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400" dirty="0">
                          <a:solidFill>
                            <a:schemeClr val="tx1"/>
                          </a:solidFill>
                          <a:effectLst/>
                        </a:rPr>
                        <a:t>↑</a:t>
                      </a:r>
                      <a:endParaRPr lang="zh-CN" sz="240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59356068"/>
                  </a:ext>
                </a:extLst>
              </a:tr>
            </a:tbl>
          </a:graphicData>
        </a:graphic>
      </p:graphicFrame>
      <p:sp>
        <p:nvSpPr>
          <p:cNvPr id="13" name="矩形 12">
            <a:extLst>
              <a:ext uri="{FF2B5EF4-FFF2-40B4-BE49-F238E27FC236}">
                <a16:creationId xmlns:a16="http://schemas.microsoft.com/office/drawing/2014/main" xmlns="" id="{EA6D6265-E0FC-4DEF-AEE9-BB511562F760}"/>
              </a:ext>
            </a:extLst>
          </p:cNvPr>
          <p:cNvSpPr/>
          <p:nvPr/>
        </p:nvSpPr>
        <p:spPr>
          <a:xfrm>
            <a:off x="564243" y="998711"/>
            <a:ext cx="654957" cy="661207"/>
          </a:xfrm>
          <a:prstGeom prst="rect">
            <a:avLst/>
          </a:prstGeom>
        </p:spPr>
        <p:txBody>
          <a:bodyPr wrap="square">
            <a:spAutoFit/>
          </a:bodyPr>
          <a:lstStyle/>
          <a:p>
            <a:pPr>
              <a:lnSpc>
                <a:spcPct val="150000"/>
              </a:lnSpc>
            </a:pPr>
            <a:r>
              <a:rPr lang="en-US" altLang="zh-CN" sz="2800" dirty="0"/>
              <a:t>2p</a:t>
            </a:r>
            <a:endParaRPr lang="zh-CN" altLang="zh-CN" sz="2800" dirty="0"/>
          </a:p>
        </p:txBody>
      </p:sp>
      <p:graphicFrame>
        <p:nvGraphicFramePr>
          <p:cNvPr id="14" name="表格 13">
            <a:extLst>
              <a:ext uri="{FF2B5EF4-FFF2-40B4-BE49-F238E27FC236}">
                <a16:creationId xmlns:a16="http://schemas.microsoft.com/office/drawing/2014/main" xmlns="" id="{3BA94282-2F2E-4311-BD9B-6B2552597156}"/>
              </a:ext>
            </a:extLst>
          </p:cNvPr>
          <p:cNvGraphicFramePr>
            <a:graphicFrameLocks noGrp="1"/>
          </p:cNvGraphicFramePr>
          <p:nvPr>
            <p:extLst>
              <p:ext uri="{D42A27DB-BD31-4B8C-83A1-F6EECF244321}">
                <p14:modId xmlns:p14="http://schemas.microsoft.com/office/powerpoint/2010/main" val="655946364"/>
              </p:ext>
            </p:extLst>
          </p:nvPr>
        </p:nvGraphicFramePr>
        <p:xfrm>
          <a:off x="377952" y="1643657"/>
          <a:ext cx="1044447" cy="429618"/>
        </p:xfrm>
        <a:graphic>
          <a:graphicData uri="http://schemas.openxmlformats.org/drawingml/2006/table">
            <a:tbl>
              <a:tblPr firstRow="1" firstCol="1" bandRow="1">
                <a:tableStyleId>{5C22544A-7EE6-4342-B048-85BDC9FD1C3A}</a:tableStyleId>
              </a:tblPr>
              <a:tblGrid>
                <a:gridCol w="348149">
                  <a:extLst>
                    <a:ext uri="{9D8B030D-6E8A-4147-A177-3AD203B41FA5}">
                      <a16:colId xmlns:a16="http://schemas.microsoft.com/office/drawing/2014/main" xmlns="" val="1600566055"/>
                    </a:ext>
                  </a:extLst>
                </a:gridCol>
                <a:gridCol w="348149">
                  <a:extLst>
                    <a:ext uri="{9D8B030D-6E8A-4147-A177-3AD203B41FA5}">
                      <a16:colId xmlns:a16="http://schemas.microsoft.com/office/drawing/2014/main" xmlns="" val="2727499163"/>
                    </a:ext>
                  </a:extLst>
                </a:gridCol>
                <a:gridCol w="348149">
                  <a:extLst>
                    <a:ext uri="{9D8B030D-6E8A-4147-A177-3AD203B41FA5}">
                      <a16:colId xmlns:a16="http://schemas.microsoft.com/office/drawing/2014/main" xmlns="" val="2485440772"/>
                    </a:ext>
                  </a:extLst>
                </a:gridCol>
              </a:tblGrid>
              <a:tr h="429618">
                <a:tc>
                  <a:txBody>
                    <a:bodyPr/>
                    <a:lstStyle/>
                    <a:p>
                      <a:pPr algn="ctr">
                        <a:lnSpc>
                          <a:spcPct val="100000"/>
                        </a:lnSpc>
                        <a:spcAft>
                          <a:spcPts val="0"/>
                        </a:spcAft>
                      </a:pPr>
                      <a:r>
                        <a:rPr lang="en-US" sz="2400" b="0" dirty="0">
                          <a:solidFill>
                            <a:srgbClr val="000000"/>
                          </a:solidFill>
                          <a:effectLst/>
                          <a:latin typeface="+mn-lt"/>
                          <a:ea typeface="NEU-BZ-S92"/>
                          <a:cs typeface="Times New Roman" panose="02020603050405020304" pitchFamily="18" charset="0"/>
                        </a:rPr>
                        <a:t>↑↓</a:t>
                      </a:r>
                      <a:endParaRPr lang="zh-CN" sz="2400" b="0" dirty="0">
                        <a:solidFill>
                          <a:srgbClr val="000000"/>
                        </a:solidFill>
                        <a:effectLst/>
                        <a:latin typeface="+mn-lt"/>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400" b="0" dirty="0">
                          <a:solidFill>
                            <a:srgbClr val="000000"/>
                          </a:solidFill>
                          <a:effectLst/>
                          <a:latin typeface="+mn-lt"/>
                          <a:ea typeface="NEU-BZ-S92"/>
                          <a:cs typeface="Times New Roman" panose="02020603050405020304" pitchFamily="18" charset="0"/>
                        </a:rPr>
                        <a:t>↑</a:t>
                      </a:r>
                      <a:endParaRPr lang="zh-CN" sz="2400" b="0" dirty="0">
                        <a:solidFill>
                          <a:srgbClr val="000000"/>
                        </a:solidFill>
                        <a:effectLst/>
                        <a:latin typeface="+mn-lt"/>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400" b="0" dirty="0">
                          <a:solidFill>
                            <a:srgbClr val="000000"/>
                          </a:solidFill>
                          <a:effectLst/>
                          <a:latin typeface="+mn-lt"/>
                          <a:ea typeface="方正书宋_GBK"/>
                          <a:cs typeface="Times New Roman" panose="02020603050405020304" pitchFamily="18" charset="0"/>
                        </a:rPr>
                        <a:t> </a:t>
                      </a:r>
                      <a:endParaRPr lang="zh-CN" sz="2400" b="0" dirty="0">
                        <a:solidFill>
                          <a:srgbClr val="000000"/>
                        </a:solidFill>
                        <a:effectLst/>
                        <a:latin typeface="+mn-lt"/>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59356068"/>
                  </a:ext>
                </a:extLst>
              </a:tr>
            </a:tbl>
          </a:graphicData>
        </a:graphic>
      </p:graphicFrame>
      <p:graphicFrame>
        <p:nvGraphicFramePr>
          <p:cNvPr id="15" name="表格 14">
            <a:extLst>
              <a:ext uri="{FF2B5EF4-FFF2-40B4-BE49-F238E27FC236}">
                <a16:creationId xmlns:a16="http://schemas.microsoft.com/office/drawing/2014/main" xmlns="" id="{39BD89E4-3394-4D39-9FB1-6DF74C11F049}"/>
              </a:ext>
            </a:extLst>
          </p:cNvPr>
          <p:cNvGraphicFramePr>
            <a:graphicFrameLocks noGrp="1"/>
          </p:cNvGraphicFramePr>
          <p:nvPr>
            <p:extLst>
              <p:ext uri="{D42A27DB-BD31-4B8C-83A1-F6EECF244321}">
                <p14:modId xmlns:p14="http://schemas.microsoft.com/office/powerpoint/2010/main" val="579958830"/>
              </p:ext>
            </p:extLst>
          </p:nvPr>
        </p:nvGraphicFramePr>
        <p:xfrm>
          <a:off x="2067052" y="1672618"/>
          <a:ext cx="841248" cy="429618"/>
        </p:xfrm>
        <a:graphic>
          <a:graphicData uri="http://schemas.openxmlformats.org/drawingml/2006/table">
            <a:tbl>
              <a:tblPr firstRow="1" firstCol="1" bandRow="1">
                <a:tableStyleId>{5C22544A-7EE6-4342-B048-85BDC9FD1C3A}</a:tableStyleId>
              </a:tblPr>
              <a:tblGrid>
                <a:gridCol w="280416">
                  <a:extLst>
                    <a:ext uri="{9D8B030D-6E8A-4147-A177-3AD203B41FA5}">
                      <a16:colId xmlns:a16="http://schemas.microsoft.com/office/drawing/2014/main" xmlns="" val="1600566055"/>
                    </a:ext>
                  </a:extLst>
                </a:gridCol>
                <a:gridCol w="280416">
                  <a:extLst>
                    <a:ext uri="{9D8B030D-6E8A-4147-A177-3AD203B41FA5}">
                      <a16:colId xmlns:a16="http://schemas.microsoft.com/office/drawing/2014/main" xmlns="" val="2727499163"/>
                    </a:ext>
                  </a:extLst>
                </a:gridCol>
                <a:gridCol w="280416">
                  <a:extLst>
                    <a:ext uri="{9D8B030D-6E8A-4147-A177-3AD203B41FA5}">
                      <a16:colId xmlns:a16="http://schemas.microsoft.com/office/drawing/2014/main" xmlns="" val="2485440772"/>
                    </a:ext>
                  </a:extLst>
                </a:gridCol>
              </a:tblGrid>
              <a:tr h="429618">
                <a:tc>
                  <a:txBody>
                    <a:bodyPr/>
                    <a:lstStyle/>
                    <a:p>
                      <a:pPr marL="0" algn="ctr" defTabSz="914400" rtl="0" eaLnBrk="1" latinLnBrk="0" hangingPunct="1">
                        <a:lnSpc>
                          <a:spcPct val="100000"/>
                        </a:lnSpc>
                        <a:spcAft>
                          <a:spcPts val="0"/>
                        </a:spcAft>
                      </a:pPr>
                      <a:r>
                        <a:rPr lang="en-US" sz="2400" b="0" kern="1200">
                          <a:solidFill>
                            <a:srgbClr val="000000"/>
                          </a:solidFill>
                          <a:effectLst/>
                          <a:latin typeface="+mn-lt"/>
                          <a:ea typeface="NEU-BZ-S92"/>
                          <a:cs typeface="Times New Roman" panose="02020603050405020304" pitchFamily="18" charset="0"/>
                        </a:rPr>
                        <a:t>↑</a:t>
                      </a:r>
                      <a:endParaRPr lang="zh-CN" altLang="en-US" sz="2400" b="0" kern="1200">
                        <a:solidFill>
                          <a:srgbClr val="000000"/>
                        </a:solidFill>
                        <a:effectLst/>
                        <a:latin typeface="+mn-lt"/>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spcAft>
                          <a:spcPts val="0"/>
                        </a:spcAft>
                      </a:pPr>
                      <a:r>
                        <a:rPr lang="en-US" sz="2400" b="0" kern="1200">
                          <a:solidFill>
                            <a:srgbClr val="000000"/>
                          </a:solidFill>
                          <a:effectLst/>
                          <a:latin typeface="+mn-lt"/>
                          <a:ea typeface="NEU-BZ-S92"/>
                          <a:cs typeface="Times New Roman" panose="02020603050405020304" pitchFamily="18" charset="0"/>
                        </a:rPr>
                        <a:t>↓</a:t>
                      </a:r>
                      <a:endParaRPr lang="zh-CN" altLang="en-US" sz="2400" b="0" kern="1200">
                        <a:solidFill>
                          <a:srgbClr val="000000"/>
                        </a:solidFill>
                        <a:effectLst/>
                        <a:latin typeface="+mn-lt"/>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spcAft>
                          <a:spcPts val="0"/>
                        </a:spcAft>
                      </a:pPr>
                      <a:r>
                        <a:rPr lang="en-US" sz="2400" b="0" kern="1200" dirty="0">
                          <a:solidFill>
                            <a:srgbClr val="000000"/>
                          </a:solidFill>
                          <a:effectLst/>
                          <a:latin typeface="+mn-lt"/>
                          <a:ea typeface="NEU-BZ-S92"/>
                          <a:cs typeface="Times New Roman" panose="02020603050405020304" pitchFamily="18" charset="0"/>
                        </a:rPr>
                        <a:t>↑</a:t>
                      </a:r>
                      <a:endParaRPr lang="zh-CN" altLang="en-US" sz="2400" b="0" kern="1200" dirty="0">
                        <a:solidFill>
                          <a:srgbClr val="000000"/>
                        </a:solidFill>
                        <a:effectLst/>
                        <a:latin typeface="+mn-lt"/>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59356068"/>
                  </a:ext>
                </a:extLst>
              </a:tr>
            </a:tbl>
          </a:graphicData>
        </a:graphic>
      </p:graphicFrame>
      <p:sp>
        <p:nvSpPr>
          <p:cNvPr id="16" name="矩形 15">
            <a:extLst>
              <a:ext uri="{FF2B5EF4-FFF2-40B4-BE49-F238E27FC236}">
                <a16:creationId xmlns:a16="http://schemas.microsoft.com/office/drawing/2014/main" xmlns="" id="{9A148E48-A0A4-4D60-8595-1C6E3AD2551F}"/>
              </a:ext>
            </a:extLst>
          </p:cNvPr>
          <p:cNvSpPr/>
          <p:nvPr/>
        </p:nvSpPr>
        <p:spPr>
          <a:xfrm>
            <a:off x="2160197" y="1007850"/>
            <a:ext cx="654957" cy="661207"/>
          </a:xfrm>
          <a:prstGeom prst="rect">
            <a:avLst/>
          </a:prstGeom>
        </p:spPr>
        <p:txBody>
          <a:bodyPr wrap="square">
            <a:spAutoFit/>
          </a:bodyPr>
          <a:lstStyle/>
          <a:p>
            <a:pPr>
              <a:lnSpc>
                <a:spcPct val="150000"/>
              </a:lnSpc>
            </a:pPr>
            <a:r>
              <a:rPr lang="en-US" altLang="zh-CN" sz="2800" dirty="0"/>
              <a:t>2p</a:t>
            </a:r>
            <a:endParaRPr lang="zh-CN" altLang="zh-CN" sz="2800" dirty="0"/>
          </a:p>
        </p:txBody>
      </p:sp>
    </p:spTree>
    <p:extLst>
      <p:ext uri="{BB962C8B-B14F-4D97-AF65-F5344CB8AC3E}">
        <p14:creationId xmlns:p14="http://schemas.microsoft.com/office/powerpoint/2010/main" val="2522308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B4FFD8E9-702D-4C39-B350-CE0E70E3737E}"/>
              </a:ext>
            </a:extLst>
          </p:cNvPr>
          <p:cNvSpPr/>
          <p:nvPr/>
        </p:nvSpPr>
        <p:spPr>
          <a:xfrm>
            <a:off x="234043" y="244823"/>
            <a:ext cx="11723913" cy="2031325"/>
          </a:xfrm>
          <a:prstGeom prst="rect">
            <a:avLst/>
          </a:prstGeom>
        </p:spPr>
        <p:txBody>
          <a:bodyPr wrap="square">
            <a:spAutoFit/>
          </a:bodyPr>
          <a:lstStyle/>
          <a:p>
            <a:pPr>
              <a:lnSpc>
                <a:spcPct val="150000"/>
              </a:lnSpc>
            </a:pPr>
            <a:r>
              <a:rPr lang="zh-CN" altLang="en-US" sz="2800" b="1" dirty="0">
                <a:solidFill>
                  <a:srgbClr val="DA251C"/>
                </a:solidFill>
              </a:rPr>
              <a:t>注意 </a:t>
            </a:r>
            <a:r>
              <a:rPr lang="zh-CN" altLang="en-US" sz="2800" dirty="0"/>
              <a:t>   </a:t>
            </a:r>
            <a:r>
              <a:rPr lang="zh-CN" altLang="zh-CN" sz="2800" dirty="0"/>
              <a:t>基态原子的核外电子排布必须同时满足</a:t>
            </a:r>
            <a:r>
              <a:rPr lang="en-US" altLang="zh-CN" sz="2800" dirty="0"/>
              <a:t>“</a:t>
            </a:r>
            <a:r>
              <a:rPr lang="zh-CN" altLang="zh-CN" sz="2800" dirty="0"/>
              <a:t>两原理一规则</a:t>
            </a:r>
            <a:r>
              <a:rPr lang="en-US" altLang="zh-CN" sz="2800" dirty="0"/>
              <a:t>”,</a:t>
            </a:r>
            <a:r>
              <a:rPr lang="zh-CN" altLang="zh-CN" sz="2800" dirty="0"/>
              <a:t>若违反其一</a:t>
            </a:r>
            <a:r>
              <a:rPr lang="en-US" altLang="zh-CN" sz="2800" dirty="0"/>
              <a:t>,</a:t>
            </a:r>
            <a:r>
              <a:rPr lang="zh-CN" altLang="zh-CN" sz="2800" dirty="0"/>
              <a:t>则电子能量不处于最低状态。</a:t>
            </a:r>
          </a:p>
          <a:p>
            <a:pPr>
              <a:lnSpc>
                <a:spcPct val="150000"/>
              </a:lnSpc>
            </a:pPr>
            <a:r>
              <a:rPr lang="en-US" altLang="zh-CN" sz="2800" dirty="0"/>
              <a:t>(2)</a:t>
            </a:r>
            <a:r>
              <a:rPr lang="zh-CN" altLang="zh-CN" sz="2800" dirty="0"/>
              <a:t>核外电子排布的表示方法</a:t>
            </a:r>
          </a:p>
        </p:txBody>
      </p:sp>
      <p:sp>
        <p:nvSpPr>
          <p:cNvPr id="5" name="矩形 4">
            <a:extLst>
              <a:ext uri="{FF2B5EF4-FFF2-40B4-BE49-F238E27FC236}">
                <a16:creationId xmlns:a16="http://schemas.microsoft.com/office/drawing/2014/main" xmlns="" id="{E21ABC8D-1C46-4B5A-9C88-3EA50E8EBABA}"/>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graphicFrame>
        <p:nvGraphicFramePr>
          <p:cNvPr id="2" name="表格 1">
            <a:extLst>
              <a:ext uri="{FF2B5EF4-FFF2-40B4-BE49-F238E27FC236}">
                <a16:creationId xmlns:a16="http://schemas.microsoft.com/office/drawing/2014/main" xmlns="" id="{D861A6B1-5F90-4391-83C5-A24CF4599054}"/>
              </a:ext>
            </a:extLst>
          </p:cNvPr>
          <p:cNvGraphicFramePr>
            <a:graphicFrameLocks noGrp="1"/>
          </p:cNvGraphicFramePr>
          <p:nvPr>
            <p:extLst>
              <p:ext uri="{D42A27DB-BD31-4B8C-83A1-F6EECF244321}">
                <p14:modId xmlns:p14="http://schemas.microsoft.com/office/powerpoint/2010/main" val="2676020794"/>
              </p:ext>
            </p:extLst>
          </p:nvPr>
        </p:nvGraphicFramePr>
        <p:xfrm>
          <a:off x="444500" y="2276148"/>
          <a:ext cx="11163300" cy="3835020"/>
        </p:xfrm>
        <a:graphic>
          <a:graphicData uri="http://schemas.openxmlformats.org/drawingml/2006/table">
            <a:tbl>
              <a:tblPr firstRow="1" firstCol="1" bandRow="1">
                <a:tableStyleId>{5C22544A-7EE6-4342-B048-85BDC9FD1C3A}</a:tableStyleId>
              </a:tblPr>
              <a:tblGrid>
                <a:gridCol w="3213100">
                  <a:extLst>
                    <a:ext uri="{9D8B030D-6E8A-4147-A177-3AD203B41FA5}">
                      <a16:colId xmlns:a16="http://schemas.microsoft.com/office/drawing/2014/main" xmlns="" val="3730518179"/>
                    </a:ext>
                  </a:extLst>
                </a:gridCol>
                <a:gridCol w="7950200">
                  <a:extLst>
                    <a:ext uri="{9D8B030D-6E8A-4147-A177-3AD203B41FA5}">
                      <a16:colId xmlns:a16="http://schemas.microsoft.com/office/drawing/2014/main" xmlns="" val="1604757777"/>
                    </a:ext>
                  </a:extLst>
                </a:gridCol>
              </a:tblGrid>
              <a:tr h="639170">
                <a:tc>
                  <a:txBody>
                    <a:bodyPr/>
                    <a:lstStyle/>
                    <a:p>
                      <a:pPr algn="ctr">
                        <a:lnSpc>
                          <a:spcPct val="100000"/>
                        </a:lnSpc>
                        <a:spcAft>
                          <a:spcPts val="0"/>
                        </a:spcAft>
                      </a:pPr>
                      <a:r>
                        <a:rPr lang="zh-CN" sz="2800" b="0">
                          <a:solidFill>
                            <a:schemeClr val="tx1"/>
                          </a:solidFill>
                          <a:effectLst/>
                        </a:rPr>
                        <a:t>表示方法</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举例</a:t>
                      </a:r>
                      <a:r>
                        <a:rPr lang="en-US" sz="2800" b="0">
                          <a:solidFill>
                            <a:schemeClr val="tx1"/>
                          </a:solidFill>
                          <a:effectLst/>
                        </a:rPr>
                        <a:t>(</a:t>
                      </a:r>
                      <a:r>
                        <a:rPr lang="zh-CN" sz="2800" b="0">
                          <a:solidFill>
                            <a:schemeClr val="tx1"/>
                          </a:solidFill>
                          <a:effectLst/>
                        </a:rPr>
                        <a:t>以</a:t>
                      </a:r>
                      <a:r>
                        <a:rPr lang="en-US" sz="2800" b="0">
                          <a:solidFill>
                            <a:schemeClr val="tx1"/>
                          </a:solidFill>
                          <a:effectLst/>
                        </a:rPr>
                        <a:t>S</a:t>
                      </a:r>
                      <a:r>
                        <a:rPr lang="zh-CN" sz="2800" b="0">
                          <a:solidFill>
                            <a:schemeClr val="tx1"/>
                          </a:solidFill>
                          <a:effectLst/>
                        </a:rPr>
                        <a:t>原子为例</a:t>
                      </a:r>
                      <a:r>
                        <a:rPr lang="en-US" sz="2800" b="0">
                          <a:solidFill>
                            <a:schemeClr val="tx1"/>
                          </a:solidFill>
                          <a:effectLst/>
                        </a:rPr>
                        <a:t>)</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63837101"/>
                  </a:ext>
                </a:extLst>
              </a:tr>
              <a:tr h="639170">
                <a:tc>
                  <a:txBody>
                    <a:bodyPr/>
                    <a:lstStyle/>
                    <a:p>
                      <a:pPr algn="ctr">
                        <a:lnSpc>
                          <a:spcPct val="100000"/>
                        </a:lnSpc>
                        <a:spcAft>
                          <a:spcPts val="0"/>
                        </a:spcAft>
                      </a:pPr>
                      <a:r>
                        <a:rPr lang="zh-CN" sz="2800" b="0">
                          <a:solidFill>
                            <a:schemeClr val="tx1"/>
                          </a:solidFill>
                          <a:effectLst/>
                        </a:rPr>
                        <a:t>电子排布式</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1s</a:t>
                      </a:r>
                      <a:r>
                        <a:rPr lang="en-US" sz="2800" b="0" baseline="30000">
                          <a:solidFill>
                            <a:schemeClr val="tx1"/>
                          </a:solidFill>
                          <a:effectLst/>
                        </a:rPr>
                        <a:t>2</a:t>
                      </a:r>
                      <a:r>
                        <a:rPr lang="en-US" sz="2800" b="0">
                          <a:solidFill>
                            <a:schemeClr val="tx1"/>
                          </a:solidFill>
                          <a:effectLst/>
                        </a:rPr>
                        <a:t>2s</a:t>
                      </a:r>
                      <a:r>
                        <a:rPr lang="en-US" sz="2800" b="0" baseline="30000">
                          <a:solidFill>
                            <a:schemeClr val="tx1"/>
                          </a:solidFill>
                          <a:effectLst/>
                        </a:rPr>
                        <a:t>2</a:t>
                      </a:r>
                      <a:r>
                        <a:rPr lang="en-US" sz="2800" b="0">
                          <a:solidFill>
                            <a:schemeClr val="tx1"/>
                          </a:solidFill>
                          <a:effectLst/>
                        </a:rPr>
                        <a:t>2p</a:t>
                      </a:r>
                      <a:r>
                        <a:rPr lang="en-US" sz="2800" b="0" baseline="30000">
                          <a:solidFill>
                            <a:schemeClr val="tx1"/>
                          </a:solidFill>
                          <a:effectLst/>
                        </a:rPr>
                        <a:t>6</a:t>
                      </a:r>
                      <a:r>
                        <a:rPr lang="en-US" sz="2800" b="0">
                          <a:solidFill>
                            <a:schemeClr val="tx1"/>
                          </a:solidFill>
                          <a:effectLst/>
                        </a:rPr>
                        <a:t>3s</a:t>
                      </a:r>
                      <a:r>
                        <a:rPr lang="en-US" sz="2800" b="0" baseline="30000">
                          <a:solidFill>
                            <a:schemeClr val="tx1"/>
                          </a:solidFill>
                          <a:effectLst/>
                        </a:rPr>
                        <a:t>2</a:t>
                      </a:r>
                      <a:r>
                        <a:rPr lang="en-US" sz="2800" b="0">
                          <a:solidFill>
                            <a:schemeClr val="tx1"/>
                          </a:solidFill>
                          <a:effectLst/>
                        </a:rPr>
                        <a:t>3p</a:t>
                      </a:r>
                      <a:r>
                        <a:rPr lang="en-US" sz="2800" b="0" baseline="30000">
                          <a:solidFill>
                            <a:schemeClr val="tx1"/>
                          </a:solidFill>
                          <a:effectLst/>
                        </a:rPr>
                        <a:t>4</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40935738"/>
                  </a:ext>
                </a:extLst>
              </a:tr>
              <a:tr h="639170">
                <a:tc>
                  <a:txBody>
                    <a:bodyPr/>
                    <a:lstStyle/>
                    <a:p>
                      <a:pPr algn="ctr">
                        <a:lnSpc>
                          <a:spcPct val="100000"/>
                        </a:lnSpc>
                        <a:spcAft>
                          <a:spcPts val="0"/>
                        </a:spcAft>
                      </a:pPr>
                      <a:r>
                        <a:rPr lang="zh-CN" sz="2800" b="0">
                          <a:solidFill>
                            <a:schemeClr val="tx1"/>
                          </a:solidFill>
                          <a:effectLst/>
                        </a:rPr>
                        <a:t>简化电子排布式</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dirty="0">
                          <a:solidFill>
                            <a:schemeClr val="tx1"/>
                          </a:solidFill>
                          <a:effectLst/>
                        </a:rPr>
                        <a:t>[Ne]3s</a:t>
                      </a:r>
                      <a:r>
                        <a:rPr lang="en-US" sz="2800" b="0" baseline="30000" dirty="0">
                          <a:solidFill>
                            <a:schemeClr val="tx1"/>
                          </a:solidFill>
                          <a:effectLst/>
                        </a:rPr>
                        <a:t>2</a:t>
                      </a:r>
                      <a:r>
                        <a:rPr lang="en-US" sz="2800" b="0" dirty="0">
                          <a:solidFill>
                            <a:schemeClr val="tx1"/>
                          </a:solidFill>
                          <a:effectLst/>
                        </a:rPr>
                        <a:t>3p</a:t>
                      </a:r>
                      <a:r>
                        <a:rPr lang="en-US" sz="2800" b="0" baseline="30000" dirty="0">
                          <a:solidFill>
                            <a:schemeClr val="tx1"/>
                          </a:solidFill>
                          <a:effectLst/>
                        </a:rPr>
                        <a:t>4</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04274427"/>
                  </a:ext>
                </a:extLst>
              </a:tr>
              <a:tr h="1278340">
                <a:tc>
                  <a:txBody>
                    <a:bodyPr/>
                    <a:lstStyle/>
                    <a:p>
                      <a:pPr algn="ctr">
                        <a:lnSpc>
                          <a:spcPct val="100000"/>
                        </a:lnSpc>
                        <a:spcAft>
                          <a:spcPts val="0"/>
                        </a:spcAft>
                      </a:pPr>
                      <a:r>
                        <a:rPr lang="zh-CN" sz="2800" b="0">
                          <a:solidFill>
                            <a:schemeClr val="tx1"/>
                          </a:solidFill>
                          <a:effectLst/>
                        </a:rPr>
                        <a:t>电子排布图</a:t>
                      </a:r>
                    </a:p>
                    <a:p>
                      <a:pPr algn="ctr">
                        <a:lnSpc>
                          <a:spcPct val="100000"/>
                        </a:lnSpc>
                        <a:spcAft>
                          <a:spcPts val="0"/>
                        </a:spcAft>
                      </a:pPr>
                      <a:r>
                        <a:rPr lang="en-US" sz="2800" b="0">
                          <a:solidFill>
                            <a:schemeClr val="tx1"/>
                          </a:solidFill>
                          <a:effectLst/>
                        </a:rPr>
                        <a:t>(</a:t>
                      </a:r>
                      <a:r>
                        <a:rPr lang="zh-CN" sz="2800" b="0">
                          <a:solidFill>
                            <a:schemeClr val="tx1"/>
                          </a:solidFill>
                          <a:effectLst/>
                        </a:rPr>
                        <a:t>轨道表示式</a:t>
                      </a:r>
                      <a:r>
                        <a:rPr lang="en-US" sz="2800" b="0">
                          <a:solidFill>
                            <a:schemeClr val="tx1"/>
                          </a:solidFill>
                          <a:effectLst/>
                        </a:rPr>
                        <a:t>)</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endParaRPr lang="en-US"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63951074"/>
                  </a:ext>
                </a:extLst>
              </a:tr>
              <a:tr h="639170">
                <a:tc>
                  <a:txBody>
                    <a:bodyPr/>
                    <a:lstStyle/>
                    <a:p>
                      <a:pPr algn="ctr">
                        <a:lnSpc>
                          <a:spcPct val="100000"/>
                        </a:lnSpc>
                        <a:spcAft>
                          <a:spcPts val="0"/>
                        </a:spcAft>
                      </a:pPr>
                      <a:r>
                        <a:rPr lang="zh-CN" sz="2800" b="0">
                          <a:solidFill>
                            <a:schemeClr val="tx1"/>
                          </a:solidFill>
                          <a:effectLst/>
                        </a:rPr>
                        <a:t>价电子排布式</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dirty="0">
                          <a:solidFill>
                            <a:schemeClr val="tx1"/>
                          </a:solidFill>
                          <a:effectLst/>
                        </a:rPr>
                        <a:t>3s</a:t>
                      </a:r>
                      <a:r>
                        <a:rPr lang="en-US" sz="2800" b="0" baseline="30000" dirty="0">
                          <a:solidFill>
                            <a:schemeClr val="tx1"/>
                          </a:solidFill>
                          <a:effectLst/>
                        </a:rPr>
                        <a:t>2</a:t>
                      </a:r>
                      <a:r>
                        <a:rPr lang="en-US" sz="2800" b="0" dirty="0">
                          <a:solidFill>
                            <a:schemeClr val="tx1"/>
                          </a:solidFill>
                          <a:effectLst/>
                        </a:rPr>
                        <a:t>3p</a:t>
                      </a:r>
                      <a:r>
                        <a:rPr lang="en-US" sz="2800" b="0" baseline="30000" dirty="0">
                          <a:solidFill>
                            <a:schemeClr val="tx1"/>
                          </a:solidFill>
                          <a:effectLst/>
                        </a:rPr>
                        <a:t>4</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71368422"/>
                  </a:ext>
                </a:extLst>
              </a:tr>
            </a:tbl>
          </a:graphicData>
        </a:graphic>
      </p:graphicFrame>
      <p:pic>
        <p:nvPicPr>
          <p:cNvPr id="41985" name="18DYEBHXS3.jpg">
            <a:extLst>
              <a:ext uri="{FF2B5EF4-FFF2-40B4-BE49-F238E27FC236}">
                <a16:creationId xmlns:a16="http://schemas.microsoft.com/office/drawing/2014/main" xmlns="" id="{0B8FF7D5-7DE4-436C-9D60-208C548794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0400" y="4307473"/>
            <a:ext cx="5933216" cy="914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2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B4FFD8E9-702D-4C39-B350-CE0E70E3737E}"/>
              </a:ext>
            </a:extLst>
          </p:cNvPr>
          <p:cNvSpPr/>
          <p:nvPr/>
        </p:nvSpPr>
        <p:spPr>
          <a:xfrm>
            <a:off x="234043" y="244823"/>
            <a:ext cx="11723913" cy="4616648"/>
          </a:xfrm>
          <a:prstGeom prst="rect">
            <a:avLst/>
          </a:prstGeom>
        </p:spPr>
        <p:txBody>
          <a:bodyPr wrap="square">
            <a:spAutoFit/>
          </a:bodyPr>
          <a:lstStyle/>
          <a:p>
            <a:pPr>
              <a:lnSpc>
                <a:spcPct val="150000"/>
              </a:lnSpc>
            </a:pPr>
            <a:r>
              <a:rPr lang="en-US" altLang="zh-CN" sz="2800" b="1" dirty="0"/>
              <a:t>3.</a:t>
            </a:r>
            <a:r>
              <a:rPr lang="zh-CN" altLang="zh-CN" sz="2800" b="1" dirty="0"/>
              <a:t>基态、激发态与光谱示意图</a:t>
            </a:r>
          </a:p>
          <a:p>
            <a:pPr>
              <a:lnSpc>
                <a:spcPct val="150000"/>
              </a:lnSpc>
            </a:pPr>
            <a:r>
              <a:rPr lang="zh-CN" altLang="zh-CN" sz="2800" dirty="0"/>
              <a:t>处于最低能量的原子叫基态原子</a:t>
            </a:r>
            <a:r>
              <a:rPr lang="en-US" altLang="zh-CN" sz="2800" dirty="0"/>
              <a:t>;</a:t>
            </a:r>
            <a:r>
              <a:rPr lang="zh-CN" altLang="zh-CN" sz="2800" dirty="0"/>
              <a:t>当基态原子的电子吸收能量后</a:t>
            </a:r>
            <a:r>
              <a:rPr lang="en-US" altLang="zh-CN" sz="2800" dirty="0"/>
              <a:t>,</a:t>
            </a:r>
            <a:r>
              <a:rPr lang="zh-CN" altLang="zh-CN" sz="2800" dirty="0"/>
              <a:t>电子会跃迁到较高能级而变成激发态原子。</a:t>
            </a: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p:txBody>
      </p:sp>
      <p:sp>
        <p:nvSpPr>
          <p:cNvPr id="5" name="矩形 4">
            <a:extLst>
              <a:ext uri="{FF2B5EF4-FFF2-40B4-BE49-F238E27FC236}">
                <a16:creationId xmlns:a16="http://schemas.microsoft.com/office/drawing/2014/main" xmlns="" id="{E21ABC8D-1C46-4B5A-9C88-3EA50E8EBABA}"/>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pic>
        <p:nvPicPr>
          <p:cNvPr id="6" name="ZT25ZT-1.EPS" descr="id:2147514434;FounderCES">
            <a:extLst>
              <a:ext uri="{FF2B5EF4-FFF2-40B4-BE49-F238E27FC236}">
                <a16:creationId xmlns:a16="http://schemas.microsoft.com/office/drawing/2014/main" xmlns="" id="{FB4A3DB0-8EF8-4657-915D-C759631E1B2D}"/>
              </a:ext>
            </a:extLst>
          </p:cNvPr>
          <p:cNvPicPr/>
          <p:nvPr/>
        </p:nvPicPr>
        <p:blipFill>
          <a:blip r:embed="rId2"/>
          <a:stretch>
            <a:fillRect/>
          </a:stretch>
        </p:blipFill>
        <p:spPr>
          <a:xfrm>
            <a:off x="1710372" y="2666683"/>
            <a:ext cx="6930153" cy="2883217"/>
          </a:xfrm>
          <a:prstGeom prst="rect">
            <a:avLst/>
          </a:prstGeom>
        </p:spPr>
      </p:pic>
    </p:spTree>
    <p:extLst>
      <p:ext uri="{BB962C8B-B14F-4D97-AF65-F5344CB8AC3E}">
        <p14:creationId xmlns:p14="http://schemas.microsoft.com/office/powerpoint/2010/main" val="646305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B4FFD8E9-702D-4C39-B350-CE0E70E3737E}"/>
              </a:ext>
            </a:extLst>
          </p:cNvPr>
          <p:cNvSpPr/>
          <p:nvPr/>
        </p:nvSpPr>
        <p:spPr>
          <a:xfrm>
            <a:off x="234043" y="244823"/>
            <a:ext cx="11723913" cy="1384995"/>
          </a:xfrm>
          <a:prstGeom prst="rect">
            <a:avLst/>
          </a:prstGeom>
        </p:spPr>
        <p:txBody>
          <a:bodyPr wrap="square">
            <a:spAutoFit/>
          </a:bodyPr>
          <a:lstStyle/>
          <a:p>
            <a:pPr>
              <a:lnSpc>
                <a:spcPct val="150000"/>
              </a:lnSpc>
            </a:pPr>
            <a:r>
              <a:rPr lang="en-US" altLang="zh-CN" sz="2800" b="1" dirty="0"/>
              <a:t>4.</a:t>
            </a:r>
            <a:r>
              <a:rPr lang="zh-CN" altLang="zh-CN" sz="2800" b="1" dirty="0"/>
              <a:t>原子结构与元素在周期表中的位置的关系</a:t>
            </a:r>
          </a:p>
          <a:p>
            <a:pPr>
              <a:lnSpc>
                <a:spcPct val="150000"/>
              </a:lnSpc>
            </a:pPr>
            <a:r>
              <a:rPr lang="en-US" altLang="zh-CN" sz="2800" dirty="0"/>
              <a:t>(1)</a:t>
            </a:r>
            <a:r>
              <a:rPr lang="zh-CN" altLang="zh-CN" sz="2800" dirty="0"/>
              <a:t>原子结构与元素周期表的关系</a:t>
            </a:r>
          </a:p>
        </p:txBody>
      </p:sp>
      <p:sp>
        <p:nvSpPr>
          <p:cNvPr id="5" name="矩形 4">
            <a:extLst>
              <a:ext uri="{FF2B5EF4-FFF2-40B4-BE49-F238E27FC236}">
                <a16:creationId xmlns:a16="http://schemas.microsoft.com/office/drawing/2014/main" xmlns="" id="{E21ABC8D-1C46-4B5A-9C88-3EA50E8EBABA}"/>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graphicFrame>
        <p:nvGraphicFramePr>
          <p:cNvPr id="2" name="表格 1">
            <a:extLst>
              <a:ext uri="{FF2B5EF4-FFF2-40B4-BE49-F238E27FC236}">
                <a16:creationId xmlns:a16="http://schemas.microsoft.com/office/drawing/2014/main" xmlns="" id="{757DE67A-6670-4912-B66B-F3C068EF86EE}"/>
              </a:ext>
            </a:extLst>
          </p:cNvPr>
          <p:cNvGraphicFramePr>
            <a:graphicFrameLocks noGrp="1"/>
          </p:cNvGraphicFramePr>
          <p:nvPr>
            <p:extLst>
              <p:ext uri="{D42A27DB-BD31-4B8C-83A1-F6EECF244321}">
                <p14:modId xmlns:p14="http://schemas.microsoft.com/office/powerpoint/2010/main" val="781946932"/>
              </p:ext>
            </p:extLst>
          </p:nvPr>
        </p:nvGraphicFramePr>
        <p:xfrm>
          <a:off x="449943" y="1591718"/>
          <a:ext cx="11335658" cy="4937760"/>
        </p:xfrm>
        <a:graphic>
          <a:graphicData uri="http://schemas.openxmlformats.org/drawingml/2006/table">
            <a:tbl>
              <a:tblPr firstRow="1" firstCol="1" bandRow="1">
                <a:tableStyleId>{5C22544A-7EE6-4342-B048-85BDC9FD1C3A}</a:tableStyleId>
              </a:tblPr>
              <a:tblGrid>
                <a:gridCol w="682171">
                  <a:extLst>
                    <a:ext uri="{9D8B030D-6E8A-4147-A177-3AD203B41FA5}">
                      <a16:colId xmlns:a16="http://schemas.microsoft.com/office/drawing/2014/main" xmlns="" val="645852928"/>
                    </a:ext>
                  </a:extLst>
                </a:gridCol>
                <a:gridCol w="740229">
                  <a:extLst>
                    <a:ext uri="{9D8B030D-6E8A-4147-A177-3AD203B41FA5}">
                      <a16:colId xmlns:a16="http://schemas.microsoft.com/office/drawing/2014/main" xmlns="" val="3750876973"/>
                    </a:ext>
                  </a:extLst>
                </a:gridCol>
                <a:gridCol w="986971">
                  <a:extLst>
                    <a:ext uri="{9D8B030D-6E8A-4147-A177-3AD203B41FA5}">
                      <a16:colId xmlns:a16="http://schemas.microsoft.com/office/drawing/2014/main" xmlns="" val="2892208802"/>
                    </a:ext>
                  </a:extLst>
                </a:gridCol>
                <a:gridCol w="1038291">
                  <a:extLst>
                    <a:ext uri="{9D8B030D-6E8A-4147-A177-3AD203B41FA5}">
                      <a16:colId xmlns:a16="http://schemas.microsoft.com/office/drawing/2014/main" xmlns="" val="2579638019"/>
                    </a:ext>
                  </a:extLst>
                </a:gridCol>
                <a:gridCol w="819538">
                  <a:extLst>
                    <a:ext uri="{9D8B030D-6E8A-4147-A177-3AD203B41FA5}">
                      <a16:colId xmlns:a16="http://schemas.microsoft.com/office/drawing/2014/main" xmlns="" val="1255342873"/>
                    </a:ext>
                  </a:extLst>
                </a:gridCol>
                <a:gridCol w="827314">
                  <a:extLst>
                    <a:ext uri="{9D8B030D-6E8A-4147-A177-3AD203B41FA5}">
                      <a16:colId xmlns:a16="http://schemas.microsoft.com/office/drawing/2014/main" xmlns="" val="404698548"/>
                    </a:ext>
                  </a:extLst>
                </a:gridCol>
                <a:gridCol w="1582057">
                  <a:extLst>
                    <a:ext uri="{9D8B030D-6E8A-4147-A177-3AD203B41FA5}">
                      <a16:colId xmlns:a16="http://schemas.microsoft.com/office/drawing/2014/main" xmlns="" val="808904951"/>
                    </a:ext>
                  </a:extLst>
                </a:gridCol>
                <a:gridCol w="464457">
                  <a:extLst>
                    <a:ext uri="{9D8B030D-6E8A-4147-A177-3AD203B41FA5}">
                      <a16:colId xmlns:a16="http://schemas.microsoft.com/office/drawing/2014/main" xmlns="" val="2487459046"/>
                    </a:ext>
                  </a:extLst>
                </a:gridCol>
                <a:gridCol w="4194630">
                  <a:extLst>
                    <a:ext uri="{9D8B030D-6E8A-4147-A177-3AD203B41FA5}">
                      <a16:colId xmlns:a16="http://schemas.microsoft.com/office/drawing/2014/main" xmlns="" val="4068999123"/>
                    </a:ext>
                  </a:extLst>
                </a:gridCol>
              </a:tblGrid>
              <a:tr h="0">
                <a:tc rowSpan="2">
                  <a:txBody>
                    <a:bodyPr/>
                    <a:lstStyle/>
                    <a:p>
                      <a:pPr algn="ctr">
                        <a:lnSpc>
                          <a:spcPct val="100000"/>
                        </a:lnSpc>
                        <a:spcAft>
                          <a:spcPts val="0"/>
                        </a:spcAft>
                      </a:pPr>
                      <a:r>
                        <a:rPr lang="zh-CN" sz="2700" b="0">
                          <a:solidFill>
                            <a:schemeClr val="tx1"/>
                          </a:solidFill>
                          <a:effectLst/>
                          <a:latin typeface="+mn-lt"/>
                          <a:ea typeface="+mn-ea"/>
                        </a:rPr>
                        <a:t>周期</a:t>
                      </a:r>
                      <a:endParaRPr lang="zh-CN" sz="27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ct val="100000"/>
                        </a:lnSpc>
                        <a:spcAft>
                          <a:spcPts val="0"/>
                        </a:spcAft>
                      </a:pPr>
                      <a:r>
                        <a:rPr lang="zh-CN" sz="2700" b="0">
                          <a:solidFill>
                            <a:schemeClr val="tx1"/>
                          </a:solidFill>
                          <a:effectLst/>
                          <a:latin typeface="+mn-lt"/>
                          <a:ea typeface="+mn-ea"/>
                        </a:rPr>
                        <a:t>能层数</a:t>
                      </a:r>
                      <a:endParaRPr lang="zh-CN" sz="27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lnSpc>
                          <a:spcPct val="100000"/>
                        </a:lnSpc>
                        <a:spcAft>
                          <a:spcPts val="0"/>
                        </a:spcAft>
                      </a:pPr>
                      <a:r>
                        <a:rPr lang="zh-CN" sz="2700" b="0">
                          <a:solidFill>
                            <a:schemeClr val="tx1"/>
                          </a:solidFill>
                          <a:effectLst/>
                          <a:latin typeface="+mn-lt"/>
                          <a:ea typeface="+mn-ea"/>
                        </a:rPr>
                        <a:t>每周期第一种元素</a:t>
                      </a:r>
                      <a:endParaRPr lang="zh-CN" sz="27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hMerge="1">
                  <a:txBody>
                    <a:bodyPr/>
                    <a:lstStyle/>
                    <a:p>
                      <a:endParaRPr lang="zh-CN" altLang="en-US"/>
                    </a:p>
                  </a:txBody>
                  <a:tcPr/>
                </a:tc>
                <a:tc gridSpan="2">
                  <a:txBody>
                    <a:bodyPr/>
                    <a:lstStyle/>
                    <a:p>
                      <a:pPr algn="ctr">
                        <a:lnSpc>
                          <a:spcPct val="100000"/>
                        </a:lnSpc>
                        <a:spcAft>
                          <a:spcPts val="0"/>
                        </a:spcAft>
                      </a:pPr>
                      <a:r>
                        <a:rPr lang="zh-CN" sz="2700" b="0">
                          <a:solidFill>
                            <a:schemeClr val="tx1"/>
                          </a:solidFill>
                          <a:effectLst/>
                          <a:latin typeface="+mn-lt"/>
                          <a:ea typeface="+mn-ea"/>
                        </a:rPr>
                        <a:t>每周期最后一种元素</a:t>
                      </a:r>
                      <a:endParaRPr lang="zh-CN" sz="27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rowSpan="2" gridSpan="2">
                  <a:txBody>
                    <a:bodyPr/>
                    <a:lstStyle/>
                    <a:p>
                      <a:pPr algn="ctr">
                        <a:lnSpc>
                          <a:spcPct val="100000"/>
                        </a:lnSpc>
                        <a:spcAft>
                          <a:spcPts val="0"/>
                        </a:spcAft>
                      </a:pPr>
                      <a:r>
                        <a:rPr lang="en-US" sz="2700" b="0" dirty="0">
                          <a:solidFill>
                            <a:schemeClr val="tx1"/>
                          </a:solidFill>
                          <a:effectLst/>
                          <a:latin typeface="+mn-lt"/>
                          <a:ea typeface="+mn-ea"/>
                        </a:rPr>
                        <a:t> </a:t>
                      </a:r>
                      <a:endParaRPr lang="zh-CN" sz="27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CN" altLang="en-US"/>
                    </a:p>
                  </a:txBody>
                  <a:tcPr/>
                </a:tc>
                <a:extLst>
                  <a:ext uri="{0D108BD9-81ED-4DB2-BD59-A6C34878D82A}">
                    <a16:rowId xmlns:a16="http://schemas.microsoft.com/office/drawing/2014/main" xmlns="" val="3282673821"/>
                  </a:ext>
                </a:extLst>
              </a:tr>
              <a:tr h="0">
                <a:tc vMerge="1">
                  <a:txBody>
                    <a:bodyPr/>
                    <a:lstStyle/>
                    <a:p>
                      <a:endParaRPr lang="zh-CN" altLang="en-US"/>
                    </a:p>
                  </a:txBody>
                  <a:tcPr/>
                </a:tc>
                <a:tc vMerge="1">
                  <a:txBody>
                    <a:bodyPr/>
                    <a:lstStyle/>
                    <a:p>
                      <a:endParaRPr lang="zh-CN" altLang="en-US"/>
                    </a:p>
                  </a:txBody>
                  <a:tcPr/>
                </a:tc>
                <a:tc>
                  <a:txBody>
                    <a:bodyPr/>
                    <a:lstStyle/>
                    <a:p>
                      <a:pPr algn="ctr">
                        <a:lnSpc>
                          <a:spcPct val="100000"/>
                        </a:lnSpc>
                        <a:spcAft>
                          <a:spcPts val="0"/>
                        </a:spcAft>
                      </a:pPr>
                      <a:r>
                        <a:rPr lang="zh-CN" sz="2700" b="0">
                          <a:solidFill>
                            <a:schemeClr val="tx1"/>
                          </a:solidFill>
                          <a:effectLst/>
                          <a:latin typeface="+mn-lt"/>
                          <a:ea typeface="+mn-ea"/>
                        </a:rPr>
                        <a:t>原子</a:t>
                      </a:r>
                    </a:p>
                    <a:p>
                      <a:pPr algn="ctr">
                        <a:lnSpc>
                          <a:spcPct val="100000"/>
                        </a:lnSpc>
                        <a:spcAft>
                          <a:spcPts val="0"/>
                        </a:spcAft>
                      </a:pPr>
                      <a:r>
                        <a:rPr lang="zh-CN" sz="2700" b="0">
                          <a:solidFill>
                            <a:schemeClr val="tx1"/>
                          </a:solidFill>
                          <a:effectLst/>
                          <a:latin typeface="+mn-lt"/>
                          <a:ea typeface="+mn-ea"/>
                        </a:rPr>
                        <a:t>序数</a:t>
                      </a:r>
                      <a:endParaRPr lang="zh-CN" sz="27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0000"/>
                        </a:lnSpc>
                        <a:spcAft>
                          <a:spcPts val="0"/>
                        </a:spcAft>
                      </a:pPr>
                      <a:r>
                        <a:rPr lang="zh-CN" sz="2700" b="0">
                          <a:solidFill>
                            <a:schemeClr val="tx1"/>
                          </a:solidFill>
                          <a:effectLst/>
                          <a:latin typeface="+mn-lt"/>
                          <a:ea typeface="+mn-ea"/>
                        </a:rPr>
                        <a:t>基态原子的</a:t>
                      </a:r>
                    </a:p>
                    <a:p>
                      <a:pPr algn="ctr">
                        <a:lnSpc>
                          <a:spcPct val="100000"/>
                        </a:lnSpc>
                        <a:spcAft>
                          <a:spcPts val="0"/>
                        </a:spcAft>
                      </a:pPr>
                      <a:r>
                        <a:rPr lang="zh-CN" sz="2700" b="0">
                          <a:solidFill>
                            <a:schemeClr val="tx1"/>
                          </a:solidFill>
                          <a:effectLst/>
                          <a:latin typeface="+mn-lt"/>
                          <a:ea typeface="+mn-ea"/>
                        </a:rPr>
                        <a:t>电子排布式</a:t>
                      </a:r>
                      <a:endParaRPr lang="zh-CN" sz="27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a:txBody>
                    <a:bodyPr/>
                    <a:lstStyle/>
                    <a:p>
                      <a:pPr algn="ctr">
                        <a:lnSpc>
                          <a:spcPct val="100000"/>
                        </a:lnSpc>
                        <a:spcAft>
                          <a:spcPts val="0"/>
                        </a:spcAft>
                      </a:pPr>
                      <a:r>
                        <a:rPr lang="zh-CN" sz="2700" b="0">
                          <a:solidFill>
                            <a:schemeClr val="tx1"/>
                          </a:solidFill>
                          <a:effectLst/>
                          <a:latin typeface="+mn-lt"/>
                          <a:ea typeface="+mn-ea"/>
                        </a:rPr>
                        <a:t>原子</a:t>
                      </a:r>
                    </a:p>
                    <a:p>
                      <a:pPr algn="ctr">
                        <a:lnSpc>
                          <a:spcPct val="100000"/>
                        </a:lnSpc>
                        <a:spcAft>
                          <a:spcPts val="0"/>
                        </a:spcAft>
                      </a:pPr>
                      <a:r>
                        <a:rPr lang="zh-CN" sz="2700" b="0">
                          <a:solidFill>
                            <a:schemeClr val="tx1"/>
                          </a:solidFill>
                          <a:effectLst/>
                          <a:latin typeface="+mn-lt"/>
                          <a:ea typeface="+mn-ea"/>
                        </a:rPr>
                        <a:t>序数</a:t>
                      </a:r>
                      <a:endParaRPr lang="zh-CN" sz="27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700" b="0">
                          <a:solidFill>
                            <a:schemeClr val="tx1"/>
                          </a:solidFill>
                          <a:effectLst/>
                          <a:latin typeface="+mn-lt"/>
                          <a:ea typeface="+mn-ea"/>
                        </a:rPr>
                        <a:t>基态原子的电子排布式</a:t>
                      </a:r>
                      <a:endParaRPr lang="zh-CN" sz="27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vMerge="1">
                  <a:txBody>
                    <a:bodyPr/>
                    <a:lstStyle/>
                    <a:p>
                      <a:endParaRPr lang="zh-CN" altLang="en-US"/>
                    </a:p>
                  </a:txBody>
                  <a:tcPr/>
                </a:tc>
                <a:tc hMerge="1" vMerge="1">
                  <a:txBody>
                    <a:bodyPr/>
                    <a:lstStyle/>
                    <a:p>
                      <a:endParaRPr lang="zh-CN" altLang="en-US"/>
                    </a:p>
                  </a:txBody>
                  <a:tcPr/>
                </a:tc>
                <a:extLst>
                  <a:ext uri="{0D108BD9-81ED-4DB2-BD59-A6C34878D82A}">
                    <a16:rowId xmlns:a16="http://schemas.microsoft.com/office/drawing/2014/main" xmlns="" val="3571711129"/>
                  </a:ext>
                </a:extLst>
              </a:tr>
              <a:tr h="0">
                <a:tc>
                  <a:txBody>
                    <a:bodyPr/>
                    <a:lstStyle/>
                    <a:p>
                      <a:pPr algn="ctr">
                        <a:lnSpc>
                          <a:spcPct val="100000"/>
                        </a:lnSpc>
                        <a:spcAft>
                          <a:spcPts val="0"/>
                        </a:spcAft>
                      </a:pPr>
                      <a:r>
                        <a:rPr lang="zh-CN" sz="2700" b="0">
                          <a:solidFill>
                            <a:schemeClr val="tx1"/>
                          </a:solidFill>
                          <a:effectLst/>
                          <a:latin typeface="+mn-lt"/>
                          <a:ea typeface="+mn-ea"/>
                        </a:rPr>
                        <a:t>二</a:t>
                      </a:r>
                      <a:endParaRPr lang="zh-CN" sz="27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700" b="0">
                          <a:solidFill>
                            <a:schemeClr val="tx1"/>
                          </a:solidFill>
                          <a:effectLst/>
                          <a:latin typeface="+mn-lt"/>
                          <a:ea typeface="+mn-ea"/>
                        </a:rPr>
                        <a:t>2</a:t>
                      </a:r>
                      <a:endParaRPr lang="zh-CN" sz="27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0000"/>
                        </a:lnSpc>
                        <a:spcAft>
                          <a:spcPts val="0"/>
                        </a:spcAft>
                      </a:pPr>
                      <a:r>
                        <a:rPr lang="en-US" sz="2700" b="0">
                          <a:solidFill>
                            <a:schemeClr val="tx1"/>
                          </a:solidFill>
                          <a:effectLst/>
                          <a:latin typeface="+mn-lt"/>
                          <a:ea typeface="+mn-ea"/>
                        </a:rPr>
                        <a:t>3</a:t>
                      </a:r>
                      <a:endParaRPr lang="zh-CN" sz="27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gridSpan="3">
                  <a:txBody>
                    <a:bodyPr/>
                    <a:lstStyle/>
                    <a:p>
                      <a:pPr algn="ctr">
                        <a:lnSpc>
                          <a:spcPct val="100000"/>
                        </a:lnSpc>
                        <a:spcAft>
                          <a:spcPts val="0"/>
                        </a:spcAft>
                      </a:pPr>
                      <a:r>
                        <a:rPr lang="en-US" sz="2700" b="0" dirty="0">
                          <a:solidFill>
                            <a:schemeClr val="tx1"/>
                          </a:solidFill>
                          <a:effectLst/>
                          <a:latin typeface="+mn-lt"/>
                          <a:ea typeface="+mn-ea"/>
                        </a:rPr>
                        <a:t>[He]2s</a:t>
                      </a:r>
                      <a:r>
                        <a:rPr lang="en-US" sz="2700" b="0" baseline="30000" dirty="0">
                          <a:solidFill>
                            <a:schemeClr val="tx1"/>
                          </a:solidFill>
                          <a:effectLst/>
                          <a:latin typeface="+mn-lt"/>
                          <a:ea typeface="+mn-ea"/>
                        </a:rPr>
                        <a:t>1</a:t>
                      </a:r>
                      <a:endParaRPr lang="zh-CN" sz="27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hMerge="1">
                  <a:txBody>
                    <a:bodyPr/>
                    <a:lstStyle/>
                    <a:p>
                      <a:endParaRPr lang="zh-CN" altLang="en-US"/>
                    </a:p>
                  </a:txBody>
                  <a:tcPr/>
                </a:tc>
                <a:tc>
                  <a:txBody>
                    <a:bodyPr/>
                    <a:lstStyle/>
                    <a:p>
                      <a:pPr algn="ctr">
                        <a:lnSpc>
                          <a:spcPct val="100000"/>
                        </a:lnSpc>
                        <a:spcAft>
                          <a:spcPts val="0"/>
                        </a:spcAft>
                      </a:pPr>
                      <a:r>
                        <a:rPr lang="en-US" sz="2700" b="0">
                          <a:solidFill>
                            <a:schemeClr val="tx1"/>
                          </a:solidFill>
                          <a:effectLst/>
                          <a:latin typeface="+mn-lt"/>
                          <a:ea typeface="+mn-ea"/>
                        </a:rPr>
                        <a:t>10</a:t>
                      </a:r>
                      <a:endParaRPr lang="zh-CN" sz="27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700" b="0">
                          <a:solidFill>
                            <a:schemeClr val="tx1"/>
                          </a:solidFill>
                          <a:effectLst/>
                          <a:latin typeface="+mn-lt"/>
                          <a:ea typeface="+mn-ea"/>
                        </a:rPr>
                        <a:t>1s</a:t>
                      </a:r>
                      <a:r>
                        <a:rPr lang="en-US" sz="2700" b="0" baseline="30000">
                          <a:solidFill>
                            <a:schemeClr val="tx1"/>
                          </a:solidFill>
                          <a:effectLst/>
                          <a:latin typeface="+mn-lt"/>
                          <a:ea typeface="+mn-ea"/>
                        </a:rPr>
                        <a:t>2</a:t>
                      </a:r>
                      <a:r>
                        <a:rPr lang="en-US" sz="2700" b="0">
                          <a:solidFill>
                            <a:schemeClr val="tx1"/>
                          </a:solidFill>
                          <a:effectLst/>
                          <a:latin typeface="+mn-lt"/>
                          <a:ea typeface="+mn-ea"/>
                        </a:rPr>
                        <a:t>2s</a:t>
                      </a:r>
                      <a:r>
                        <a:rPr lang="en-US" sz="2700" b="0" baseline="30000">
                          <a:solidFill>
                            <a:schemeClr val="tx1"/>
                          </a:solidFill>
                          <a:effectLst/>
                          <a:latin typeface="+mn-lt"/>
                          <a:ea typeface="+mn-ea"/>
                        </a:rPr>
                        <a:t>2</a:t>
                      </a:r>
                      <a:r>
                        <a:rPr lang="en-US" sz="2700" b="0">
                          <a:solidFill>
                            <a:schemeClr val="tx1"/>
                          </a:solidFill>
                          <a:effectLst/>
                          <a:latin typeface="+mn-lt"/>
                          <a:ea typeface="+mn-ea"/>
                        </a:rPr>
                        <a:t>2p</a:t>
                      </a:r>
                      <a:r>
                        <a:rPr lang="en-US" sz="2700" b="0" baseline="30000">
                          <a:solidFill>
                            <a:schemeClr val="tx1"/>
                          </a:solidFill>
                          <a:effectLst/>
                          <a:latin typeface="+mn-lt"/>
                          <a:ea typeface="+mn-ea"/>
                        </a:rPr>
                        <a:t>6</a:t>
                      </a:r>
                      <a:endParaRPr lang="zh-CN" sz="27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48145888"/>
                  </a:ext>
                </a:extLst>
              </a:tr>
              <a:tr h="0">
                <a:tc>
                  <a:txBody>
                    <a:bodyPr/>
                    <a:lstStyle/>
                    <a:p>
                      <a:pPr algn="ctr">
                        <a:lnSpc>
                          <a:spcPct val="100000"/>
                        </a:lnSpc>
                        <a:spcAft>
                          <a:spcPts val="0"/>
                        </a:spcAft>
                      </a:pPr>
                      <a:r>
                        <a:rPr lang="zh-CN" sz="2700" b="0">
                          <a:solidFill>
                            <a:schemeClr val="tx1"/>
                          </a:solidFill>
                          <a:effectLst/>
                          <a:latin typeface="+mn-lt"/>
                          <a:ea typeface="+mn-ea"/>
                        </a:rPr>
                        <a:t>三</a:t>
                      </a:r>
                      <a:endParaRPr lang="zh-CN" sz="27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700" b="0">
                          <a:solidFill>
                            <a:schemeClr val="tx1"/>
                          </a:solidFill>
                          <a:effectLst/>
                          <a:latin typeface="+mn-lt"/>
                          <a:ea typeface="+mn-ea"/>
                        </a:rPr>
                        <a:t>3</a:t>
                      </a:r>
                      <a:endParaRPr lang="zh-CN" sz="27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0000"/>
                        </a:lnSpc>
                        <a:spcAft>
                          <a:spcPts val="0"/>
                        </a:spcAft>
                      </a:pPr>
                      <a:r>
                        <a:rPr lang="en-US" sz="2700" b="0">
                          <a:solidFill>
                            <a:schemeClr val="tx1"/>
                          </a:solidFill>
                          <a:effectLst/>
                          <a:latin typeface="+mn-lt"/>
                          <a:ea typeface="+mn-ea"/>
                        </a:rPr>
                        <a:t>11</a:t>
                      </a:r>
                      <a:endParaRPr lang="zh-CN" sz="27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gridSpan="3">
                  <a:txBody>
                    <a:bodyPr/>
                    <a:lstStyle/>
                    <a:p>
                      <a:pPr algn="ctr">
                        <a:lnSpc>
                          <a:spcPct val="100000"/>
                        </a:lnSpc>
                        <a:spcAft>
                          <a:spcPts val="0"/>
                        </a:spcAft>
                      </a:pPr>
                      <a:r>
                        <a:rPr lang="en-US" sz="2700" b="0">
                          <a:solidFill>
                            <a:schemeClr val="tx1"/>
                          </a:solidFill>
                          <a:effectLst/>
                          <a:latin typeface="+mn-lt"/>
                          <a:ea typeface="+mn-ea"/>
                        </a:rPr>
                        <a:t>[Ne]3s</a:t>
                      </a:r>
                      <a:r>
                        <a:rPr lang="en-US" sz="2700" b="0" baseline="30000">
                          <a:solidFill>
                            <a:schemeClr val="tx1"/>
                          </a:solidFill>
                          <a:effectLst/>
                          <a:latin typeface="+mn-lt"/>
                          <a:ea typeface="+mn-ea"/>
                        </a:rPr>
                        <a:t>1</a:t>
                      </a:r>
                      <a:endParaRPr lang="zh-CN" sz="27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hMerge="1">
                  <a:txBody>
                    <a:bodyPr/>
                    <a:lstStyle/>
                    <a:p>
                      <a:endParaRPr lang="zh-CN" altLang="en-US"/>
                    </a:p>
                  </a:txBody>
                  <a:tcPr/>
                </a:tc>
                <a:tc>
                  <a:txBody>
                    <a:bodyPr/>
                    <a:lstStyle/>
                    <a:p>
                      <a:pPr algn="ctr">
                        <a:lnSpc>
                          <a:spcPct val="100000"/>
                        </a:lnSpc>
                        <a:spcAft>
                          <a:spcPts val="0"/>
                        </a:spcAft>
                      </a:pPr>
                      <a:r>
                        <a:rPr lang="en-US" sz="2700" b="0">
                          <a:solidFill>
                            <a:schemeClr val="tx1"/>
                          </a:solidFill>
                          <a:effectLst/>
                          <a:latin typeface="+mn-lt"/>
                          <a:ea typeface="+mn-ea"/>
                        </a:rPr>
                        <a:t>18</a:t>
                      </a:r>
                      <a:endParaRPr lang="zh-CN" sz="27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700" b="0">
                          <a:solidFill>
                            <a:schemeClr val="tx1"/>
                          </a:solidFill>
                          <a:effectLst/>
                          <a:latin typeface="+mn-lt"/>
                          <a:ea typeface="+mn-ea"/>
                        </a:rPr>
                        <a:t>1s</a:t>
                      </a:r>
                      <a:r>
                        <a:rPr lang="en-US" sz="2700" b="0" baseline="30000">
                          <a:solidFill>
                            <a:schemeClr val="tx1"/>
                          </a:solidFill>
                          <a:effectLst/>
                          <a:latin typeface="+mn-lt"/>
                          <a:ea typeface="+mn-ea"/>
                        </a:rPr>
                        <a:t>2</a:t>
                      </a:r>
                      <a:r>
                        <a:rPr lang="en-US" sz="2700" b="0">
                          <a:solidFill>
                            <a:schemeClr val="tx1"/>
                          </a:solidFill>
                          <a:effectLst/>
                          <a:latin typeface="+mn-lt"/>
                          <a:ea typeface="+mn-ea"/>
                        </a:rPr>
                        <a:t>2s</a:t>
                      </a:r>
                      <a:r>
                        <a:rPr lang="en-US" sz="2700" b="0" baseline="30000">
                          <a:solidFill>
                            <a:schemeClr val="tx1"/>
                          </a:solidFill>
                          <a:effectLst/>
                          <a:latin typeface="+mn-lt"/>
                          <a:ea typeface="+mn-ea"/>
                        </a:rPr>
                        <a:t>2</a:t>
                      </a:r>
                      <a:r>
                        <a:rPr lang="en-US" sz="2700" b="0">
                          <a:solidFill>
                            <a:schemeClr val="tx1"/>
                          </a:solidFill>
                          <a:effectLst/>
                          <a:latin typeface="+mn-lt"/>
                          <a:ea typeface="+mn-ea"/>
                        </a:rPr>
                        <a:t>2p</a:t>
                      </a:r>
                      <a:r>
                        <a:rPr lang="en-US" sz="2700" b="0" baseline="30000">
                          <a:solidFill>
                            <a:schemeClr val="tx1"/>
                          </a:solidFill>
                          <a:effectLst/>
                          <a:latin typeface="+mn-lt"/>
                          <a:ea typeface="+mn-ea"/>
                        </a:rPr>
                        <a:t>6</a:t>
                      </a:r>
                      <a:r>
                        <a:rPr lang="en-US" sz="2700" b="0">
                          <a:solidFill>
                            <a:schemeClr val="tx1"/>
                          </a:solidFill>
                          <a:effectLst/>
                          <a:latin typeface="+mn-lt"/>
                          <a:ea typeface="+mn-ea"/>
                        </a:rPr>
                        <a:t>3s</a:t>
                      </a:r>
                      <a:r>
                        <a:rPr lang="en-US" sz="2700" b="0" baseline="30000">
                          <a:solidFill>
                            <a:schemeClr val="tx1"/>
                          </a:solidFill>
                          <a:effectLst/>
                          <a:latin typeface="+mn-lt"/>
                          <a:ea typeface="+mn-ea"/>
                        </a:rPr>
                        <a:t>2</a:t>
                      </a:r>
                      <a:r>
                        <a:rPr lang="en-US" sz="2700" b="0">
                          <a:solidFill>
                            <a:schemeClr val="tx1"/>
                          </a:solidFill>
                          <a:effectLst/>
                          <a:latin typeface="+mn-lt"/>
                          <a:ea typeface="+mn-ea"/>
                        </a:rPr>
                        <a:t>3p</a:t>
                      </a:r>
                      <a:r>
                        <a:rPr lang="en-US" sz="2700" b="0" baseline="30000">
                          <a:solidFill>
                            <a:schemeClr val="tx1"/>
                          </a:solidFill>
                          <a:effectLst/>
                          <a:latin typeface="+mn-lt"/>
                          <a:ea typeface="+mn-ea"/>
                        </a:rPr>
                        <a:t>6</a:t>
                      </a:r>
                      <a:endParaRPr lang="zh-CN" sz="27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05505993"/>
                  </a:ext>
                </a:extLst>
              </a:tr>
              <a:tr h="0">
                <a:tc>
                  <a:txBody>
                    <a:bodyPr/>
                    <a:lstStyle/>
                    <a:p>
                      <a:pPr algn="ctr">
                        <a:lnSpc>
                          <a:spcPct val="100000"/>
                        </a:lnSpc>
                        <a:spcAft>
                          <a:spcPts val="0"/>
                        </a:spcAft>
                      </a:pPr>
                      <a:r>
                        <a:rPr lang="zh-CN" sz="2700" b="0">
                          <a:solidFill>
                            <a:schemeClr val="tx1"/>
                          </a:solidFill>
                          <a:effectLst/>
                          <a:latin typeface="+mn-lt"/>
                          <a:ea typeface="+mn-ea"/>
                        </a:rPr>
                        <a:t>四</a:t>
                      </a:r>
                      <a:endParaRPr lang="zh-CN" sz="27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700" b="0">
                          <a:solidFill>
                            <a:schemeClr val="tx1"/>
                          </a:solidFill>
                          <a:effectLst/>
                          <a:latin typeface="+mn-lt"/>
                          <a:ea typeface="+mn-ea"/>
                        </a:rPr>
                        <a:t>4</a:t>
                      </a:r>
                      <a:endParaRPr lang="zh-CN" sz="27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0000"/>
                        </a:lnSpc>
                        <a:spcAft>
                          <a:spcPts val="0"/>
                        </a:spcAft>
                      </a:pPr>
                      <a:r>
                        <a:rPr lang="en-US" sz="2700" b="0">
                          <a:solidFill>
                            <a:schemeClr val="tx1"/>
                          </a:solidFill>
                          <a:effectLst/>
                          <a:latin typeface="+mn-lt"/>
                          <a:ea typeface="+mn-ea"/>
                        </a:rPr>
                        <a:t>19</a:t>
                      </a:r>
                      <a:endParaRPr lang="zh-CN" sz="27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gridSpan="3">
                  <a:txBody>
                    <a:bodyPr/>
                    <a:lstStyle/>
                    <a:p>
                      <a:pPr algn="ctr">
                        <a:lnSpc>
                          <a:spcPct val="100000"/>
                        </a:lnSpc>
                        <a:spcAft>
                          <a:spcPts val="0"/>
                        </a:spcAft>
                      </a:pPr>
                      <a:r>
                        <a:rPr lang="en-US" sz="2700" b="0">
                          <a:solidFill>
                            <a:schemeClr val="tx1"/>
                          </a:solidFill>
                          <a:effectLst/>
                          <a:latin typeface="+mn-lt"/>
                          <a:ea typeface="+mn-ea"/>
                        </a:rPr>
                        <a:t>[Ar]4s</a:t>
                      </a:r>
                      <a:r>
                        <a:rPr lang="en-US" sz="2700" b="0" baseline="30000">
                          <a:solidFill>
                            <a:schemeClr val="tx1"/>
                          </a:solidFill>
                          <a:effectLst/>
                          <a:latin typeface="+mn-lt"/>
                          <a:ea typeface="+mn-ea"/>
                        </a:rPr>
                        <a:t>1</a:t>
                      </a:r>
                      <a:endParaRPr lang="zh-CN" sz="27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hMerge="1">
                  <a:txBody>
                    <a:bodyPr/>
                    <a:lstStyle/>
                    <a:p>
                      <a:endParaRPr lang="zh-CN" altLang="en-US"/>
                    </a:p>
                  </a:txBody>
                  <a:tcPr/>
                </a:tc>
                <a:tc>
                  <a:txBody>
                    <a:bodyPr/>
                    <a:lstStyle/>
                    <a:p>
                      <a:pPr algn="ctr">
                        <a:lnSpc>
                          <a:spcPct val="100000"/>
                        </a:lnSpc>
                        <a:spcAft>
                          <a:spcPts val="0"/>
                        </a:spcAft>
                      </a:pPr>
                      <a:r>
                        <a:rPr lang="en-US" sz="2700" b="0">
                          <a:solidFill>
                            <a:schemeClr val="tx1"/>
                          </a:solidFill>
                          <a:effectLst/>
                          <a:latin typeface="+mn-lt"/>
                          <a:ea typeface="+mn-ea"/>
                        </a:rPr>
                        <a:t>36</a:t>
                      </a:r>
                      <a:endParaRPr lang="zh-CN" sz="27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700" b="0">
                          <a:solidFill>
                            <a:schemeClr val="tx1"/>
                          </a:solidFill>
                          <a:effectLst/>
                          <a:latin typeface="+mn-lt"/>
                          <a:ea typeface="+mn-ea"/>
                        </a:rPr>
                        <a:t>1s</a:t>
                      </a:r>
                      <a:r>
                        <a:rPr lang="en-US" sz="2700" b="0" baseline="30000">
                          <a:solidFill>
                            <a:schemeClr val="tx1"/>
                          </a:solidFill>
                          <a:effectLst/>
                          <a:latin typeface="+mn-lt"/>
                          <a:ea typeface="+mn-ea"/>
                        </a:rPr>
                        <a:t>2</a:t>
                      </a:r>
                      <a:r>
                        <a:rPr lang="en-US" sz="2700" b="0">
                          <a:solidFill>
                            <a:schemeClr val="tx1"/>
                          </a:solidFill>
                          <a:effectLst/>
                          <a:latin typeface="+mn-lt"/>
                          <a:ea typeface="+mn-ea"/>
                        </a:rPr>
                        <a:t>2s</a:t>
                      </a:r>
                      <a:r>
                        <a:rPr lang="en-US" sz="2700" b="0" baseline="30000">
                          <a:solidFill>
                            <a:schemeClr val="tx1"/>
                          </a:solidFill>
                          <a:effectLst/>
                          <a:latin typeface="+mn-lt"/>
                          <a:ea typeface="+mn-ea"/>
                        </a:rPr>
                        <a:t>2</a:t>
                      </a:r>
                      <a:r>
                        <a:rPr lang="en-US" sz="2700" b="0">
                          <a:solidFill>
                            <a:schemeClr val="tx1"/>
                          </a:solidFill>
                          <a:effectLst/>
                          <a:latin typeface="+mn-lt"/>
                          <a:ea typeface="+mn-ea"/>
                        </a:rPr>
                        <a:t>2p</a:t>
                      </a:r>
                      <a:r>
                        <a:rPr lang="en-US" sz="2700" b="0" baseline="30000">
                          <a:solidFill>
                            <a:schemeClr val="tx1"/>
                          </a:solidFill>
                          <a:effectLst/>
                          <a:latin typeface="+mn-lt"/>
                          <a:ea typeface="+mn-ea"/>
                        </a:rPr>
                        <a:t>6</a:t>
                      </a:r>
                      <a:r>
                        <a:rPr lang="en-US" sz="2700" b="0">
                          <a:solidFill>
                            <a:schemeClr val="tx1"/>
                          </a:solidFill>
                          <a:effectLst/>
                          <a:latin typeface="+mn-lt"/>
                          <a:ea typeface="+mn-ea"/>
                        </a:rPr>
                        <a:t>3s</a:t>
                      </a:r>
                      <a:r>
                        <a:rPr lang="en-US" sz="2700" b="0" baseline="30000">
                          <a:solidFill>
                            <a:schemeClr val="tx1"/>
                          </a:solidFill>
                          <a:effectLst/>
                          <a:latin typeface="+mn-lt"/>
                          <a:ea typeface="+mn-ea"/>
                        </a:rPr>
                        <a:t>2</a:t>
                      </a:r>
                      <a:r>
                        <a:rPr lang="en-US" sz="2700" b="0">
                          <a:solidFill>
                            <a:schemeClr val="tx1"/>
                          </a:solidFill>
                          <a:effectLst/>
                          <a:latin typeface="+mn-lt"/>
                          <a:ea typeface="+mn-ea"/>
                        </a:rPr>
                        <a:t>3p</a:t>
                      </a:r>
                      <a:r>
                        <a:rPr lang="en-US" sz="2700" b="0" baseline="30000">
                          <a:solidFill>
                            <a:schemeClr val="tx1"/>
                          </a:solidFill>
                          <a:effectLst/>
                          <a:latin typeface="+mn-lt"/>
                          <a:ea typeface="+mn-ea"/>
                        </a:rPr>
                        <a:t>6</a:t>
                      </a:r>
                      <a:r>
                        <a:rPr lang="en-US" sz="2700" b="0">
                          <a:solidFill>
                            <a:schemeClr val="tx1"/>
                          </a:solidFill>
                          <a:effectLst/>
                          <a:latin typeface="+mn-lt"/>
                          <a:ea typeface="+mn-ea"/>
                        </a:rPr>
                        <a:t>3d</a:t>
                      </a:r>
                      <a:r>
                        <a:rPr lang="en-US" sz="2700" b="0" baseline="30000">
                          <a:solidFill>
                            <a:schemeClr val="tx1"/>
                          </a:solidFill>
                          <a:effectLst/>
                          <a:latin typeface="+mn-lt"/>
                          <a:ea typeface="+mn-ea"/>
                        </a:rPr>
                        <a:t>10</a:t>
                      </a:r>
                      <a:r>
                        <a:rPr lang="en-US" sz="2700" b="0">
                          <a:solidFill>
                            <a:schemeClr val="tx1"/>
                          </a:solidFill>
                          <a:effectLst/>
                          <a:latin typeface="+mn-lt"/>
                          <a:ea typeface="+mn-ea"/>
                        </a:rPr>
                        <a:t>4s</a:t>
                      </a:r>
                      <a:r>
                        <a:rPr lang="en-US" sz="2700" b="0" baseline="30000">
                          <a:solidFill>
                            <a:schemeClr val="tx1"/>
                          </a:solidFill>
                          <a:effectLst/>
                          <a:latin typeface="+mn-lt"/>
                          <a:ea typeface="+mn-ea"/>
                        </a:rPr>
                        <a:t>2</a:t>
                      </a:r>
                      <a:r>
                        <a:rPr lang="en-US" sz="2700" b="0">
                          <a:solidFill>
                            <a:schemeClr val="tx1"/>
                          </a:solidFill>
                          <a:effectLst/>
                          <a:latin typeface="+mn-lt"/>
                          <a:ea typeface="+mn-ea"/>
                        </a:rPr>
                        <a:t>4p</a:t>
                      </a:r>
                      <a:r>
                        <a:rPr lang="en-US" sz="2700" b="0" baseline="30000">
                          <a:solidFill>
                            <a:schemeClr val="tx1"/>
                          </a:solidFill>
                          <a:effectLst/>
                          <a:latin typeface="+mn-lt"/>
                          <a:ea typeface="+mn-ea"/>
                        </a:rPr>
                        <a:t>6</a:t>
                      </a:r>
                      <a:endParaRPr lang="zh-CN" sz="27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51566956"/>
                  </a:ext>
                </a:extLst>
              </a:tr>
              <a:tr h="0">
                <a:tc>
                  <a:txBody>
                    <a:bodyPr/>
                    <a:lstStyle/>
                    <a:p>
                      <a:pPr algn="ctr">
                        <a:lnSpc>
                          <a:spcPct val="100000"/>
                        </a:lnSpc>
                        <a:spcAft>
                          <a:spcPts val="0"/>
                        </a:spcAft>
                      </a:pPr>
                      <a:r>
                        <a:rPr lang="zh-CN" sz="2700" b="0">
                          <a:solidFill>
                            <a:schemeClr val="tx1"/>
                          </a:solidFill>
                          <a:effectLst/>
                          <a:latin typeface="+mn-lt"/>
                          <a:ea typeface="+mn-ea"/>
                        </a:rPr>
                        <a:t>五</a:t>
                      </a:r>
                      <a:endParaRPr lang="zh-CN" sz="27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700" b="0">
                          <a:solidFill>
                            <a:schemeClr val="tx1"/>
                          </a:solidFill>
                          <a:effectLst/>
                          <a:latin typeface="+mn-lt"/>
                          <a:ea typeface="+mn-ea"/>
                        </a:rPr>
                        <a:t>5</a:t>
                      </a:r>
                      <a:endParaRPr lang="zh-CN" sz="27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0000"/>
                        </a:lnSpc>
                        <a:spcAft>
                          <a:spcPts val="0"/>
                        </a:spcAft>
                      </a:pPr>
                      <a:r>
                        <a:rPr lang="en-US" sz="2700" b="0">
                          <a:solidFill>
                            <a:schemeClr val="tx1"/>
                          </a:solidFill>
                          <a:effectLst/>
                          <a:latin typeface="+mn-lt"/>
                          <a:ea typeface="+mn-ea"/>
                        </a:rPr>
                        <a:t>37</a:t>
                      </a:r>
                      <a:endParaRPr lang="zh-CN" sz="27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gridSpan="3">
                  <a:txBody>
                    <a:bodyPr/>
                    <a:lstStyle/>
                    <a:p>
                      <a:pPr algn="ctr">
                        <a:lnSpc>
                          <a:spcPct val="100000"/>
                        </a:lnSpc>
                        <a:spcAft>
                          <a:spcPts val="0"/>
                        </a:spcAft>
                      </a:pPr>
                      <a:r>
                        <a:rPr lang="en-US" sz="2700" b="0">
                          <a:solidFill>
                            <a:schemeClr val="tx1"/>
                          </a:solidFill>
                          <a:effectLst/>
                          <a:latin typeface="+mn-lt"/>
                          <a:ea typeface="+mn-ea"/>
                        </a:rPr>
                        <a:t>[Kr]5s</a:t>
                      </a:r>
                      <a:r>
                        <a:rPr lang="en-US" sz="2700" b="0" baseline="30000">
                          <a:solidFill>
                            <a:schemeClr val="tx1"/>
                          </a:solidFill>
                          <a:effectLst/>
                          <a:latin typeface="+mn-lt"/>
                          <a:ea typeface="+mn-ea"/>
                        </a:rPr>
                        <a:t>1</a:t>
                      </a:r>
                      <a:endParaRPr lang="zh-CN" sz="27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hMerge="1">
                  <a:txBody>
                    <a:bodyPr/>
                    <a:lstStyle/>
                    <a:p>
                      <a:endParaRPr lang="zh-CN" altLang="en-US"/>
                    </a:p>
                  </a:txBody>
                  <a:tcPr/>
                </a:tc>
                <a:tc>
                  <a:txBody>
                    <a:bodyPr/>
                    <a:lstStyle/>
                    <a:p>
                      <a:pPr algn="ctr">
                        <a:lnSpc>
                          <a:spcPct val="100000"/>
                        </a:lnSpc>
                        <a:spcAft>
                          <a:spcPts val="0"/>
                        </a:spcAft>
                      </a:pPr>
                      <a:r>
                        <a:rPr lang="en-US" sz="2700" b="0">
                          <a:solidFill>
                            <a:schemeClr val="tx1"/>
                          </a:solidFill>
                          <a:effectLst/>
                          <a:latin typeface="+mn-lt"/>
                          <a:ea typeface="+mn-ea"/>
                        </a:rPr>
                        <a:t>54</a:t>
                      </a:r>
                      <a:endParaRPr lang="zh-CN" sz="27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700" b="0">
                          <a:solidFill>
                            <a:schemeClr val="tx1"/>
                          </a:solidFill>
                          <a:effectLst/>
                          <a:latin typeface="+mn-lt"/>
                          <a:ea typeface="+mn-ea"/>
                        </a:rPr>
                        <a:t>1s</a:t>
                      </a:r>
                      <a:r>
                        <a:rPr lang="en-US" sz="2700" b="0" baseline="30000">
                          <a:solidFill>
                            <a:schemeClr val="tx1"/>
                          </a:solidFill>
                          <a:effectLst/>
                          <a:latin typeface="+mn-lt"/>
                          <a:ea typeface="+mn-ea"/>
                        </a:rPr>
                        <a:t>2</a:t>
                      </a:r>
                      <a:r>
                        <a:rPr lang="en-US" sz="2700" b="0">
                          <a:solidFill>
                            <a:schemeClr val="tx1"/>
                          </a:solidFill>
                          <a:effectLst/>
                          <a:latin typeface="+mn-lt"/>
                          <a:ea typeface="+mn-ea"/>
                        </a:rPr>
                        <a:t>2s</a:t>
                      </a:r>
                      <a:r>
                        <a:rPr lang="en-US" sz="2700" b="0" baseline="30000">
                          <a:solidFill>
                            <a:schemeClr val="tx1"/>
                          </a:solidFill>
                          <a:effectLst/>
                          <a:latin typeface="+mn-lt"/>
                          <a:ea typeface="+mn-ea"/>
                        </a:rPr>
                        <a:t>2</a:t>
                      </a:r>
                      <a:r>
                        <a:rPr lang="en-US" sz="2700" b="0">
                          <a:solidFill>
                            <a:schemeClr val="tx1"/>
                          </a:solidFill>
                          <a:effectLst/>
                          <a:latin typeface="+mn-lt"/>
                          <a:ea typeface="+mn-ea"/>
                        </a:rPr>
                        <a:t>2p</a:t>
                      </a:r>
                      <a:r>
                        <a:rPr lang="en-US" sz="2700" b="0" baseline="30000">
                          <a:solidFill>
                            <a:schemeClr val="tx1"/>
                          </a:solidFill>
                          <a:effectLst/>
                          <a:latin typeface="+mn-lt"/>
                          <a:ea typeface="+mn-ea"/>
                        </a:rPr>
                        <a:t>6</a:t>
                      </a:r>
                      <a:r>
                        <a:rPr lang="en-US" sz="2700" b="0">
                          <a:solidFill>
                            <a:schemeClr val="tx1"/>
                          </a:solidFill>
                          <a:effectLst/>
                          <a:latin typeface="+mn-lt"/>
                          <a:ea typeface="+mn-ea"/>
                        </a:rPr>
                        <a:t>3s</a:t>
                      </a:r>
                      <a:r>
                        <a:rPr lang="en-US" sz="2700" b="0" baseline="30000">
                          <a:solidFill>
                            <a:schemeClr val="tx1"/>
                          </a:solidFill>
                          <a:effectLst/>
                          <a:latin typeface="+mn-lt"/>
                          <a:ea typeface="+mn-ea"/>
                        </a:rPr>
                        <a:t>2</a:t>
                      </a:r>
                      <a:r>
                        <a:rPr lang="en-US" sz="2700" b="0">
                          <a:solidFill>
                            <a:schemeClr val="tx1"/>
                          </a:solidFill>
                          <a:effectLst/>
                          <a:latin typeface="+mn-lt"/>
                          <a:ea typeface="+mn-ea"/>
                        </a:rPr>
                        <a:t>3p</a:t>
                      </a:r>
                      <a:r>
                        <a:rPr lang="en-US" sz="2700" b="0" baseline="30000">
                          <a:solidFill>
                            <a:schemeClr val="tx1"/>
                          </a:solidFill>
                          <a:effectLst/>
                          <a:latin typeface="+mn-lt"/>
                          <a:ea typeface="+mn-ea"/>
                        </a:rPr>
                        <a:t>6</a:t>
                      </a:r>
                      <a:r>
                        <a:rPr lang="en-US" sz="2700" b="0">
                          <a:solidFill>
                            <a:schemeClr val="tx1"/>
                          </a:solidFill>
                          <a:effectLst/>
                          <a:latin typeface="+mn-lt"/>
                          <a:ea typeface="+mn-ea"/>
                        </a:rPr>
                        <a:t>3d</a:t>
                      </a:r>
                      <a:r>
                        <a:rPr lang="en-US" sz="2700" b="0" baseline="30000">
                          <a:solidFill>
                            <a:schemeClr val="tx1"/>
                          </a:solidFill>
                          <a:effectLst/>
                          <a:latin typeface="+mn-lt"/>
                          <a:ea typeface="+mn-ea"/>
                        </a:rPr>
                        <a:t>10</a:t>
                      </a:r>
                      <a:r>
                        <a:rPr lang="en-US" sz="2700" b="0">
                          <a:solidFill>
                            <a:schemeClr val="tx1"/>
                          </a:solidFill>
                          <a:effectLst/>
                          <a:latin typeface="+mn-lt"/>
                          <a:ea typeface="+mn-ea"/>
                        </a:rPr>
                        <a:t>4s</a:t>
                      </a:r>
                      <a:r>
                        <a:rPr lang="en-US" sz="2700" b="0" baseline="30000">
                          <a:solidFill>
                            <a:schemeClr val="tx1"/>
                          </a:solidFill>
                          <a:effectLst/>
                          <a:latin typeface="+mn-lt"/>
                          <a:ea typeface="+mn-ea"/>
                        </a:rPr>
                        <a:t>2</a:t>
                      </a:r>
                      <a:r>
                        <a:rPr lang="en-US" sz="2700" b="0">
                          <a:solidFill>
                            <a:schemeClr val="tx1"/>
                          </a:solidFill>
                          <a:effectLst/>
                          <a:latin typeface="+mn-lt"/>
                          <a:ea typeface="+mn-ea"/>
                        </a:rPr>
                        <a:t>4p</a:t>
                      </a:r>
                      <a:r>
                        <a:rPr lang="en-US" sz="2700" b="0" baseline="30000">
                          <a:solidFill>
                            <a:schemeClr val="tx1"/>
                          </a:solidFill>
                          <a:effectLst/>
                          <a:latin typeface="+mn-lt"/>
                          <a:ea typeface="+mn-ea"/>
                        </a:rPr>
                        <a:t>6</a:t>
                      </a:r>
                      <a:r>
                        <a:rPr lang="en-US" sz="2700" b="0">
                          <a:solidFill>
                            <a:schemeClr val="tx1"/>
                          </a:solidFill>
                          <a:effectLst/>
                          <a:latin typeface="+mn-lt"/>
                          <a:ea typeface="+mn-ea"/>
                        </a:rPr>
                        <a:t>4d</a:t>
                      </a:r>
                      <a:r>
                        <a:rPr lang="en-US" sz="2700" b="0" baseline="30000">
                          <a:solidFill>
                            <a:schemeClr val="tx1"/>
                          </a:solidFill>
                          <a:effectLst/>
                          <a:latin typeface="+mn-lt"/>
                          <a:ea typeface="+mn-ea"/>
                        </a:rPr>
                        <a:t>10</a:t>
                      </a:r>
                      <a:r>
                        <a:rPr lang="en-US" sz="2700" b="0">
                          <a:solidFill>
                            <a:schemeClr val="tx1"/>
                          </a:solidFill>
                          <a:effectLst/>
                          <a:latin typeface="+mn-lt"/>
                          <a:ea typeface="+mn-ea"/>
                        </a:rPr>
                        <a:t>5s</a:t>
                      </a:r>
                      <a:r>
                        <a:rPr lang="en-US" sz="2700" b="0" baseline="30000">
                          <a:solidFill>
                            <a:schemeClr val="tx1"/>
                          </a:solidFill>
                          <a:effectLst/>
                          <a:latin typeface="+mn-lt"/>
                          <a:ea typeface="+mn-ea"/>
                        </a:rPr>
                        <a:t>2</a:t>
                      </a:r>
                      <a:r>
                        <a:rPr lang="en-US" sz="2700" b="0">
                          <a:solidFill>
                            <a:schemeClr val="tx1"/>
                          </a:solidFill>
                          <a:effectLst/>
                          <a:latin typeface="+mn-lt"/>
                          <a:ea typeface="+mn-ea"/>
                        </a:rPr>
                        <a:t>5p</a:t>
                      </a:r>
                      <a:r>
                        <a:rPr lang="en-US" sz="2700" b="0" baseline="30000">
                          <a:solidFill>
                            <a:schemeClr val="tx1"/>
                          </a:solidFill>
                          <a:effectLst/>
                          <a:latin typeface="+mn-lt"/>
                          <a:ea typeface="+mn-ea"/>
                        </a:rPr>
                        <a:t>6</a:t>
                      </a:r>
                      <a:endParaRPr lang="zh-CN" sz="27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63396024"/>
                  </a:ext>
                </a:extLst>
              </a:tr>
              <a:tr h="0">
                <a:tc>
                  <a:txBody>
                    <a:bodyPr/>
                    <a:lstStyle/>
                    <a:p>
                      <a:pPr algn="ctr">
                        <a:lnSpc>
                          <a:spcPct val="100000"/>
                        </a:lnSpc>
                        <a:spcAft>
                          <a:spcPts val="0"/>
                        </a:spcAft>
                      </a:pPr>
                      <a:r>
                        <a:rPr lang="zh-CN" sz="2700" b="0">
                          <a:solidFill>
                            <a:schemeClr val="tx1"/>
                          </a:solidFill>
                          <a:effectLst/>
                          <a:latin typeface="+mn-lt"/>
                          <a:ea typeface="+mn-ea"/>
                        </a:rPr>
                        <a:t>六</a:t>
                      </a:r>
                      <a:endParaRPr lang="zh-CN" sz="27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700" b="0">
                          <a:solidFill>
                            <a:schemeClr val="tx1"/>
                          </a:solidFill>
                          <a:effectLst/>
                          <a:latin typeface="+mn-lt"/>
                          <a:ea typeface="+mn-ea"/>
                        </a:rPr>
                        <a:t>6</a:t>
                      </a:r>
                      <a:endParaRPr lang="zh-CN" sz="27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0000"/>
                        </a:lnSpc>
                        <a:spcAft>
                          <a:spcPts val="0"/>
                        </a:spcAft>
                      </a:pPr>
                      <a:r>
                        <a:rPr lang="en-US" sz="2700" b="0">
                          <a:solidFill>
                            <a:schemeClr val="tx1"/>
                          </a:solidFill>
                          <a:effectLst/>
                          <a:latin typeface="+mn-lt"/>
                          <a:ea typeface="+mn-ea"/>
                        </a:rPr>
                        <a:t>55</a:t>
                      </a:r>
                      <a:endParaRPr lang="zh-CN" sz="27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gridSpan="3">
                  <a:txBody>
                    <a:bodyPr/>
                    <a:lstStyle/>
                    <a:p>
                      <a:pPr algn="ctr">
                        <a:lnSpc>
                          <a:spcPct val="100000"/>
                        </a:lnSpc>
                        <a:spcAft>
                          <a:spcPts val="0"/>
                        </a:spcAft>
                      </a:pPr>
                      <a:r>
                        <a:rPr lang="en-US" sz="2700" b="0">
                          <a:solidFill>
                            <a:schemeClr val="tx1"/>
                          </a:solidFill>
                          <a:effectLst/>
                          <a:latin typeface="+mn-lt"/>
                          <a:ea typeface="+mn-ea"/>
                        </a:rPr>
                        <a:t>[Xe]6s</a:t>
                      </a:r>
                      <a:r>
                        <a:rPr lang="en-US" sz="2700" b="0" baseline="30000">
                          <a:solidFill>
                            <a:schemeClr val="tx1"/>
                          </a:solidFill>
                          <a:effectLst/>
                          <a:latin typeface="+mn-lt"/>
                          <a:ea typeface="+mn-ea"/>
                        </a:rPr>
                        <a:t>1</a:t>
                      </a:r>
                      <a:endParaRPr lang="zh-CN" sz="27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hMerge="1">
                  <a:txBody>
                    <a:bodyPr/>
                    <a:lstStyle/>
                    <a:p>
                      <a:endParaRPr lang="zh-CN" altLang="en-US"/>
                    </a:p>
                  </a:txBody>
                  <a:tcPr/>
                </a:tc>
                <a:tc>
                  <a:txBody>
                    <a:bodyPr/>
                    <a:lstStyle/>
                    <a:p>
                      <a:pPr algn="ctr">
                        <a:lnSpc>
                          <a:spcPct val="100000"/>
                        </a:lnSpc>
                        <a:spcAft>
                          <a:spcPts val="0"/>
                        </a:spcAft>
                      </a:pPr>
                      <a:r>
                        <a:rPr lang="en-US" sz="2700" b="0">
                          <a:solidFill>
                            <a:schemeClr val="tx1"/>
                          </a:solidFill>
                          <a:effectLst/>
                          <a:latin typeface="+mn-lt"/>
                          <a:ea typeface="+mn-ea"/>
                        </a:rPr>
                        <a:t>86</a:t>
                      </a:r>
                      <a:endParaRPr lang="zh-CN" sz="27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700" b="0" dirty="0">
                          <a:solidFill>
                            <a:schemeClr val="tx1"/>
                          </a:solidFill>
                          <a:effectLst/>
                          <a:latin typeface="+mn-lt"/>
                          <a:ea typeface="+mn-ea"/>
                        </a:rPr>
                        <a:t>1s</a:t>
                      </a:r>
                      <a:r>
                        <a:rPr lang="en-US" sz="2700" b="0" baseline="30000" dirty="0">
                          <a:solidFill>
                            <a:schemeClr val="tx1"/>
                          </a:solidFill>
                          <a:effectLst/>
                          <a:latin typeface="+mn-lt"/>
                          <a:ea typeface="+mn-ea"/>
                        </a:rPr>
                        <a:t>2</a:t>
                      </a:r>
                      <a:r>
                        <a:rPr lang="en-US" sz="2700" b="0" dirty="0">
                          <a:solidFill>
                            <a:schemeClr val="tx1"/>
                          </a:solidFill>
                          <a:effectLst/>
                          <a:latin typeface="+mn-lt"/>
                          <a:ea typeface="+mn-ea"/>
                        </a:rPr>
                        <a:t>2s</a:t>
                      </a:r>
                      <a:r>
                        <a:rPr lang="en-US" sz="2700" b="0" baseline="30000" dirty="0">
                          <a:solidFill>
                            <a:schemeClr val="tx1"/>
                          </a:solidFill>
                          <a:effectLst/>
                          <a:latin typeface="+mn-lt"/>
                          <a:ea typeface="+mn-ea"/>
                        </a:rPr>
                        <a:t>2</a:t>
                      </a:r>
                      <a:r>
                        <a:rPr lang="en-US" sz="2700" b="0" dirty="0">
                          <a:solidFill>
                            <a:schemeClr val="tx1"/>
                          </a:solidFill>
                          <a:effectLst/>
                          <a:latin typeface="+mn-lt"/>
                          <a:ea typeface="+mn-ea"/>
                        </a:rPr>
                        <a:t>2p</a:t>
                      </a:r>
                      <a:r>
                        <a:rPr lang="en-US" sz="2700" b="0" baseline="30000" dirty="0">
                          <a:solidFill>
                            <a:schemeClr val="tx1"/>
                          </a:solidFill>
                          <a:effectLst/>
                          <a:latin typeface="+mn-lt"/>
                          <a:ea typeface="+mn-ea"/>
                        </a:rPr>
                        <a:t>6</a:t>
                      </a:r>
                      <a:r>
                        <a:rPr lang="en-US" sz="2700" b="0" dirty="0">
                          <a:solidFill>
                            <a:schemeClr val="tx1"/>
                          </a:solidFill>
                          <a:effectLst/>
                          <a:latin typeface="+mn-lt"/>
                          <a:ea typeface="+mn-ea"/>
                        </a:rPr>
                        <a:t>3s</a:t>
                      </a:r>
                      <a:r>
                        <a:rPr lang="en-US" sz="2700" b="0" baseline="30000" dirty="0">
                          <a:solidFill>
                            <a:schemeClr val="tx1"/>
                          </a:solidFill>
                          <a:effectLst/>
                          <a:latin typeface="+mn-lt"/>
                          <a:ea typeface="+mn-ea"/>
                        </a:rPr>
                        <a:t>2</a:t>
                      </a:r>
                      <a:r>
                        <a:rPr lang="en-US" sz="2700" b="0" dirty="0">
                          <a:solidFill>
                            <a:schemeClr val="tx1"/>
                          </a:solidFill>
                          <a:effectLst/>
                          <a:latin typeface="+mn-lt"/>
                          <a:ea typeface="+mn-ea"/>
                        </a:rPr>
                        <a:t>3p</a:t>
                      </a:r>
                      <a:r>
                        <a:rPr lang="en-US" sz="2700" b="0" baseline="30000" dirty="0">
                          <a:solidFill>
                            <a:schemeClr val="tx1"/>
                          </a:solidFill>
                          <a:effectLst/>
                          <a:latin typeface="+mn-lt"/>
                          <a:ea typeface="+mn-ea"/>
                        </a:rPr>
                        <a:t>6</a:t>
                      </a:r>
                      <a:r>
                        <a:rPr lang="en-US" sz="2700" b="0" dirty="0">
                          <a:solidFill>
                            <a:schemeClr val="tx1"/>
                          </a:solidFill>
                          <a:effectLst/>
                          <a:latin typeface="+mn-lt"/>
                          <a:ea typeface="+mn-ea"/>
                        </a:rPr>
                        <a:t>3d</a:t>
                      </a:r>
                      <a:r>
                        <a:rPr lang="en-US" sz="2700" b="0" baseline="30000" dirty="0">
                          <a:solidFill>
                            <a:schemeClr val="tx1"/>
                          </a:solidFill>
                          <a:effectLst/>
                          <a:latin typeface="+mn-lt"/>
                          <a:ea typeface="+mn-ea"/>
                        </a:rPr>
                        <a:t>10</a:t>
                      </a:r>
                      <a:r>
                        <a:rPr lang="en-US" sz="2700" b="0" dirty="0">
                          <a:solidFill>
                            <a:schemeClr val="tx1"/>
                          </a:solidFill>
                          <a:effectLst/>
                          <a:latin typeface="+mn-lt"/>
                          <a:ea typeface="+mn-ea"/>
                        </a:rPr>
                        <a:t>4s</a:t>
                      </a:r>
                      <a:r>
                        <a:rPr lang="en-US" sz="2700" b="0" baseline="30000" dirty="0">
                          <a:solidFill>
                            <a:schemeClr val="tx1"/>
                          </a:solidFill>
                          <a:effectLst/>
                          <a:latin typeface="+mn-lt"/>
                          <a:ea typeface="+mn-ea"/>
                        </a:rPr>
                        <a:t>2</a:t>
                      </a:r>
                      <a:r>
                        <a:rPr lang="en-US" sz="2700" b="0" dirty="0">
                          <a:solidFill>
                            <a:schemeClr val="tx1"/>
                          </a:solidFill>
                          <a:effectLst/>
                          <a:latin typeface="+mn-lt"/>
                          <a:ea typeface="+mn-ea"/>
                        </a:rPr>
                        <a:t>4p</a:t>
                      </a:r>
                      <a:r>
                        <a:rPr lang="en-US" sz="2700" b="0" baseline="30000" dirty="0">
                          <a:solidFill>
                            <a:schemeClr val="tx1"/>
                          </a:solidFill>
                          <a:effectLst/>
                          <a:latin typeface="+mn-lt"/>
                          <a:ea typeface="+mn-ea"/>
                        </a:rPr>
                        <a:t>6</a:t>
                      </a:r>
                      <a:endParaRPr lang="zh-CN" sz="2700" b="0" dirty="0">
                        <a:solidFill>
                          <a:schemeClr val="tx1"/>
                        </a:solidFill>
                        <a:effectLst/>
                        <a:latin typeface="+mn-lt"/>
                        <a:ea typeface="+mn-ea"/>
                      </a:endParaRPr>
                    </a:p>
                    <a:p>
                      <a:pPr algn="ctr">
                        <a:lnSpc>
                          <a:spcPct val="100000"/>
                        </a:lnSpc>
                        <a:spcAft>
                          <a:spcPts val="0"/>
                        </a:spcAft>
                      </a:pPr>
                      <a:r>
                        <a:rPr lang="en-US" sz="2700" b="0" dirty="0">
                          <a:solidFill>
                            <a:schemeClr val="tx1"/>
                          </a:solidFill>
                          <a:effectLst/>
                          <a:latin typeface="+mn-lt"/>
                          <a:ea typeface="+mn-ea"/>
                        </a:rPr>
                        <a:t>4d</a:t>
                      </a:r>
                      <a:r>
                        <a:rPr lang="en-US" sz="2700" b="0" baseline="30000" dirty="0">
                          <a:solidFill>
                            <a:schemeClr val="tx1"/>
                          </a:solidFill>
                          <a:effectLst/>
                          <a:latin typeface="+mn-lt"/>
                          <a:ea typeface="+mn-ea"/>
                        </a:rPr>
                        <a:t>10</a:t>
                      </a:r>
                      <a:r>
                        <a:rPr lang="en-US" sz="2700" b="0" dirty="0">
                          <a:solidFill>
                            <a:schemeClr val="tx1"/>
                          </a:solidFill>
                          <a:effectLst/>
                          <a:latin typeface="+mn-lt"/>
                          <a:ea typeface="+mn-ea"/>
                        </a:rPr>
                        <a:t>4f</a:t>
                      </a:r>
                      <a:r>
                        <a:rPr lang="en-US" sz="2700" b="0" baseline="30000" dirty="0">
                          <a:solidFill>
                            <a:schemeClr val="tx1"/>
                          </a:solidFill>
                          <a:effectLst/>
                          <a:latin typeface="+mn-lt"/>
                          <a:ea typeface="+mn-ea"/>
                        </a:rPr>
                        <a:t>14</a:t>
                      </a:r>
                      <a:r>
                        <a:rPr lang="en-US" sz="2700" b="0" dirty="0">
                          <a:solidFill>
                            <a:schemeClr val="tx1"/>
                          </a:solidFill>
                          <a:effectLst/>
                          <a:latin typeface="+mn-lt"/>
                          <a:ea typeface="+mn-ea"/>
                        </a:rPr>
                        <a:t>5s</a:t>
                      </a:r>
                      <a:r>
                        <a:rPr lang="en-US" sz="2700" b="0" baseline="30000" dirty="0">
                          <a:solidFill>
                            <a:schemeClr val="tx1"/>
                          </a:solidFill>
                          <a:effectLst/>
                          <a:latin typeface="+mn-lt"/>
                          <a:ea typeface="+mn-ea"/>
                        </a:rPr>
                        <a:t>2</a:t>
                      </a:r>
                      <a:r>
                        <a:rPr lang="en-US" sz="2700" b="0" dirty="0">
                          <a:solidFill>
                            <a:schemeClr val="tx1"/>
                          </a:solidFill>
                          <a:effectLst/>
                          <a:latin typeface="+mn-lt"/>
                          <a:ea typeface="+mn-ea"/>
                        </a:rPr>
                        <a:t>5p</a:t>
                      </a:r>
                      <a:r>
                        <a:rPr lang="en-US" sz="2700" b="0" baseline="30000" dirty="0">
                          <a:solidFill>
                            <a:schemeClr val="tx1"/>
                          </a:solidFill>
                          <a:effectLst/>
                          <a:latin typeface="+mn-lt"/>
                          <a:ea typeface="+mn-ea"/>
                        </a:rPr>
                        <a:t>6</a:t>
                      </a:r>
                      <a:r>
                        <a:rPr lang="en-US" sz="2700" b="0" dirty="0">
                          <a:solidFill>
                            <a:schemeClr val="tx1"/>
                          </a:solidFill>
                          <a:effectLst/>
                          <a:latin typeface="+mn-lt"/>
                          <a:ea typeface="+mn-ea"/>
                        </a:rPr>
                        <a:t>5d</a:t>
                      </a:r>
                      <a:r>
                        <a:rPr lang="en-US" sz="2700" b="0" baseline="30000" dirty="0">
                          <a:solidFill>
                            <a:schemeClr val="tx1"/>
                          </a:solidFill>
                          <a:effectLst/>
                          <a:latin typeface="+mn-lt"/>
                          <a:ea typeface="+mn-ea"/>
                        </a:rPr>
                        <a:t>10</a:t>
                      </a:r>
                      <a:r>
                        <a:rPr lang="en-US" sz="2700" b="0" dirty="0">
                          <a:solidFill>
                            <a:schemeClr val="tx1"/>
                          </a:solidFill>
                          <a:effectLst/>
                          <a:latin typeface="+mn-lt"/>
                          <a:ea typeface="+mn-ea"/>
                        </a:rPr>
                        <a:t>6s</a:t>
                      </a:r>
                      <a:r>
                        <a:rPr lang="en-US" sz="2700" b="0" baseline="30000" dirty="0">
                          <a:solidFill>
                            <a:schemeClr val="tx1"/>
                          </a:solidFill>
                          <a:effectLst/>
                          <a:latin typeface="+mn-lt"/>
                          <a:ea typeface="+mn-ea"/>
                        </a:rPr>
                        <a:t>2</a:t>
                      </a:r>
                      <a:r>
                        <a:rPr lang="en-US" sz="2700" b="0" dirty="0">
                          <a:solidFill>
                            <a:schemeClr val="tx1"/>
                          </a:solidFill>
                          <a:effectLst/>
                          <a:latin typeface="+mn-lt"/>
                          <a:ea typeface="+mn-ea"/>
                        </a:rPr>
                        <a:t>6p</a:t>
                      </a:r>
                      <a:r>
                        <a:rPr lang="en-US" sz="2700" b="0" baseline="30000" dirty="0">
                          <a:solidFill>
                            <a:schemeClr val="tx1"/>
                          </a:solidFill>
                          <a:effectLst/>
                          <a:latin typeface="+mn-lt"/>
                          <a:ea typeface="+mn-ea"/>
                        </a:rPr>
                        <a:t>6</a:t>
                      </a:r>
                      <a:endParaRPr lang="zh-CN" sz="27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7569892"/>
                  </a:ext>
                </a:extLst>
              </a:tr>
            </a:tbl>
          </a:graphicData>
        </a:graphic>
      </p:graphicFrame>
    </p:spTree>
    <p:extLst>
      <p:ext uri="{BB962C8B-B14F-4D97-AF65-F5344CB8AC3E}">
        <p14:creationId xmlns:p14="http://schemas.microsoft.com/office/powerpoint/2010/main" val="2641812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B4FFD8E9-702D-4C39-B350-CE0E70E3737E}"/>
              </a:ext>
            </a:extLst>
          </p:cNvPr>
          <p:cNvSpPr/>
          <p:nvPr/>
        </p:nvSpPr>
        <p:spPr>
          <a:xfrm>
            <a:off x="234043" y="244823"/>
            <a:ext cx="11723913" cy="662297"/>
          </a:xfrm>
          <a:prstGeom prst="rect">
            <a:avLst/>
          </a:prstGeom>
        </p:spPr>
        <p:txBody>
          <a:bodyPr wrap="square">
            <a:spAutoFit/>
          </a:bodyPr>
          <a:lstStyle/>
          <a:p>
            <a:pPr>
              <a:lnSpc>
                <a:spcPct val="150000"/>
              </a:lnSpc>
            </a:pPr>
            <a:r>
              <a:rPr lang="en-US" altLang="zh-CN" sz="2800" dirty="0"/>
              <a:t>(2)</a:t>
            </a:r>
            <a:r>
              <a:rPr lang="zh-CN" altLang="en-US" sz="2800" dirty="0"/>
              <a:t>元素周期表的分区与原子的价电子排布的关系</a:t>
            </a:r>
            <a:endParaRPr lang="zh-CN" altLang="zh-CN" sz="2800" dirty="0"/>
          </a:p>
        </p:txBody>
      </p:sp>
      <p:sp>
        <p:nvSpPr>
          <p:cNvPr id="5" name="矩形 4">
            <a:extLst>
              <a:ext uri="{FF2B5EF4-FFF2-40B4-BE49-F238E27FC236}">
                <a16:creationId xmlns:a16="http://schemas.microsoft.com/office/drawing/2014/main" xmlns="" id="{E21ABC8D-1C46-4B5A-9C88-3EA50E8EBABA}"/>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pic>
        <p:nvPicPr>
          <p:cNvPr id="6" name="ZT25ZT-2.EPS" descr="id:2147514449;FounderCES">
            <a:extLst>
              <a:ext uri="{FF2B5EF4-FFF2-40B4-BE49-F238E27FC236}">
                <a16:creationId xmlns:a16="http://schemas.microsoft.com/office/drawing/2014/main" xmlns="" id="{689B4885-B676-4076-BC72-694D0E83505F}"/>
              </a:ext>
            </a:extLst>
          </p:cNvPr>
          <p:cNvPicPr/>
          <p:nvPr/>
        </p:nvPicPr>
        <p:blipFill>
          <a:blip r:embed="rId2"/>
          <a:stretch>
            <a:fillRect/>
          </a:stretch>
        </p:blipFill>
        <p:spPr>
          <a:xfrm>
            <a:off x="2381567" y="1151943"/>
            <a:ext cx="6356033" cy="3854172"/>
          </a:xfrm>
          <a:prstGeom prst="rect">
            <a:avLst/>
          </a:prstGeom>
        </p:spPr>
      </p:pic>
    </p:spTree>
    <p:extLst>
      <p:ext uri="{BB962C8B-B14F-4D97-AF65-F5344CB8AC3E}">
        <p14:creationId xmlns:p14="http://schemas.microsoft.com/office/powerpoint/2010/main" val="2752431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B4FFD8E9-702D-4C39-B350-CE0E70E3737E}"/>
              </a:ext>
            </a:extLst>
          </p:cNvPr>
          <p:cNvSpPr/>
          <p:nvPr/>
        </p:nvSpPr>
        <p:spPr>
          <a:xfrm>
            <a:off x="234043" y="244823"/>
            <a:ext cx="11723913" cy="662297"/>
          </a:xfrm>
          <a:prstGeom prst="rect">
            <a:avLst/>
          </a:prstGeom>
        </p:spPr>
        <p:txBody>
          <a:bodyPr wrap="square">
            <a:spAutoFit/>
          </a:bodyPr>
          <a:lstStyle/>
          <a:p>
            <a:pPr>
              <a:lnSpc>
                <a:spcPct val="150000"/>
              </a:lnSpc>
            </a:pPr>
            <a:r>
              <a:rPr lang="en-US" altLang="zh-CN" sz="2800" dirty="0"/>
              <a:t>(3)</a:t>
            </a:r>
            <a:r>
              <a:rPr lang="zh-CN" altLang="en-US" sz="2800" dirty="0"/>
              <a:t>各区元素化学性质及原子最外层电子排布特点</a:t>
            </a:r>
            <a:endParaRPr lang="zh-CN" altLang="zh-CN" sz="2800" dirty="0"/>
          </a:p>
        </p:txBody>
      </p:sp>
      <p:sp>
        <p:nvSpPr>
          <p:cNvPr id="5" name="矩形 4">
            <a:extLst>
              <a:ext uri="{FF2B5EF4-FFF2-40B4-BE49-F238E27FC236}">
                <a16:creationId xmlns:a16="http://schemas.microsoft.com/office/drawing/2014/main" xmlns="" id="{E21ABC8D-1C46-4B5A-9C88-3EA50E8EBABA}"/>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graphicFrame>
        <p:nvGraphicFramePr>
          <p:cNvPr id="2" name="表格 1">
            <a:extLst>
              <a:ext uri="{FF2B5EF4-FFF2-40B4-BE49-F238E27FC236}">
                <a16:creationId xmlns:a16="http://schemas.microsoft.com/office/drawing/2014/main" xmlns="" id="{64364CD2-6410-44B5-B3EB-46981E04250B}"/>
              </a:ext>
            </a:extLst>
          </p:cNvPr>
          <p:cNvGraphicFramePr>
            <a:graphicFrameLocks noGrp="1"/>
          </p:cNvGraphicFramePr>
          <p:nvPr>
            <p:extLst>
              <p:ext uri="{D42A27DB-BD31-4B8C-83A1-F6EECF244321}">
                <p14:modId xmlns:p14="http://schemas.microsoft.com/office/powerpoint/2010/main" val="2120989259"/>
              </p:ext>
            </p:extLst>
          </p:nvPr>
        </p:nvGraphicFramePr>
        <p:xfrm>
          <a:off x="457200" y="999542"/>
          <a:ext cx="11264900" cy="5363158"/>
        </p:xfrm>
        <a:graphic>
          <a:graphicData uri="http://schemas.openxmlformats.org/drawingml/2006/table">
            <a:tbl>
              <a:tblPr firstRow="1" firstCol="1" bandRow="1">
                <a:tableStyleId>{5C22544A-7EE6-4342-B048-85BDC9FD1C3A}</a:tableStyleId>
              </a:tblPr>
              <a:tblGrid>
                <a:gridCol w="866531">
                  <a:extLst>
                    <a:ext uri="{9D8B030D-6E8A-4147-A177-3AD203B41FA5}">
                      <a16:colId xmlns:a16="http://schemas.microsoft.com/office/drawing/2014/main" xmlns="" val="1379504569"/>
                    </a:ext>
                  </a:extLst>
                </a:gridCol>
                <a:gridCol w="2772899">
                  <a:extLst>
                    <a:ext uri="{9D8B030D-6E8A-4147-A177-3AD203B41FA5}">
                      <a16:colId xmlns:a16="http://schemas.microsoft.com/office/drawing/2014/main" xmlns="" val="3941483200"/>
                    </a:ext>
                  </a:extLst>
                </a:gridCol>
                <a:gridCol w="3466123">
                  <a:extLst>
                    <a:ext uri="{9D8B030D-6E8A-4147-A177-3AD203B41FA5}">
                      <a16:colId xmlns:a16="http://schemas.microsoft.com/office/drawing/2014/main" xmlns="" val="4136419520"/>
                    </a:ext>
                  </a:extLst>
                </a:gridCol>
                <a:gridCol w="4159347">
                  <a:extLst>
                    <a:ext uri="{9D8B030D-6E8A-4147-A177-3AD203B41FA5}">
                      <a16:colId xmlns:a16="http://schemas.microsoft.com/office/drawing/2014/main" xmlns="" val="792291601"/>
                    </a:ext>
                  </a:extLst>
                </a:gridCol>
              </a:tblGrid>
              <a:tr h="446930">
                <a:tc>
                  <a:txBody>
                    <a:bodyPr/>
                    <a:lstStyle/>
                    <a:p>
                      <a:pPr algn="ctr">
                        <a:lnSpc>
                          <a:spcPct val="100000"/>
                        </a:lnSpc>
                        <a:spcAft>
                          <a:spcPts val="0"/>
                        </a:spcAft>
                      </a:pPr>
                      <a:r>
                        <a:rPr lang="zh-CN" sz="2800" b="0" dirty="0">
                          <a:solidFill>
                            <a:schemeClr val="tx1"/>
                          </a:solidFill>
                          <a:effectLst/>
                          <a:latin typeface="+mn-lt"/>
                          <a:ea typeface="+mn-ea"/>
                        </a:rPr>
                        <a:t>分区</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元素分布</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价电子排布</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元素性质特点</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19088225"/>
                  </a:ext>
                </a:extLst>
              </a:tr>
              <a:tr h="1340789">
                <a:tc>
                  <a:txBody>
                    <a:bodyPr/>
                    <a:lstStyle/>
                    <a:p>
                      <a:pPr algn="ctr">
                        <a:lnSpc>
                          <a:spcPct val="100000"/>
                        </a:lnSpc>
                        <a:spcAft>
                          <a:spcPts val="0"/>
                        </a:spcAft>
                      </a:pPr>
                      <a:r>
                        <a:rPr lang="en-US" sz="2800" b="0">
                          <a:solidFill>
                            <a:schemeClr val="tx1"/>
                          </a:solidFill>
                          <a:effectLst/>
                          <a:latin typeface="+mn-lt"/>
                          <a:ea typeface="+mn-ea"/>
                        </a:rPr>
                        <a:t>s</a:t>
                      </a:r>
                      <a:r>
                        <a:rPr lang="zh-CN" sz="2800" b="0">
                          <a:solidFill>
                            <a:schemeClr val="tx1"/>
                          </a:solidFill>
                          <a:effectLst/>
                          <a:latin typeface="+mn-lt"/>
                          <a:ea typeface="+mn-ea"/>
                        </a:rPr>
                        <a:t>区</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en-US" sz="2800" b="0">
                          <a:solidFill>
                            <a:schemeClr val="tx1"/>
                          </a:solidFill>
                          <a:effectLst/>
                          <a:latin typeface="+mn-lt"/>
                          <a:ea typeface="+mn-ea"/>
                        </a:rPr>
                        <a:t>ⅠA</a:t>
                      </a:r>
                      <a:r>
                        <a:rPr lang="zh-CN" sz="2800" b="0">
                          <a:solidFill>
                            <a:schemeClr val="tx1"/>
                          </a:solidFill>
                          <a:effectLst/>
                          <a:latin typeface="+mn-lt"/>
                          <a:ea typeface="+mn-ea"/>
                        </a:rPr>
                        <a:t>族、</a:t>
                      </a:r>
                      <a:r>
                        <a:rPr lang="en-US" sz="2800" b="0">
                          <a:solidFill>
                            <a:schemeClr val="tx1"/>
                          </a:solidFill>
                          <a:effectLst/>
                          <a:latin typeface="+mn-lt"/>
                          <a:ea typeface="+mn-ea"/>
                        </a:rPr>
                        <a:t>ⅡA</a:t>
                      </a:r>
                      <a:r>
                        <a:rPr lang="zh-CN" sz="2800" b="0">
                          <a:solidFill>
                            <a:schemeClr val="tx1"/>
                          </a:solidFill>
                          <a:effectLst/>
                          <a:latin typeface="+mn-lt"/>
                          <a:ea typeface="+mn-ea"/>
                        </a:rPr>
                        <a:t>族</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i="1" dirty="0">
                          <a:solidFill>
                            <a:schemeClr val="tx1"/>
                          </a:solidFill>
                          <a:effectLst/>
                          <a:latin typeface="+mn-lt"/>
                          <a:ea typeface="+mn-ea"/>
                        </a:rPr>
                        <a:t>n</a:t>
                      </a:r>
                      <a:r>
                        <a:rPr lang="en-US" sz="2800" b="0" dirty="0">
                          <a:solidFill>
                            <a:schemeClr val="tx1"/>
                          </a:solidFill>
                          <a:effectLst/>
                          <a:latin typeface="+mn-lt"/>
                          <a:ea typeface="+mn-ea"/>
                        </a:rPr>
                        <a:t>s</a:t>
                      </a:r>
                      <a:r>
                        <a:rPr lang="en-US" sz="2800" b="0" baseline="30000" dirty="0">
                          <a:solidFill>
                            <a:schemeClr val="tx1"/>
                          </a:solidFill>
                          <a:effectLst/>
                          <a:latin typeface="+mn-lt"/>
                          <a:ea typeface="+mn-ea"/>
                        </a:rPr>
                        <a:t>1~2</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zh-CN" sz="2800" b="0">
                          <a:solidFill>
                            <a:schemeClr val="tx1"/>
                          </a:solidFill>
                          <a:effectLst/>
                          <a:latin typeface="+mn-lt"/>
                          <a:ea typeface="+mn-ea"/>
                        </a:rPr>
                        <a:t>除氢外都是活泼金属元素</a:t>
                      </a:r>
                      <a:r>
                        <a:rPr lang="en-US" sz="2800" b="0">
                          <a:solidFill>
                            <a:schemeClr val="tx1"/>
                          </a:solidFill>
                          <a:effectLst/>
                          <a:latin typeface="+mn-lt"/>
                          <a:ea typeface="+mn-ea"/>
                        </a:rPr>
                        <a:t>;</a:t>
                      </a:r>
                      <a:r>
                        <a:rPr lang="zh-CN" sz="2800" b="0">
                          <a:solidFill>
                            <a:schemeClr val="tx1"/>
                          </a:solidFill>
                          <a:effectLst/>
                          <a:latin typeface="+mn-lt"/>
                          <a:ea typeface="+mn-ea"/>
                        </a:rPr>
                        <a:t>通常是最外层电子参与反应</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17221657"/>
                  </a:ext>
                </a:extLst>
              </a:tr>
              <a:tr h="893860">
                <a:tc>
                  <a:txBody>
                    <a:bodyPr/>
                    <a:lstStyle/>
                    <a:p>
                      <a:pPr algn="ctr">
                        <a:lnSpc>
                          <a:spcPct val="100000"/>
                        </a:lnSpc>
                        <a:spcAft>
                          <a:spcPts val="0"/>
                        </a:spcAft>
                      </a:pPr>
                      <a:r>
                        <a:rPr lang="en-US" sz="2800" b="0">
                          <a:solidFill>
                            <a:schemeClr val="tx1"/>
                          </a:solidFill>
                          <a:effectLst/>
                          <a:latin typeface="+mn-lt"/>
                          <a:ea typeface="+mn-ea"/>
                        </a:rPr>
                        <a:t>p</a:t>
                      </a:r>
                      <a:r>
                        <a:rPr lang="zh-CN" sz="2800" b="0">
                          <a:solidFill>
                            <a:schemeClr val="tx1"/>
                          </a:solidFill>
                          <a:effectLst/>
                          <a:latin typeface="+mn-lt"/>
                          <a:ea typeface="+mn-ea"/>
                        </a:rPr>
                        <a:t>区</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en-US" sz="2800" b="0">
                          <a:solidFill>
                            <a:schemeClr val="tx1"/>
                          </a:solidFill>
                          <a:effectLst/>
                          <a:latin typeface="+mn-lt"/>
                          <a:ea typeface="+mn-ea"/>
                        </a:rPr>
                        <a:t>ⅢA</a:t>
                      </a:r>
                      <a:r>
                        <a:rPr lang="zh-CN" sz="2800" b="0">
                          <a:solidFill>
                            <a:schemeClr val="tx1"/>
                          </a:solidFill>
                          <a:effectLst/>
                          <a:latin typeface="+mn-lt"/>
                          <a:ea typeface="+mn-ea"/>
                        </a:rPr>
                        <a:t>族</a:t>
                      </a:r>
                      <a:r>
                        <a:rPr lang="en-US" sz="2800" b="0">
                          <a:solidFill>
                            <a:schemeClr val="tx1"/>
                          </a:solidFill>
                          <a:effectLst/>
                          <a:latin typeface="+mn-lt"/>
                          <a:ea typeface="+mn-ea"/>
                        </a:rPr>
                        <a:t>~ⅦA</a:t>
                      </a:r>
                      <a:r>
                        <a:rPr lang="zh-CN" sz="2800" b="0">
                          <a:solidFill>
                            <a:schemeClr val="tx1"/>
                          </a:solidFill>
                          <a:effectLst/>
                          <a:latin typeface="+mn-lt"/>
                          <a:ea typeface="+mn-ea"/>
                        </a:rPr>
                        <a:t>族、</a:t>
                      </a:r>
                      <a:r>
                        <a:rPr lang="en-US" sz="2800" b="0">
                          <a:solidFill>
                            <a:schemeClr val="tx1"/>
                          </a:solidFill>
                          <a:effectLst/>
                          <a:latin typeface="+mn-lt"/>
                          <a:ea typeface="+mn-ea"/>
                        </a:rPr>
                        <a:t>0</a:t>
                      </a:r>
                      <a:r>
                        <a:rPr lang="zh-CN" sz="2800" b="0">
                          <a:solidFill>
                            <a:schemeClr val="tx1"/>
                          </a:solidFill>
                          <a:effectLst/>
                          <a:latin typeface="+mn-lt"/>
                          <a:ea typeface="+mn-ea"/>
                        </a:rPr>
                        <a:t>族</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i="1" dirty="0">
                          <a:solidFill>
                            <a:schemeClr val="tx1"/>
                          </a:solidFill>
                          <a:effectLst/>
                          <a:latin typeface="+mn-lt"/>
                          <a:ea typeface="+mn-ea"/>
                        </a:rPr>
                        <a:t>n</a:t>
                      </a:r>
                      <a:r>
                        <a:rPr lang="en-US" sz="2800" b="0" dirty="0">
                          <a:solidFill>
                            <a:schemeClr val="tx1"/>
                          </a:solidFill>
                          <a:effectLst/>
                          <a:latin typeface="+mn-lt"/>
                          <a:ea typeface="+mn-ea"/>
                        </a:rPr>
                        <a:t>s</a:t>
                      </a:r>
                      <a:r>
                        <a:rPr lang="en-US" sz="2800" b="0" baseline="30000" dirty="0">
                          <a:solidFill>
                            <a:schemeClr val="tx1"/>
                          </a:solidFill>
                          <a:effectLst/>
                          <a:latin typeface="+mn-lt"/>
                          <a:ea typeface="+mn-ea"/>
                        </a:rPr>
                        <a:t>2</a:t>
                      </a:r>
                      <a:r>
                        <a:rPr lang="en-US" sz="2800" b="0" i="1" dirty="0">
                          <a:solidFill>
                            <a:schemeClr val="tx1"/>
                          </a:solidFill>
                          <a:effectLst/>
                          <a:latin typeface="+mn-lt"/>
                          <a:ea typeface="+mn-ea"/>
                        </a:rPr>
                        <a:t>n</a:t>
                      </a:r>
                      <a:r>
                        <a:rPr lang="en-US" sz="2800" b="0" dirty="0">
                          <a:solidFill>
                            <a:schemeClr val="tx1"/>
                          </a:solidFill>
                          <a:effectLst/>
                          <a:latin typeface="+mn-lt"/>
                          <a:ea typeface="+mn-ea"/>
                        </a:rPr>
                        <a:t>p</a:t>
                      </a:r>
                      <a:r>
                        <a:rPr lang="en-US" sz="2800" b="0" baseline="30000" dirty="0">
                          <a:solidFill>
                            <a:schemeClr val="tx1"/>
                          </a:solidFill>
                          <a:effectLst/>
                          <a:latin typeface="+mn-lt"/>
                          <a:ea typeface="+mn-ea"/>
                        </a:rPr>
                        <a:t>1~6</a:t>
                      </a:r>
                      <a:r>
                        <a:rPr lang="en-US" sz="2800" b="0" dirty="0">
                          <a:solidFill>
                            <a:schemeClr val="tx1"/>
                          </a:solidFill>
                          <a:effectLst/>
                          <a:latin typeface="+mn-lt"/>
                          <a:ea typeface="+mn-ea"/>
                        </a:rPr>
                        <a:t>(</a:t>
                      </a:r>
                      <a:r>
                        <a:rPr lang="zh-CN" sz="2800" b="0" dirty="0">
                          <a:solidFill>
                            <a:schemeClr val="tx1"/>
                          </a:solidFill>
                          <a:effectLst/>
                          <a:latin typeface="+mn-lt"/>
                          <a:ea typeface="+mn-ea"/>
                        </a:rPr>
                        <a:t>除</a:t>
                      </a:r>
                      <a:r>
                        <a:rPr lang="en-US" sz="2800" b="0" dirty="0">
                          <a:solidFill>
                            <a:schemeClr val="tx1"/>
                          </a:solidFill>
                          <a:effectLst/>
                          <a:latin typeface="+mn-lt"/>
                          <a:ea typeface="+mn-ea"/>
                        </a:rPr>
                        <a:t>He</a:t>
                      </a:r>
                      <a:r>
                        <a:rPr lang="zh-CN" sz="2800" b="0" dirty="0">
                          <a:solidFill>
                            <a:schemeClr val="tx1"/>
                          </a:solidFill>
                          <a:effectLst/>
                          <a:latin typeface="+mn-lt"/>
                          <a:ea typeface="+mn-ea"/>
                        </a:rPr>
                        <a:t>外</a:t>
                      </a:r>
                      <a:r>
                        <a:rPr lang="en-US" sz="2800" b="0" dirty="0">
                          <a:solidFill>
                            <a:schemeClr val="tx1"/>
                          </a:solidFill>
                          <a:effectLst/>
                          <a:latin typeface="+mn-lt"/>
                          <a:ea typeface="+mn-ea"/>
                        </a:rPr>
                        <a:t>)</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zh-CN" sz="2800" b="0">
                          <a:solidFill>
                            <a:schemeClr val="tx1"/>
                          </a:solidFill>
                          <a:effectLst/>
                          <a:latin typeface="+mn-lt"/>
                          <a:ea typeface="+mn-ea"/>
                        </a:rPr>
                        <a:t>通常是最外层电子参与反应</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435312913"/>
                  </a:ext>
                </a:extLst>
              </a:tr>
              <a:tr h="1340789">
                <a:tc>
                  <a:txBody>
                    <a:bodyPr/>
                    <a:lstStyle/>
                    <a:p>
                      <a:pPr algn="ctr">
                        <a:lnSpc>
                          <a:spcPct val="100000"/>
                        </a:lnSpc>
                        <a:spcAft>
                          <a:spcPts val="0"/>
                        </a:spcAft>
                      </a:pPr>
                      <a:r>
                        <a:rPr lang="en-US" sz="2800" b="0">
                          <a:solidFill>
                            <a:schemeClr val="tx1"/>
                          </a:solidFill>
                          <a:effectLst/>
                          <a:latin typeface="+mn-lt"/>
                          <a:ea typeface="+mn-ea"/>
                        </a:rPr>
                        <a:t>d</a:t>
                      </a:r>
                      <a:r>
                        <a:rPr lang="zh-CN" sz="2800" b="0">
                          <a:solidFill>
                            <a:schemeClr val="tx1"/>
                          </a:solidFill>
                          <a:effectLst/>
                          <a:latin typeface="+mn-lt"/>
                          <a:ea typeface="+mn-ea"/>
                        </a:rPr>
                        <a:t>区</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en-US" sz="2800" b="0">
                          <a:solidFill>
                            <a:schemeClr val="tx1"/>
                          </a:solidFill>
                          <a:effectLst/>
                          <a:latin typeface="+mn-lt"/>
                          <a:ea typeface="+mn-ea"/>
                        </a:rPr>
                        <a:t>ⅢB</a:t>
                      </a:r>
                      <a:r>
                        <a:rPr lang="zh-CN" sz="2800" b="0">
                          <a:solidFill>
                            <a:schemeClr val="tx1"/>
                          </a:solidFill>
                          <a:effectLst/>
                          <a:latin typeface="+mn-lt"/>
                          <a:ea typeface="+mn-ea"/>
                        </a:rPr>
                        <a:t>族</a:t>
                      </a:r>
                      <a:r>
                        <a:rPr lang="en-US" sz="2800" b="0">
                          <a:solidFill>
                            <a:schemeClr val="tx1"/>
                          </a:solidFill>
                          <a:effectLst/>
                          <a:latin typeface="+mn-lt"/>
                          <a:ea typeface="+mn-ea"/>
                        </a:rPr>
                        <a:t>~ⅦB</a:t>
                      </a:r>
                      <a:r>
                        <a:rPr lang="zh-CN" sz="2800" b="0">
                          <a:solidFill>
                            <a:schemeClr val="tx1"/>
                          </a:solidFill>
                          <a:effectLst/>
                          <a:latin typeface="+mn-lt"/>
                          <a:ea typeface="+mn-ea"/>
                        </a:rPr>
                        <a:t>族、</a:t>
                      </a:r>
                      <a:r>
                        <a:rPr lang="en-US" sz="2800" b="0">
                          <a:solidFill>
                            <a:schemeClr val="tx1"/>
                          </a:solidFill>
                          <a:effectLst/>
                          <a:latin typeface="+mn-lt"/>
                          <a:ea typeface="+mn-ea"/>
                        </a:rPr>
                        <a:t>Ⅷ</a:t>
                      </a:r>
                      <a:r>
                        <a:rPr lang="zh-CN" sz="2800" b="0">
                          <a:solidFill>
                            <a:schemeClr val="tx1"/>
                          </a:solidFill>
                          <a:effectLst/>
                          <a:latin typeface="+mn-lt"/>
                          <a:ea typeface="+mn-ea"/>
                        </a:rPr>
                        <a:t>族</a:t>
                      </a:r>
                      <a:r>
                        <a:rPr lang="en-US" sz="2800" b="0">
                          <a:solidFill>
                            <a:schemeClr val="tx1"/>
                          </a:solidFill>
                          <a:effectLst/>
                          <a:latin typeface="+mn-lt"/>
                          <a:ea typeface="+mn-ea"/>
                        </a:rPr>
                        <a:t>(</a:t>
                      </a:r>
                      <a:r>
                        <a:rPr lang="zh-CN" sz="2800" b="0">
                          <a:solidFill>
                            <a:schemeClr val="tx1"/>
                          </a:solidFill>
                          <a:effectLst/>
                          <a:latin typeface="+mn-lt"/>
                          <a:ea typeface="+mn-ea"/>
                        </a:rPr>
                        <a:t>除镧系、锕系外</a:t>
                      </a:r>
                      <a:r>
                        <a:rPr lang="en-US" sz="2800" b="0">
                          <a:solidFill>
                            <a:schemeClr val="tx1"/>
                          </a:solidFill>
                          <a:effectLst/>
                          <a:latin typeface="+mn-lt"/>
                          <a:ea typeface="+mn-ea"/>
                        </a:rPr>
                        <a:t>)</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en-US" sz="2800" b="0" dirty="0">
                          <a:solidFill>
                            <a:schemeClr val="tx1"/>
                          </a:solidFill>
                          <a:effectLst/>
                          <a:latin typeface="+mn-lt"/>
                          <a:ea typeface="+mn-ea"/>
                        </a:rPr>
                        <a:t>(</a:t>
                      </a:r>
                      <a:r>
                        <a:rPr lang="en-US" sz="2800" b="0" i="1" dirty="0">
                          <a:solidFill>
                            <a:schemeClr val="tx1"/>
                          </a:solidFill>
                          <a:effectLst/>
                          <a:latin typeface="+mn-lt"/>
                          <a:ea typeface="+mn-ea"/>
                        </a:rPr>
                        <a:t>n</a:t>
                      </a:r>
                      <a:r>
                        <a:rPr lang="en-US" sz="2800" b="0" dirty="0">
                          <a:solidFill>
                            <a:schemeClr val="tx1"/>
                          </a:solidFill>
                          <a:effectLst/>
                          <a:latin typeface="+mn-lt"/>
                          <a:ea typeface="+mn-ea"/>
                        </a:rPr>
                        <a:t>-1)d</a:t>
                      </a:r>
                      <a:r>
                        <a:rPr lang="en-US" sz="2800" b="0" baseline="30000" dirty="0">
                          <a:solidFill>
                            <a:schemeClr val="tx1"/>
                          </a:solidFill>
                          <a:effectLst/>
                          <a:latin typeface="+mn-lt"/>
                          <a:ea typeface="+mn-ea"/>
                        </a:rPr>
                        <a:t>1~9</a:t>
                      </a:r>
                      <a:r>
                        <a:rPr lang="en-US" sz="2800" b="0" i="1" dirty="0">
                          <a:solidFill>
                            <a:schemeClr val="tx1"/>
                          </a:solidFill>
                          <a:effectLst/>
                          <a:latin typeface="+mn-lt"/>
                          <a:ea typeface="+mn-ea"/>
                        </a:rPr>
                        <a:t>n</a:t>
                      </a:r>
                      <a:r>
                        <a:rPr lang="en-US" sz="2800" b="0" dirty="0">
                          <a:solidFill>
                            <a:schemeClr val="tx1"/>
                          </a:solidFill>
                          <a:effectLst/>
                          <a:latin typeface="+mn-lt"/>
                          <a:ea typeface="+mn-ea"/>
                        </a:rPr>
                        <a:t>s</a:t>
                      </a:r>
                      <a:r>
                        <a:rPr lang="en-US" sz="2800" b="0" baseline="30000" dirty="0">
                          <a:solidFill>
                            <a:schemeClr val="tx1"/>
                          </a:solidFill>
                          <a:effectLst/>
                          <a:latin typeface="+mn-lt"/>
                          <a:ea typeface="+mn-ea"/>
                        </a:rPr>
                        <a:t>1~2</a:t>
                      </a:r>
                      <a:r>
                        <a:rPr lang="en-US" sz="2800" b="0" dirty="0">
                          <a:solidFill>
                            <a:schemeClr val="tx1"/>
                          </a:solidFill>
                          <a:effectLst/>
                          <a:latin typeface="+mn-lt"/>
                          <a:ea typeface="+mn-ea"/>
                        </a:rPr>
                        <a:t>(</a:t>
                      </a:r>
                      <a:r>
                        <a:rPr lang="zh-CN" sz="2800" b="0" dirty="0">
                          <a:solidFill>
                            <a:schemeClr val="tx1"/>
                          </a:solidFill>
                          <a:effectLst/>
                          <a:latin typeface="+mn-lt"/>
                          <a:ea typeface="+mn-ea"/>
                        </a:rPr>
                        <a:t>除</a:t>
                      </a:r>
                      <a:r>
                        <a:rPr lang="en-US" sz="2800" b="0" dirty="0" err="1">
                          <a:solidFill>
                            <a:schemeClr val="tx1"/>
                          </a:solidFill>
                          <a:effectLst/>
                          <a:latin typeface="+mn-lt"/>
                          <a:ea typeface="+mn-ea"/>
                        </a:rPr>
                        <a:t>Pd</a:t>
                      </a:r>
                      <a:r>
                        <a:rPr lang="zh-CN" sz="2800" b="0" dirty="0">
                          <a:solidFill>
                            <a:schemeClr val="tx1"/>
                          </a:solidFill>
                          <a:effectLst/>
                          <a:latin typeface="+mn-lt"/>
                          <a:ea typeface="+mn-ea"/>
                        </a:rPr>
                        <a:t>外</a:t>
                      </a:r>
                      <a:r>
                        <a:rPr lang="en-US" sz="2800" b="0" dirty="0">
                          <a:solidFill>
                            <a:schemeClr val="tx1"/>
                          </a:solidFill>
                          <a:effectLst/>
                          <a:latin typeface="+mn-lt"/>
                          <a:ea typeface="+mn-ea"/>
                        </a:rPr>
                        <a:t>)</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en-US" sz="2800" b="0">
                          <a:solidFill>
                            <a:schemeClr val="tx1"/>
                          </a:solidFill>
                          <a:effectLst/>
                          <a:latin typeface="+mn-lt"/>
                          <a:ea typeface="+mn-ea"/>
                        </a:rPr>
                        <a:t>d</a:t>
                      </a:r>
                      <a:r>
                        <a:rPr lang="zh-CN" sz="2800" b="0">
                          <a:solidFill>
                            <a:schemeClr val="tx1"/>
                          </a:solidFill>
                          <a:effectLst/>
                          <a:latin typeface="+mn-lt"/>
                          <a:ea typeface="+mn-ea"/>
                        </a:rPr>
                        <a:t>轨道可以不同程度地参与化学键的形成</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5354462"/>
                  </a:ext>
                </a:extLst>
              </a:tr>
              <a:tr h="446930">
                <a:tc>
                  <a:txBody>
                    <a:bodyPr/>
                    <a:lstStyle/>
                    <a:p>
                      <a:pPr algn="ctr">
                        <a:lnSpc>
                          <a:spcPct val="100000"/>
                        </a:lnSpc>
                        <a:spcAft>
                          <a:spcPts val="0"/>
                        </a:spcAft>
                      </a:pPr>
                      <a:r>
                        <a:rPr lang="en-US" sz="2800" b="0">
                          <a:solidFill>
                            <a:schemeClr val="tx1"/>
                          </a:solidFill>
                          <a:effectLst/>
                          <a:latin typeface="+mn-lt"/>
                          <a:ea typeface="+mn-ea"/>
                        </a:rPr>
                        <a:t>ds</a:t>
                      </a:r>
                      <a:r>
                        <a:rPr lang="zh-CN" sz="2800" b="0">
                          <a:solidFill>
                            <a:schemeClr val="tx1"/>
                          </a:solidFill>
                          <a:effectLst/>
                          <a:latin typeface="+mn-lt"/>
                          <a:ea typeface="+mn-ea"/>
                        </a:rPr>
                        <a:t>区</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en-US" sz="2800" b="0">
                          <a:solidFill>
                            <a:schemeClr val="tx1"/>
                          </a:solidFill>
                          <a:effectLst/>
                          <a:latin typeface="+mn-lt"/>
                          <a:ea typeface="+mn-ea"/>
                        </a:rPr>
                        <a:t>ⅠB</a:t>
                      </a:r>
                      <a:r>
                        <a:rPr lang="zh-CN" sz="2800" b="0">
                          <a:solidFill>
                            <a:schemeClr val="tx1"/>
                          </a:solidFill>
                          <a:effectLst/>
                          <a:latin typeface="+mn-lt"/>
                          <a:ea typeface="+mn-ea"/>
                        </a:rPr>
                        <a:t>族、</a:t>
                      </a:r>
                      <a:r>
                        <a:rPr lang="en-US" sz="2800" b="0">
                          <a:solidFill>
                            <a:schemeClr val="tx1"/>
                          </a:solidFill>
                          <a:effectLst/>
                          <a:latin typeface="+mn-lt"/>
                          <a:ea typeface="+mn-ea"/>
                        </a:rPr>
                        <a:t>ⅡB</a:t>
                      </a:r>
                      <a:r>
                        <a:rPr lang="zh-CN" sz="2800" b="0">
                          <a:solidFill>
                            <a:schemeClr val="tx1"/>
                          </a:solidFill>
                          <a:effectLst/>
                          <a:latin typeface="+mn-lt"/>
                          <a:ea typeface="+mn-ea"/>
                        </a:rPr>
                        <a:t>族</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en-US" sz="2800" b="0" dirty="0">
                          <a:solidFill>
                            <a:schemeClr val="tx1"/>
                          </a:solidFill>
                          <a:effectLst/>
                          <a:latin typeface="+mn-lt"/>
                          <a:ea typeface="+mn-ea"/>
                        </a:rPr>
                        <a:t>(</a:t>
                      </a:r>
                      <a:r>
                        <a:rPr lang="en-US" sz="2800" b="0" i="1" dirty="0">
                          <a:solidFill>
                            <a:schemeClr val="tx1"/>
                          </a:solidFill>
                          <a:effectLst/>
                          <a:latin typeface="+mn-lt"/>
                          <a:ea typeface="+mn-ea"/>
                        </a:rPr>
                        <a:t>n</a:t>
                      </a:r>
                      <a:r>
                        <a:rPr lang="en-US" sz="2800" b="0" dirty="0">
                          <a:solidFill>
                            <a:schemeClr val="tx1"/>
                          </a:solidFill>
                          <a:effectLst/>
                          <a:latin typeface="+mn-lt"/>
                          <a:ea typeface="+mn-ea"/>
                        </a:rPr>
                        <a:t>-1)d</a:t>
                      </a:r>
                      <a:r>
                        <a:rPr lang="en-US" sz="2800" b="0" baseline="30000" dirty="0">
                          <a:solidFill>
                            <a:schemeClr val="tx1"/>
                          </a:solidFill>
                          <a:effectLst/>
                          <a:latin typeface="+mn-lt"/>
                          <a:ea typeface="+mn-ea"/>
                        </a:rPr>
                        <a:t>10</a:t>
                      </a:r>
                      <a:r>
                        <a:rPr lang="en-US" sz="2800" b="0" i="1" dirty="0">
                          <a:solidFill>
                            <a:schemeClr val="tx1"/>
                          </a:solidFill>
                          <a:effectLst/>
                          <a:latin typeface="+mn-lt"/>
                          <a:ea typeface="+mn-ea"/>
                        </a:rPr>
                        <a:t>n</a:t>
                      </a:r>
                      <a:r>
                        <a:rPr lang="en-US" sz="2800" b="0" dirty="0">
                          <a:solidFill>
                            <a:schemeClr val="tx1"/>
                          </a:solidFill>
                          <a:effectLst/>
                          <a:latin typeface="+mn-lt"/>
                          <a:ea typeface="+mn-ea"/>
                        </a:rPr>
                        <a:t>s</a:t>
                      </a:r>
                      <a:r>
                        <a:rPr lang="en-US" sz="2800" b="0" baseline="30000" dirty="0">
                          <a:solidFill>
                            <a:schemeClr val="tx1"/>
                          </a:solidFill>
                          <a:effectLst/>
                          <a:latin typeface="+mn-lt"/>
                          <a:ea typeface="+mn-ea"/>
                        </a:rPr>
                        <a:t>1~2</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金属元素</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96572780"/>
                  </a:ext>
                </a:extLst>
              </a:tr>
              <a:tr h="893860">
                <a:tc>
                  <a:txBody>
                    <a:bodyPr/>
                    <a:lstStyle/>
                    <a:p>
                      <a:pPr algn="ctr">
                        <a:lnSpc>
                          <a:spcPct val="100000"/>
                        </a:lnSpc>
                        <a:spcAft>
                          <a:spcPts val="0"/>
                        </a:spcAft>
                      </a:pPr>
                      <a:r>
                        <a:rPr lang="en-US" sz="2800" b="0">
                          <a:solidFill>
                            <a:schemeClr val="tx1"/>
                          </a:solidFill>
                          <a:effectLst/>
                          <a:latin typeface="+mn-lt"/>
                          <a:ea typeface="+mn-ea"/>
                        </a:rPr>
                        <a:t>f</a:t>
                      </a:r>
                      <a:r>
                        <a:rPr lang="zh-CN" sz="2800" b="0">
                          <a:solidFill>
                            <a:schemeClr val="tx1"/>
                          </a:solidFill>
                          <a:effectLst/>
                          <a:latin typeface="+mn-lt"/>
                          <a:ea typeface="+mn-ea"/>
                        </a:rPr>
                        <a:t>区</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镧系、锕系</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en-US" sz="2800" b="0" dirty="0">
                          <a:solidFill>
                            <a:schemeClr val="tx1"/>
                          </a:solidFill>
                          <a:effectLst/>
                          <a:latin typeface="+mn-lt"/>
                          <a:ea typeface="+mn-ea"/>
                        </a:rPr>
                        <a:t>(</a:t>
                      </a:r>
                      <a:r>
                        <a:rPr lang="en-US" sz="2800" b="0" i="1" dirty="0">
                          <a:solidFill>
                            <a:schemeClr val="tx1"/>
                          </a:solidFill>
                          <a:effectLst/>
                          <a:latin typeface="+mn-lt"/>
                          <a:ea typeface="+mn-ea"/>
                        </a:rPr>
                        <a:t>n</a:t>
                      </a:r>
                      <a:r>
                        <a:rPr lang="en-US" sz="2800" b="0" dirty="0">
                          <a:solidFill>
                            <a:schemeClr val="tx1"/>
                          </a:solidFill>
                          <a:effectLst/>
                          <a:latin typeface="+mn-lt"/>
                          <a:ea typeface="+mn-ea"/>
                        </a:rPr>
                        <a:t>-2)f</a:t>
                      </a:r>
                      <a:r>
                        <a:rPr lang="en-US" sz="2800" b="0" baseline="30000" dirty="0">
                          <a:solidFill>
                            <a:schemeClr val="tx1"/>
                          </a:solidFill>
                          <a:effectLst/>
                          <a:latin typeface="+mn-lt"/>
                          <a:ea typeface="+mn-ea"/>
                        </a:rPr>
                        <a:t>0~14</a:t>
                      </a:r>
                      <a:r>
                        <a:rPr lang="en-US" sz="2800" b="0" dirty="0">
                          <a:solidFill>
                            <a:schemeClr val="tx1"/>
                          </a:solidFill>
                          <a:effectLst/>
                          <a:latin typeface="+mn-lt"/>
                          <a:ea typeface="+mn-ea"/>
                        </a:rPr>
                        <a:t>(</a:t>
                      </a:r>
                      <a:r>
                        <a:rPr lang="en-US" sz="2800" b="0" i="1" dirty="0">
                          <a:solidFill>
                            <a:schemeClr val="tx1"/>
                          </a:solidFill>
                          <a:effectLst/>
                          <a:latin typeface="+mn-lt"/>
                          <a:ea typeface="+mn-ea"/>
                        </a:rPr>
                        <a:t>n</a:t>
                      </a:r>
                      <a:r>
                        <a:rPr lang="en-US" sz="2800" b="0" dirty="0">
                          <a:solidFill>
                            <a:schemeClr val="tx1"/>
                          </a:solidFill>
                          <a:effectLst/>
                          <a:latin typeface="+mn-lt"/>
                          <a:ea typeface="+mn-ea"/>
                        </a:rPr>
                        <a:t>-1)d</a:t>
                      </a:r>
                      <a:r>
                        <a:rPr lang="en-US" sz="2800" b="0" baseline="30000" dirty="0">
                          <a:solidFill>
                            <a:schemeClr val="tx1"/>
                          </a:solidFill>
                          <a:effectLst/>
                          <a:latin typeface="+mn-lt"/>
                          <a:ea typeface="+mn-ea"/>
                        </a:rPr>
                        <a:t>0~2</a:t>
                      </a:r>
                      <a:r>
                        <a:rPr lang="en-US" sz="2800" b="0" i="1" dirty="0">
                          <a:solidFill>
                            <a:schemeClr val="tx1"/>
                          </a:solidFill>
                          <a:effectLst/>
                          <a:latin typeface="+mn-lt"/>
                          <a:ea typeface="+mn-ea"/>
                        </a:rPr>
                        <a:t>n</a:t>
                      </a:r>
                      <a:r>
                        <a:rPr lang="en-US" sz="2800" b="0" dirty="0">
                          <a:solidFill>
                            <a:schemeClr val="tx1"/>
                          </a:solidFill>
                          <a:effectLst/>
                          <a:latin typeface="+mn-lt"/>
                          <a:ea typeface="+mn-ea"/>
                        </a:rPr>
                        <a:t>s</a:t>
                      </a:r>
                      <a:r>
                        <a:rPr lang="en-US" sz="2800" b="0" baseline="30000" dirty="0">
                          <a:solidFill>
                            <a:schemeClr val="tx1"/>
                          </a:solidFill>
                          <a:effectLst/>
                          <a:latin typeface="+mn-lt"/>
                          <a:ea typeface="+mn-ea"/>
                        </a:rPr>
                        <a:t>2</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zh-CN" sz="2800" b="0" dirty="0">
                          <a:solidFill>
                            <a:schemeClr val="tx1"/>
                          </a:solidFill>
                          <a:effectLst/>
                          <a:latin typeface="+mn-lt"/>
                          <a:ea typeface="+mn-ea"/>
                        </a:rPr>
                        <a:t>镧系元素化学性质相近</a:t>
                      </a:r>
                      <a:r>
                        <a:rPr lang="en-US" sz="2800" b="0" dirty="0">
                          <a:solidFill>
                            <a:schemeClr val="tx1"/>
                          </a:solidFill>
                          <a:effectLst/>
                          <a:latin typeface="+mn-lt"/>
                          <a:ea typeface="+mn-ea"/>
                        </a:rPr>
                        <a:t>,</a:t>
                      </a:r>
                      <a:r>
                        <a:rPr lang="zh-CN" sz="2800" b="0" dirty="0">
                          <a:solidFill>
                            <a:schemeClr val="tx1"/>
                          </a:solidFill>
                          <a:effectLst/>
                          <a:latin typeface="+mn-lt"/>
                          <a:ea typeface="+mn-ea"/>
                        </a:rPr>
                        <a:t>锕系元素化学性质相近</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38539403"/>
                  </a:ext>
                </a:extLst>
              </a:tr>
            </a:tbl>
          </a:graphicData>
        </a:graphic>
      </p:graphicFrame>
    </p:spTree>
    <p:extLst>
      <p:ext uri="{BB962C8B-B14F-4D97-AF65-F5344CB8AC3E}">
        <p14:creationId xmlns:p14="http://schemas.microsoft.com/office/powerpoint/2010/main" val="693966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B4FFD8E9-702D-4C39-B350-CE0E70E3737E}"/>
              </a:ext>
            </a:extLst>
          </p:cNvPr>
          <p:cNvSpPr/>
          <p:nvPr/>
        </p:nvSpPr>
        <p:spPr>
          <a:xfrm>
            <a:off x="234043" y="181323"/>
            <a:ext cx="11723913" cy="6555641"/>
          </a:xfrm>
          <a:prstGeom prst="rect">
            <a:avLst/>
          </a:prstGeom>
        </p:spPr>
        <p:txBody>
          <a:bodyPr wrap="square">
            <a:spAutoFit/>
          </a:bodyPr>
          <a:lstStyle/>
          <a:p>
            <a:pPr>
              <a:lnSpc>
                <a:spcPct val="150000"/>
              </a:lnSpc>
            </a:pPr>
            <a:r>
              <a:rPr lang="zh-CN" altLang="en-US" sz="2800" b="1" dirty="0">
                <a:solidFill>
                  <a:srgbClr val="DA251C"/>
                </a:solidFill>
              </a:rPr>
              <a:t>注意 </a:t>
            </a:r>
            <a:r>
              <a:rPr lang="zh-CN" altLang="en-US" sz="2800" dirty="0"/>
              <a:t>   </a:t>
            </a:r>
            <a:r>
              <a:rPr lang="zh-CN" altLang="zh-CN" sz="2800" dirty="0"/>
              <a:t>对角线规则</a:t>
            </a:r>
            <a:r>
              <a:rPr lang="en-US" altLang="zh-CN" sz="2800" dirty="0"/>
              <a:t>:</a:t>
            </a:r>
            <a:r>
              <a:rPr lang="zh-CN" altLang="zh-CN" sz="2800" dirty="0"/>
              <a:t>在元素周期表中</a:t>
            </a:r>
            <a:r>
              <a:rPr lang="en-US" altLang="zh-CN" sz="2800" dirty="0"/>
              <a:t>,</a:t>
            </a:r>
            <a:r>
              <a:rPr lang="zh-CN" altLang="zh-CN" sz="2800" dirty="0"/>
              <a:t>某些主族元素与处于它对角线位置的主族元素的某些性质相似</a:t>
            </a:r>
            <a:r>
              <a:rPr lang="en-US" altLang="zh-CN" sz="2800" dirty="0"/>
              <a:t>,</a:t>
            </a:r>
            <a:r>
              <a:rPr lang="zh-CN" altLang="zh-CN" sz="2800" dirty="0"/>
              <a:t>如</a:t>
            </a: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r>
              <a:rPr lang="en-US" altLang="zh-CN" sz="2800" dirty="0"/>
              <a:t>5.</a:t>
            </a:r>
            <a:r>
              <a:rPr lang="zh-CN" altLang="zh-CN" sz="2800" dirty="0"/>
              <a:t>元素周期律</a:t>
            </a:r>
          </a:p>
          <a:p>
            <a:pPr>
              <a:lnSpc>
                <a:spcPct val="150000"/>
              </a:lnSpc>
            </a:pPr>
            <a:r>
              <a:rPr lang="en-US" altLang="zh-CN" sz="2800" dirty="0"/>
              <a:t>(1)</a:t>
            </a:r>
            <a:r>
              <a:rPr lang="zh-CN" altLang="zh-CN" sz="2800" dirty="0"/>
              <a:t>电离能</a:t>
            </a:r>
          </a:p>
          <a:p>
            <a:pPr>
              <a:lnSpc>
                <a:spcPct val="150000"/>
              </a:lnSpc>
            </a:pPr>
            <a:r>
              <a:rPr lang="en-US" altLang="zh-CN" sz="2800" dirty="0"/>
              <a:t>①</a:t>
            </a:r>
            <a:r>
              <a:rPr lang="zh-CN" altLang="zh-CN" sz="2800" dirty="0"/>
              <a:t>第一电离能</a:t>
            </a:r>
          </a:p>
          <a:p>
            <a:pPr>
              <a:lnSpc>
                <a:spcPct val="150000"/>
              </a:lnSpc>
            </a:pPr>
            <a:r>
              <a:rPr lang="zh-CN" altLang="zh-CN" sz="2800" dirty="0"/>
              <a:t>气态电中性基态原子失去一个电子转化为气态基态正离子所需要的最低能量叫作第一电离能。常用符号</a:t>
            </a:r>
            <a:r>
              <a:rPr lang="en-US" altLang="zh-CN" sz="2800" i="1" dirty="0"/>
              <a:t>I</a:t>
            </a:r>
            <a:r>
              <a:rPr lang="en-US" altLang="zh-CN" sz="2800" baseline="-25000" dirty="0"/>
              <a:t>1</a:t>
            </a:r>
            <a:r>
              <a:rPr lang="zh-CN" altLang="zh-CN" sz="2800" dirty="0"/>
              <a:t>表示</a:t>
            </a:r>
            <a:r>
              <a:rPr lang="en-US" altLang="zh-CN" sz="2800" dirty="0"/>
              <a:t>,</a:t>
            </a:r>
            <a:r>
              <a:rPr lang="zh-CN" altLang="zh-CN" sz="2800" dirty="0"/>
              <a:t>单位为 </a:t>
            </a:r>
            <a:r>
              <a:rPr lang="en-US" altLang="zh-CN" sz="2800" dirty="0"/>
              <a:t>kJ·mol</a:t>
            </a:r>
            <a:r>
              <a:rPr lang="en-US" altLang="zh-CN" sz="2800" baseline="30000" dirty="0"/>
              <a:t>-1</a:t>
            </a:r>
            <a:r>
              <a:rPr lang="zh-CN" altLang="zh-CN" sz="2800" dirty="0"/>
              <a:t>。</a:t>
            </a:r>
          </a:p>
        </p:txBody>
      </p:sp>
      <p:sp>
        <p:nvSpPr>
          <p:cNvPr id="5" name="矩形 4">
            <a:extLst>
              <a:ext uri="{FF2B5EF4-FFF2-40B4-BE49-F238E27FC236}">
                <a16:creationId xmlns:a16="http://schemas.microsoft.com/office/drawing/2014/main" xmlns="" id="{E21ABC8D-1C46-4B5A-9C88-3EA50E8EBABA}"/>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pic>
        <p:nvPicPr>
          <p:cNvPr id="6" name="18DYEBHXS6.jpg" descr="id:2147514485;FounderCES">
            <a:extLst>
              <a:ext uri="{FF2B5EF4-FFF2-40B4-BE49-F238E27FC236}">
                <a16:creationId xmlns:a16="http://schemas.microsoft.com/office/drawing/2014/main" xmlns="" id="{EE1EC141-9ABD-4723-8C16-47BE37995A29}"/>
              </a:ext>
            </a:extLst>
          </p:cNvPr>
          <p:cNvPicPr/>
          <p:nvPr/>
        </p:nvPicPr>
        <p:blipFill>
          <a:blip r:embed="rId2"/>
          <a:stretch>
            <a:fillRect/>
          </a:stretch>
        </p:blipFill>
        <p:spPr>
          <a:xfrm>
            <a:off x="2395220" y="1702117"/>
            <a:ext cx="2773680" cy="1508703"/>
          </a:xfrm>
          <a:prstGeom prst="rect">
            <a:avLst/>
          </a:prstGeom>
        </p:spPr>
      </p:pic>
    </p:spTree>
    <p:extLst>
      <p:ext uri="{BB962C8B-B14F-4D97-AF65-F5344CB8AC3E}">
        <p14:creationId xmlns:p14="http://schemas.microsoft.com/office/powerpoint/2010/main" val="144083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B4FFD8E9-702D-4C39-B350-CE0E70E3737E}"/>
              </a:ext>
            </a:extLst>
          </p:cNvPr>
          <p:cNvSpPr/>
          <p:nvPr/>
        </p:nvSpPr>
        <p:spPr>
          <a:xfrm>
            <a:off x="234043" y="219423"/>
            <a:ext cx="11723913" cy="6555641"/>
          </a:xfrm>
          <a:prstGeom prst="rect">
            <a:avLst/>
          </a:prstGeom>
        </p:spPr>
        <p:txBody>
          <a:bodyPr wrap="square">
            <a:spAutoFit/>
          </a:bodyPr>
          <a:lstStyle/>
          <a:p>
            <a:pPr>
              <a:lnSpc>
                <a:spcPct val="150000"/>
              </a:lnSpc>
            </a:pPr>
            <a:r>
              <a:rPr lang="en-US" altLang="zh-CN" sz="2800" dirty="0"/>
              <a:t>②</a:t>
            </a:r>
            <a:r>
              <a:rPr lang="zh-CN" altLang="zh-CN" sz="2800" dirty="0"/>
              <a:t>规律</a:t>
            </a:r>
          </a:p>
          <a:p>
            <a:pPr>
              <a:lnSpc>
                <a:spcPct val="150000"/>
              </a:lnSpc>
            </a:pPr>
            <a:r>
              <a:rPr lang="en-US" altLang="zh-CN" sz="2800" dirty="0"/>
              <a:t>a.</a:t>
            </a:r>
            <a:r>
              <a:rPr lang="zh-CN" altLang="zh-CN" sz="2800" dirty="0"/>
              <a:t>同一元素</a:t>
            </a:r>
            <a:r>
              <a:rPr lang="en-US" altLang="zh-CN" sz="2800" dirty="0"/>
              <a:t>:</a:t>
            </a:r>
            <a:r>
              <a:rPr lang="en-US" altLang="zh-CN" sz="2800" i="1" dirty="0"/>
              <a:t>I</a:t>
            </a:r>
            <a:r>
              <a:rPr lang="en-US" altLang="zh-CN" sz="2800" baseline="-25000" dirty="0"/>
              <a:t>1</a:t>
            </a:r>
            <a:r>
              <a:rPr lang="en-US" altLang="zh-CN" sz="2800" dirty="0"/>
              <a:t>&lt;</a:t>
            </a:r>
            <a:r>
              <a:rPr lang="en-US" altLang="zh-CN" sz="2800" i="1" dirty="0"/>
              <a:t>I</a:t>
            </a:r>
            <a:r>
              <a:rPr lang="en-US" altLang="zh-CN" sz="2800" baseline="-25000" dirty="0"/>
              <a:t>2</a:t>
            </a:r>
            <a:r>
              <a:rPr lang="en-US" altLang="zh-CN" sz="2800" dirty="0"/>
              <a:t>&lt;</a:t>
            </a:r>
            <a:r>
              <a:rPr lang="en-US" altLang="zh-CN" sz="2800" i="1" dirty="0"/>
              <a:t>I</a:t>
            </a:r>
            <a:r>
              <a:rPr lang="en-US" altLang="zh-CN" sz="2800" baseline="-25000" dirty="0"/>
              <a:t>3</a:t>
            </a:r>
            <a:r>
              <a:rPr lang="en-US" altLang="zh-CN" sz="2800" dirty="0"/>
              <a:t>……</a:t>
            </a:r>
            <a:endParaRPr lang="zh-CN" altLang="zh-CN" sz="2800" dirty="0"/>
          </a:p>
          <a:p>
            <a:pPr>
              <a:lnSpc>
                <a:spcPct val="150000"/>
              </a:lnSpc>
            </a:pPr>
            <a:r>
              <a:rPr lang="en-US" altLang="zh-CN" sz="2800" dirty="0"/>
              <a:t>b.</a:t>
            </a:r>
            <a:r>
              <a:rPr lang="zh-CN" altLang="zh-CN" sz="2800" dirty="0"/>
              <a:t>同周期元素</a:t>
            </a:r>
            <a:r>
              <a:rPr lang="en-US" altLang="zh-CN" sz="2800" dirty="0"/>
              <a:t>,</a:t>
            </a:r>
            <a:r>
              <a:rPr lang="zh-CN" altLang="zh-CN" sz="2800" dirty="0"/>
              <a:t>自左至右</a:t>
            </a:r>
            <a:r>
              <a:rPr lang="en-US" altLang="zh-CN" sz="2800" dirty="0"/>
              <a:t>,</a:t>
            </a:r>
            <a:r>
              <a:rPr lang="zh-CN" altLang="zh-CN" sz="2800" dirty="0"/>
              <a:t>元素的第一电离能在总体上呈现逐渐增大的趋势</a:t>
            </a:r>
            <a:r>
              <a:rPr lang="en-US" altLang="zh-CN" sz="2800" dirty="0"/>
              <a:t>,</a:t>
            </a:r>
            <a:r>
              <a:rPr lang="zh-CN" altLang="zh-CN" sz="2800" dirty="0"/>
              <a:t>表明元素原子越来越难失去电子。</a:t>
            </a:r>
          </a:p>
          <a:p>
            <a:pPr>
              <a:lnSpc>
                <a:spcPct val="150000"/>
              </a:lnSpc>
            </a:pPr>
            <a:r>
              <a:rPr lang="en-US" altLang="zh-CN" sz="2800" dirty="0"/>
              <a:t>c.</a:t>
            </a:r>
            <a:r>
              <a:rPr lang="zh-CN" altLang="zh-CN" sz="2800" dirty="0"/>
              <a:t>同主族元素</a:t>
            </a:r>
            <a:r>
              <a:rPr lang="en-US" altLang="zh-CN" sz="2800" dirty="0"/>
              <a:t>,</a:t>
            </a:r>
            <a:r>
              <a:rPr lang="zh-CN" altLang="zh-CN" sz="2800" dirty="0"/>
              <a:t>自上而下</a:t>
            </a:r>
            <a:r>
              <a:rPr lang="en-US" altLang="zh-CN" sz="2800" dirty="0"/>
              <a:t>,</a:t>
            </a:r>
            <a:r>
              <a:rPr lang="zh-CN" altLang="zh-CN" sz="2800" dirty="0"/>
              <a:t>元素的第一电离能逐渐减小</a:t>
            </a:r>
            <a:r>
              <a:rPr lang="en-US" altLang="zh-CN" sz="2800" dirty="0"/>
              <a:t>,</a:t>
            </a:r>
            <a:r>
              <a:rPr lang="zh-CN" altLang="zh-CN" sz="2800" dirty="0"/>
              <a:t>表明元素原子越来越易失去电子。</a:t>
            </a:r>
          </a:p>
          <a:p>
            <a:pPr>
              <a:lnSpc>
                <a:spcPct val="150000"/>
              </a:lnSpc>
            </a:pPr>
            <a:r>
              <a:rPr lang="en-US" altLang="zh-CN" sz="2800" dirty="0"/>
              <a:t>d.</a:t>
            </a:r>
            <a:r>
              <a:rPr lang="zh-CN" altLang="zh-CN" sz="2800" dirty="0"/>
              <a:t>元素第一电离能变化的反常情况</a:t>
            </a:r>
            <a:r>
              <a:rPr lang="en-US" altLang="zh-CN" sz="2800" dirty="0"/>
              <a:t>:</a:t>
            </a:r>
            <a:r>
              <a:rPr lang="en-US" altLang="zh-CN" sz="2800" dirty="0" err="1"/>
              <a:t>ⅡA</a:t>
            </a:r>
            <a:r>
              <a:rPr lang="zh-CN" altLang="zh-CN" sz="2800" dirty="0"/>
              <a:t>族和</a:t>
            </a:r>
            <a:r>
              <a:rPr lang="en-US" altLang="zh-CN" sz="2800" dirty="0" err="1"/>
              <a:t>ⅤA</a:t>
            </a:r>
            <a:r>
              <a:rPr lang="zh-CN" altLang="zh-CN" sz="2800" dirty="0"/>
              <a:t>族元素的第一电离能分别比同周期相邻元素的第一电离能都高。这是由于</a:t>
            </a:r>
            <a:r>
              <a:rPr lang="en-US" altLang="zh-CN" sz="2800" dirty="0" err="1"/>
              <a:t>ⅡA</a:t>
            </a:r>
            <a:r>
              <a:rPr lang="zh-CN" altLang="zh-CN" sz="2800" dirty="0"/>
              <a:t>族、</a:t>
            </a:r>
            <a:r>
              <a:rPr lang="en-US" altLang="zh-CN" sz="2800" dirty="0" err="1"/>
              <a:t>ⅤA</a:t>
            </a:r>
            <a:r>
              <a:rPr lang="zh-CN" altLang="zh-CN" sz="2800" dirty="0"/>
              <a:t>族元素原子的价电子排布分别为</a:t>
            </a:r>
            <a:r>
              <a:rPr lang="en-US" altLang="zh-CN" sz="2800" i="1" dirty="0"/>
              <a:t>n</a:t>
            </a:r>
            <a:r>
              <a:rPr lang="en-US" altLang="zh-CN" sz="2800" dirty="0"/>
              <a:t>s</a:t>
            </a:r>
            <a:r>
              <a:rPr lang="en-US" altLang="zh-CN" sz="2800" baseline="30000" dirty="0"/>
              <a:t>2</a:t>
            </a:r>
            <a:r>
              <a:rPr lang="zh-CN" altLang="zh-CN" sz="2800" dirty="0"/>
              <a:t>、</a:t>
            </a:r>
            <a:r>
              <a:rPr lang="en-US" altLang="zh-CN" sz="2800" i="1" dirty="0"/>
              <a:t>n</a:t>
            </a:r>
            <a:r>
              <a:rPr lang="en-US" altLang="zh-CN" sz="2800" dirty="0"/>
              <a:t>s</a:t>
            </a:r>
            <a:r>
              <a:rPr lang="en-US" altLang="zh-CN" sz="2800" baseline="30000" dirty="0"/>
              <a:t>2</a:t>
            </a:r>
            <a:r>
              <a:rPr lang="en-US" altLang="zh-CN" sz="2800" i="1" dirty="0"/>
              <a:t>n</a:t>
            </a:r>
            <a:r>
              <a:rPr lang="en-US" altLang="zh-CN" sz="2800" dirty="0"/>
              <a:t>p</a:t>
            </a:r>
            <a:r>
              <a:rPr lang="en-US" altLang="zh-CN" sz="2800" baseline="30000" dirty="0"/>
              <a:t>3</a:t>
            </a:r>
            <a:r>
              <a:rPr lang="en-US" altLang="zh-CN" sz="2800" dirty="0"/>
              <a:t>,</a:t>
            </a:r>
            <a:r>
              <a:rPr lang="zh-CN" altLang="zh-CN" sz="2800" dirty="0"/>
              <a:t>是较稳定的全充满、半充满状态</a:t>
            </a:r>
            <a:r>
              <a:rPr lang="en-US" altLang="zh-CN" sz="2800" dirty="0"/>
              <a:t>,</a:t>
            </a:r>
            <a:r>
              <a:rPr lang="zh-CN" altLang="zh-CN" sz="2800" dirty="0"/>
              <a:t>因而失去电子所需的能量较高。常见元素的第一电离能如图所示。</a:t>
            </a:r>
          </a:p>
        </p:txBody>
      </p:sp>
      <p:sp>
        <p:nvSpPr>
          <p:cNvPr id="5" name="矩形 4">
            <a:extLst>
              <a:ext uri="{FF2B5EF4-FFF2-40B4-BE49-F238E27FC236}">
                <a16:creationId xmlns:a16="http://schemas.microsoft.com/office/drawing/2014/main" xmlns="" id="{E21ABC8D-1C46-4B5A-9C88-3EA50E8EBABA}"/>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Tree>
    <p:extLst>
      <p:ext uri="{BB962C8B-B14F-4D97-AF65-F5344CB8AC3E}">
        <p14:creationId xmlns:p14="http://schemas.microsoft.com/office/powerpoint/2010/main" val="34396322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B4FFD8E9-702D-4C39-B350-CE0E70E3737E}"/>
              </a:ext>
            </a:extLst>
          </p:cNvPr>
          <p:cNvSpPr/>
          <p:nvPr/>
        </p:nvSpPr>
        <p:spPr>
          <a:xfrm>
            <a:off x="234043" y="3443288"/>
            <a:ext cx="11723913" cy="3323987"/>
          </a:xfrm>
          <a:prstGeom prst="rect">
            <a:avLst/>
          </a:prstGeom>
        </p:spPr>
        <p:txBody>
          <a:bodyPr wrap="square">
            <a:spAutoFit/>
          </a:bodyPr>
          <a:lstStyle/>
          <a:p>
            <a:pPr>
              <a:lnSpc>
                <a:spcPct val="150000"/>
              </a:lnSpc>
            </a:pPr>
            <a:r>
              <a:rPr lang="zh-CN" altLang="en-US" sz="2800" b="1" dirty="0">
                <a:solidFill>
                  <a:srgbClr val="DA251C"/>
                </a:solidFill>
              </a:rPr>
              <a:t>特别提醒</a:t>
            </a:r>
            <a:endParaRPr lang="en-US" altLang="zh-CN" sz="2800" b="1" dirty="0">
              <a:solidFill>
                <a:srgbClr val="DA251C"/>
              </a:solidFill>
            </a:endParaRPr>
          </a:p>
          <a:p>
            <a:pPr>
              <a:lnSpc>
                <a:spcPct val="150000"/>
              </a:lnSpc>
            </a:pPr>
            <a:r>
              <a:rPr lang="zh-CN" altLang="en-US" sz="2800" dirty="0"/>
              <a:t>　　</a:t>
            </a:r>
            <a:r>
              <a:rPr lang="zh-CN" altLang="zh-CN" sz="2800" dirty="0"/>
              <a:t>第一电离能的变化与元素原子的核外电子排布有关。通常情况下</a:t>
            </a:r>
            <a:r>
              <a:rPr lang="en-US" altLang="zh-CN" sz="2800" dirty="0"/>
              <a:t>,</a:t>
            </a:r>
            <a:r>
              <a:rPr lang="zh-CN" altLang="zh-CN" sz="2800" dirty="0"/>
              <a:t>当原子核外电子排布在能量相等的轨道上形成全空</a:t>
            </a:r>
            <a:r>
              <a:rPr lang="en-US" altLang="zh-CN" sz="2800" dirty="0"/>
              <a:t>(p</a:t>
            </a:r>
            <a:r>
              <a:rPr lang="en-US" altLang="zh-CN" sz="2800" baseline="30000" dirty="0"/>
              <a:t>0</a:t>
            </a:r>
            <a:r>
              <a:rPr lang="zh-CN" altLang="zh-CN" sz="2800" dirty="0"/>
              <a:t>、</a:t>
            </a:r>
            <a:r>
              <a:rPr lang="en-US" altLang="zh-CN" sz="2800" dirty="0"/>
              <a:t>d</a:t>
            </a:r>
            <a:r>
              <a:rPr lang="en-US" altLang="zh-CN" sz="2800" baseline="30000" dirty="0"/>
              <a:t>0</a:t>
            </a:r>
            <a:r>
              <a:rPr lang="zh-CN" altLang="zh-CN" sz="2800" dirty="0"/>
              <a:t>、</a:t>
            </a:r>
            <a:r>
              <a:rPr lang="en-US" altLang="zh-CN" sz="2800" dirty="0"/>
              <a:t>f</a:t>
            </a:r>
            <a:r>
              <a:rPr lang="en-US" altLang="zh-CN" sz="2800" baseline="30000" dirty="0"/>
              <a:t>0</a:t>
            </a:r>
            <a:r>
              <a:rPr lang="en-US" altLang="zh-CN" sz="2800" dirty="0"/>
              <a:t>)</a:t>
            </a:r>
            <a:r>
              <a:rPr lang="zh-CN" altLang="zh-CN" sz="2800" dirty="0"/>
              <a:t>、半充满</a:t>
            </a:r>
            <a:r>
              <a:rPr lang="en-US" altLang="zh-CN" sz="2800" dirty="0"/>
              <a:t>(p</a:t>
            </a:r>
            <a:r>
              <a:rPr lang="en-US" altLang="zh-CN" sz="2800" baseline="30000" dirty="0"/>
              <a:t>3</a:t>
            </a:r>
            <a:r>
              <a:rPr lang="zh-CN" altLang="zh-CN" sz="2800" dirty="0"/>
              <a:t>、</a:t>
            </a:r>
            <a:r>
              <a:rPr lang="en-US" altLang="zh-CN" sz="2800" dirty="0"/>
              <a:t>d</a:t>
            </a:r>
            <a:r>
              <a:rPr lang="en-US" altLang="zh-CN" sz="2800" baseline="30000" dirty="0"/>
              <a:t>5</a:t>
            </a:r>
            <a:r>
              <a:rPr lang="zh-CN" altLang="zh-CN" sz="2800" dirty="0"/>
              <a:t>、</a:t>
            </a:r>
            <a:r>
              <a:rPr lang="en-US" altLang="zh-CN" sz="2800" dirty="0"/>
              <a:t>f</a:t>
            </a:r>
            <a:r>
              <a:rPr lang="en-US" altLang="zh-CN" sz="2800" baseline="30000" dirty="0"/>
              <a:t>7</a:t>
            </a:r>
            <a:r>
              <a:rPr lang="en-US" altLang="zh-CN" sz="2800" dirty="0"/>
              <a:t>)</a:t>
            </a:r>
            <a:r>
              <a:rPr lang="zh-CN" altLang="zh-CN" sz="2800" dirty="0"/>
              <a:t>或全充满</a:t>
            </a:r>
            <a:r>
              <a:rPr lang="en-US" altLang="zh-CN" sz="2800" dirty="0"/>
              <a:t>(p</a:t>
            </a:r>
            <a:r>
              <a:rPr lang="en-US" altLang="zh-CN" sz="2800" baseline="30000" dirty="0"/>
              <a:t>6</a:t>
            </a:r>
            <a:r>
              <a:rPr lang="zh-CN" altLang="zh-CN" sz="2800" dirty="0"/>
              <a:t>、</a:t>
            </a:r>
            <a:r>
              <a:rPr lang="en-US" altLang="zh-CN" sz="2800" dirty="0"/>
              <a:t>d</a:t>
            </a:r>
            <a:r>
              <a:rPr lang="en-US" altLang="zh-CN" sz="2800" baseline="30000" dirty="0"/>
              <a:t>10</a:t>
            </a:r>
            <a:r>
              <a:rPr lang="zh-CN" altLang="zh-CN" sz="2800" dirty="0"/>
              <a:t>、</a:t>
            </a:r>
            <a:r>
              <a:rPr lang="en-US" altLang="zh-CN" sz="2800" dirty="0"/>
              <a:t>f</a:t>
            </a:r>
            <a:r>
              <a:rPr lang="en-US" altLang="zh-CN" sz="2800" baseline="30000" dirty="0"/>
              <a:t>14</a:t>
            </a:r>
            <a:r>
              <a:rPr lang="en-US" altLang="zh-CN" sz="2800" dirty="0"/>
              <a:t>)</a:t>
            </a:r>
            <a:r>
              <a:rPr lang="zh-CN" altLang="zh-CN" sz="2800" dirty="0"/>
              <a:t>的状态时</a:t>
            </a:r>
            <a:r>
              <a:rPr lang="en-US" altLang="zh-CN" sz="2800" dirty="0"/>
              <a:t>,</a:t>
            </a:r>
            <a:r>
              <a:rPr lang="zh-CN" altLang="zh-CN" sz="2800" dirty="0"/>
              <a:t>原子的能量较低</a:t>
            </a:r>
            <a:r>
              <a:rPr lang="en-US" altLang="zh-CN" sz="2800" dirty="0"/>
              <a:t>,</a:t>
            </a:r>
            <a:r>
              <a:rPr lang="zh-CN" altLang="zh-CN" sz="2800" dirty="0"/>
              <a:t>该元素具有较大的第一电离能。</a:t>
            </a:r>
          </a:p>
        </p:txBody>
      </p:sp>
      <p:sp>
        <p:nvSpPr>
          <p:cNvPr id="5" name="矩形 4">
            <a:extLst>
              <a:ext uri="{FF2B5EF4-FFF2-40B4-BE49-F238E27FC236}">
                <a16:creationId xmlns:a16="http://schemas.microsoft.com/office/drawing/2014/main" xmlns="" id="{E21ABC8D-1C46-4B5A-9C88-3EA50E8EBABA}"/>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pic>
        <p:nvPicPr>
          <p:cNvPr id="8" name="18DYEBHXS28.jpg" descr="id:2147514492;FounderCES">
            <a:extLst>
              <a:ext uri="{FF2B5EF4-FFF2-40B4-BE49-F238E27FC236}">
                <a16:creationId xmlns:a16="http://schemas.microsoft.com/office/drawing/2014/main" xmlns="" id="{E49521E8-6F64-493F-B5B3-A9E7B4E61DA2}"/>
              </a:ext>
            </a:extLst>
          </p:cNvPr>
          <p:cNvPicPr/>
          <p:nvPr/>
        </p:nvPicPr>
        <p:blipFill>
          <a:blip r:embed="rId2"/>
          <a:stretch>
            <a:fillRect/>
          </a:stretch>
        </p:blipFill>
        <p:spPr>
          <a:xfrm>
            <a:off x="2311400" y="250443"/>
            <a:ext cx="5232399" cy="3247853"/>
          </a:xfrm>
          <a:prstGeom prst="rect">
            <a:avLst/>
          </a:prstGeom>
        </p:spPr>
      </p:pic>
    </p:spTree>
    <p:extLst>
      <p:ext uri="{BB962C8B-B14F-4D97-AF65-F5344CB8AC3E}">
        <p14:creationId xmlns:p14="http://schemas.microsoft.com/office/powerpoint/2010/main" val="2178447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B4FFD8E9-702D-4C39-B350-CE0E70E3737E}"/>
              </a:ext>
            </a:extLst>
          </p:cNvPr>
          <p:cNvSpPr/>
          <p:nvPr/>
        </p:nvSpPr>
        <p:spPr>
          <a:xfrm>
            <a:off x="234043" y="371823"/>
            <a:ext cx="11723913" cy="5909310"/>
          </a:xfrm>
          <a:prstGeom prst="rect">
            <a:avLst/>
          </a:prstGeom>
        </p:spPr>
        <p:txBody>
          <a:bodyPr wrap="square">
            <a:spAutoFit/>
          </a:bodyPr>
          <a:lstStyle/>
          <a:p>
            <a:pPr>
              <a:lnSpc>
                <a:spcPct val="150000"/>
              </a:lnSpc>
            </a:pPr>
            <a:r>
              <a:rPr lang="en-US" altLang="zh-CN" sz="2800" dirty="0"/>
              <a:t>(2)</a:t>
            </a:r>
            <a:r>
              <a:rPr lang="zh-CN" altLang="zh-CN" sz="2800" dirty="0"/>
              <a:t>电负性</a:t>
            </a:r>
          </a:p>
          <a:p>
            <a:pPr>
              <a:lnSpc>
                <a:spcPct val="150000"/>
              </a:lnSpc>
            </a:pPr>
            <a:r>
              <a:rPr lang="en-US" altLang="zh-CN" sz="2800" dirty="0"/>
              <a:t>①</a:t>
            </a:r>
            <a:r>
              <a:rPr lang="zh-CN" altLang="zh-CN" sz="2800" dirty="0"/>
              <a:t>概念</a:t>
            </a:r>
            <a:r>
              <a:rPr lang="en-US" altLang="zh-CN" sz="2800" dirty="0"/>
              <a:t>:</a:t>
            </a:r>
            <a:r>
              <a:rPr lang="zh-CN" altLang="zh-CN" sz="2800" dirty="0"/>
              <a:t>用来描述不同元素的原子对键合电子吸引力的大小。元素的电负性越大</a:t>
            </a:r>
            <a:r>
              <a:rPr lang="en-US" altLang="zh-CN" sz="2800" dirty="0"/>
              <a:t>,</a:t>
            </a:r>
            <a:r>
              <a:rPr lang="zh-CN" altLang="zh-CN" sz="2800" dirty="0"/>
              <a:t>表示其原子对键合电子的吸引力越大。</a:t>
            </a:r>
          </a:p>
          <a:p>
            <a:pPr>
              <a:lnSpc>
                <a:spcPct val="150000"/>
              </a:lnSpc>
            </a:pPr>
            <a:r>
              <a:rPr lang="en-US" altLang="zh-CN" sz="2800" dirty="0"/>
              <a:t>②</a:t>
            </a:r>
            <a:r>
              <a:rPr lang="zh-CN" altLang="zh-CN" sz="2800" dirty="0"/>
              <a:t>标准</a:t>
            </a:r>
            <a:r>
              <a:rPr lang="en-US" altLang="zh-CN" sz="2800" dirty="0"/>
              <a:t>:</a:t>
            </a:r>
            <a:r>
              <a:rPr lang="zh-CN" altLang="zh-CN" sz="2800" dirty="0"/>
              <a:t>以氟的电负性为</a:t>
            </a:r>
            <a:r>
              <a:rPr lang="en-US" altLang="zh-CN" sz="2800" dirty="0"/>
              <a:t>4.0</a:t>
            </a:r>
            <a:r>
              <a:rPr lang="zh-CN" altLang="zh-CN" sz="2800" dirty="0"/>
              <a:t>作为相对标准</a:t>
            </a:r>
            <a:r>
              <a:rPr lang="en-US" altLang="zh-CN" sz="2800" dirty="0"/>
              <a:t>,</a:t>
            </a:r>
            <a:r>
              <a:rPr lang="zh-CN" altLang="zh-CN" sz="2800" dirty="0"/>
              <a:t>得出了各元素的电负性</a:t>
            </a:r>
            <a:r>
              <a:rPr lang="en-US" altLang="zh-CN" sz="2800" dirty="0"/>
              <a:t>(</a:t>
            </a:r>
            <a:r>
              <a:rPr lang="zh-CN" altLang="zh-CN" sz="2800" dirty="0"/>
              <a:t>稀有气体未计</a:t>
            </a:r>
            <a:r>
              <a:rPr lang="en-US" altLang="zh-CN" sz="2800" dirty="0"/>
              <a:t>)</a:t>
            </a:r>
            <a:r>
              <a:rPr lang="zh-CN" altLang="zh-CN" sz="2800" dirty="0"/>
              <a:t>。</a:t>
            </a:r>
          </a:p>
          <a:p>
            <a:pPr>
              <a:lnSpc>
                <a:spcPct val="150000"/>
              </a:lnSpc>
            </a:pPr>
            <a:r>
              <a:rPr lang="en-US" altLang="zh-CN" sz="2800" dirty="0"/>
              <a:t>③</a:t>
            </a:r>
            <a:r>
              <a:rPr lang="zh-CN" altLang="zh-CN" sz="2800" dirty="0"/>
              <a:t>变化规律</a:t>
            </a:r>
          </a:p>
          <a:p>
            <a:pPr>
              <a:lnSpc>
                <a:spcPct val="150000"/>
              </a:lnSpc>
            </a:pPr>
            <a:r>
              <a:rPr lang="en-US" altLang="zh-CN" sz="2800" dirty="0"/>
              <a:t>a.</a:t>
            </a:r>
            <a:r>
              <a:rPr lang="zh-CN" altLang="zh-CN" sz="2800" dirty="0"/>
              <a:t>一般来说</a:t>
            </a:r>
            <a:r>
              <a:rPr lang="en-US" altLang="zh-CN" sz="2800" dirty="0"/>
              <a:t>,</a:t>
            </a:r>
            <a:r>
              <a:rPr lang="zh-CN" altLang="zh-CN" sz="2800" dirty="0"/>
              <a:t>在元素周期表中</a:t>
            </a:r>
            <a:r>
              <a:rPr lang="en-US" altLang="zh-CN" sz="2800" dirty="0"/>
              <a:t>,</a:t>
            </a:r>
            <a:r>
              <a:rPr lang="zh-CN" altLang="zh-CN" sz="2800" dirty="0"/>
              <a:t>同周期自左至右</a:t>
            </a:r>
            <a:r>
              <a:rPr lang="en-US" altLang="zh-CN" sz="2800" dirty="0"/>
              <a:t>,</a:t>
            </a:r>
            <a:r>
              <a:rPr lang="zh-CN" altLang="zh-CN" sz="2800" dirty="0"/>
              <a:t>元素的电负性逐渐变大</a:t>
            </a:r>
            <a:r>
              <a:rPr lang="en-US" altLang="zh-CN" sz="2800" dirty="0"/>
              <a:t>;</a:t>
            </a:r>
            <a:r>
              <a:rPr lang="zh-CN" altLang="zh-CN" sz="2800" dirty="0"/>
              <a:t>同主族从上到下</a:t>
            </a:r>
            <a:r>
              <a:rPr lang="en-US" altLang="zh-CN" sz="2800" dirty="0"/>
              <a:t>,</a:t>
            </a:r>
            <a:r>
              <a:rPr lang="zh-CN" altLang="zh-CN" sz="2800" dirty="0"/>
              <a:t>元素的电负性逐渐变小。</a:t>
            </a:r>
          </a:p>
          <a:p>
            <a:pPr>
              <a:lnSpc>
                <a:spcPct val="150000"/>
              </a:lnSpc>
            </a:pPr>
            <a:r>
              <a:rPr lang="en-US" altLang="zh-CN" sz="2800" dirty="0"/>
              <a:t>b.</a:t>
            </a:r>
            <a:r>
              <a:rPr lang="zh-CN" altLang="zh-CN" sz="2800" dirty="0"/>
              <a:t>金属元素的电负性一般小于</a:t>
            </a:r>
            <a:r>
              <a:rPr lang="en-US" altLang="zh-CN" sz="2800" dirty="0"/>
              <a:t>1.8,</a:t>
            </a:r>
            <a:r>
              <a:rPr lang="zh-CN" altLang="zh-CN" sz="2800" dirty="0"/>
              <a:t>非金属元素的电负性一般大于</a:t>
            </a:r>
            <a:r>
              <a:rPr lang="en-US" altLang="zh-CN" sz="2800" dirty="0"/>
              <a:t>1.8</a:t>
            </a:r>
            <a:r>
              <a:rPr lang="zh-CN" altLang="zh-CN" sz="2800" dirty="0"/>
              <a:t>。</a:t>
            </a:r>
            <a:endParaRPr lang="en-US" altLang="zh-CN" sz="2800" dirty="0"/>
          </a:p>
        </p:txBody>
      </p:sp>
      <p:sp>
        <p:nvSpPr>
          <p:cNvPr id="5" name="矩形 4">
            <a:extLst>
              <a:ext uri="{FF2B5EF4-FFF2-40B4-BE49-F238E27FC236}">
                <a16:creationId xmlns:a16="http://schemas.microsoft.com/office/drawing/2014/main" xmlns="" id="{E21ABC8D-1C46-4B5A-9C88-3EA50E8EBABA}"/>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Tree>
    <p:extLst>
      <p:ext uri="{BB962C8B-B14F-4D97-AF65-F5344CB8AC3E}">
        <p14:creationId xmlns:p14="http://schemas.microsoft.com/office/powerpoint/2010/main" val="3281582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hlinkClick r:id="rId2" action="ppaction://hlinksldjump"/>
          </p:cNvPr>
          <p:cNvSpPr/>
          <p:nvPr/>
        </p:nvSpPr>
        <p:spPr>
          <a:xfrm>
            <a:off x="1070450" y="1447799"/>
            <a:ext cx="10065636"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b="1" dirty="0">
                <a:solidFill>
                  <a:srgbClr val="DA251C"/>
                </a:solidFill>
                <a:latin typeface="微软雅黑" panose="020B0503020204020204" pitchFamily="34" charset="-122"/>
                <a:ea typeface="微软雅黑" panose="020B0503020204020204" pitchFamily="34" charset="-122"/>
              </a:rPr>
              <a:t>考情精解读</a:t>
            </a:r>
          </a:p>
        </p:txBody>
      </p:sp>
      <p:sp>
        <p:nvSpPr>
          <p:cNvPr id="6" name="矩形 5">
            <a:hlinkClick r:id="rId2" action="ppaction://hlinksldjump"/>
          </p:cNvPr>
          <p:cNvSpPr/>
          <p:nvPr/>
        </p:nvSpPr>
        <p:spPr>
          <a:xfrm>
            <a:off x="1063182" y="0"/>
            <a:ext cx="10065636" cy="1304263"/>
          </a:xfrm>
          <a:prstGeom prst="rect">
            <a:avLst/>
          </a:prstGeom>
          <a:solidFill>
            <a:srgbClr val="DA251C"/>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4000" b="1" dirty="0">
                <a:solidFill>
                  <a:schemeClr val="bg1"/>
                </a:solidFill>
                <a:latin typeface="微软雅黑" panose="020B0503020204020204" pitchFamily="34" charset="-122"/>
                <a:ea typeface="微软雅黑" panose="020B0503020204020204" pitchFamily="34" charset="-122"/>
              </a:rPr>
              <a:t>目录</a:t>
            </a:r>
            <a:endParaRPr lang="en-US" altLang="zh-CN" sz="4000" b="1" dirty="0">
              <a:solidFill>
                <a:schemeClr val="bg1"/>
              </a:solidFill>
              <a:latin typeface="微软雅黑" panose="020B0503020204020204" pitchFamily="34" charset="-122"/>
              <a:ea typeface="微软雅黑" panose="020B0503020204020204" pitchFamily="34" charset="-122"/>
            </a:endParaRPr>
          </a:p>
          <a:p>
            <a:pPr algn="ctr"/>
            <a:r>
              <a:rPr lang="en-US" altLang="zh-CN" sz="2000" dirty="0">
                <a:solidFill>
                  <a:schemeClr val="bg1"/>
                </a:solidFill>
                <a:latin typeface="微软雅黑" panose="020B0503020204020204" pitchFamily="34" charset="-122"/>
                <a:ea typeface="微软雅黑" panose="020B0503020204020204" pitchFamily="34" charset="-122"/>
              </a:rPr>
              <a:t>CONTENTS</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6" name="矩形 15">
            <a:hlinkClick r:id="rId2" action="ppaction://hlinksldjump"/>
          </p:cNvPr>
          <p:cNvSpPr/>
          <p:nvPr/>
        </p:nvSpPr>
        <p:spPr>
          <a:xfrm>
            <a:off x="1070450" y="4010024"/>
            <a:ext cx="6244750" cy="302577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  原子结构与元素的性质</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  分子结构与性质</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3</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  晶体结构与性质</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a:extLst>
              <a:ext uri="{FF2B5EF4-FFF2-40B4-BE49-F238E27FC236}">
                <a16:creationId xmlns:a16="http://schemas.microsoft.com/office/drawing/2014/main" xmlns="" id="{9FF6546F-7603-46D9-A1BC-5F37D0B99239}"/>
              </a:ext>
            </a:extLst>
          </p:cNvPr>
          <p:cNvSpPr/>
          <p:nvPr/>
        </p:nvSpPr>
        <p:spPr>
          <a:xfrm>
            <a:off x="1069975" y="3632659"/>
            <a:ext cx="10066655" cy="547370"/>
          </a:xfrm>
          <a:prstGeom prst="rect">
            <a:avLst/>
          </a:prstGeom>
          <a:noFill/>
          <a:ln>
            <a:noFill/>
          </a:ln>
        </p:spPr>
        <p:style>
          <a:lnRef idx="3">
            <a:schemeClr val="lt1"/>
          </a:lnRef>
          <a:fillRef idx="1">
            <a:schemeClr val="accent6"/>
          </a:fillRef>
          <a:effectRef idx="1">
            <a:schemeClr val="accent6"/>
          </a:effectRef>
          <a:fontRef idx="minor">
            <a:schemeClr val="lt1"/>
          </a:fontRef>
        </p:style>
        <p:txBody>
          <a:bodyPr anchor="ctr"/>
          <a:lstStyle/>
          <a:p>
            <a:pPr fontAlgn="auto">
              <a:spcBef>
                <a:spcPts val="0"/>
              </a:spcBef>
              <a:spcAft>
                <a:spcPts val="0"/>
              </a:spcAft>
              <a:defRPr/>
            </a:pPr>
            <a:r>
              <a:rPr lang="en-US" altLang="zh-CN" sz="2800" b="1" dirty="0">
                <a:solidFill>
                  <a:srgbClr val="DA251C"/>
                </a:solidFill>
                <a:latin typeface="微软雅黑" panose="020B0503020204020204" charset="-122"/>
              </a:rPr>
              <a:t>A</a:t>
            </a:r>
            <a:r>
              <a:rPr lang="zh-CN" altLang="en-US" sz="2800" b="1" dirty="0">
                <a:solidFill>
                  <a:srgbClr val="DA251C"/>
                </a:solidFill>
                <a:latin typeface="微软雅黑" panose="020B0503020204020204" charset="-122"/>
              </a:rPr>
              <a:t>考点帮</a:t>
            </a:r>
            <a:r>
              <a:rPr lang="en-US" altLang="zh-CN" sz="2800" b="1" dirty="0">
                <a:solidFill>
                  <a:srgbClr val="DA251C"/>
                </a:solidFill>
                <a:latin typeface="微软雅黑" panose="020B0503020204020204" charset="-122"/>
              </a:rPr>
              <a:t>·</a:t>
            </a:r>
            <a:r>
              <a:rPr lang="zh-CN" altLang="en-US" sz="2800" b="1" dirty="0">
                <a:solidFill>
                  <a:srgbClr val="DA251C"/>
                </a:solidFill>
                <a:latin typeface="微软雅黑" panose="020B0503020204020204" charset="-122"/>
              </a:rPr>
              <a:t>知识全通关</a:t>
            </a:r>
          </a:p>
        </p:txBody>
      </p:sp>
      <p:sp>
        <p:nvSpPr>
          <p:cNvPr id="11" name="矩形 10">
            <a:hlinkClick r:id="rId2" action="ppaction://hlinksldjump"/>
            <a:extLst>
              <a:ext uri="{FF2B5EF4-FFF2-40B4-BE49-F238E27FC236}">
                <a16:creationId xmlns:a16="http://schemas.microsoft.com/office/drawing/2014/main" xmlns="" id="{76C65D05-E9EA-4A1F-AE92-474F9FF70D30}"/>
              </a:ext>
            </a:extLst>
          </p:cNvPr>
          <p:cNvSpPr/>
          <p:nvPr/>
        </p:nvSpPr>
        <p:spPr>
          <a:xfrm>
            <a:off x="1070450" y="2071913"/>
            <a:ext cx="2881064"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考纲要求</a:t>
            </a:r>
          </a:p>
        </p:txBody>
      </p:sp>
      <p:sp>
        <p:nvSpPr>
          <p:cNvPr id="12" name="矩形 11">
            <a:hlinkClick r:id="rId2" action="ppaction://hlinksldjump"/>
            <a:extLst>
              <a:ext uri="{FF2B5EF4-FFF2-40B4-BE49-F238E27FC236}">
                <a16:creationId xmlns:a16="http://schemas.microsoft.com/office/drawing/2014/main" xmlns="" id="{8CFB6676-2775-44F3-8A52-7924120ACD46}"/>
              </a:ext>
            </a:extLst>
          </p:cNvPr>
          <p:cNvSpPr/>
          <p:nvPr/>
        </p:nvSpPr>
        <p:spPr>
          <a:xfrm>
            <a:off x="4032537" y="2062267"/>
            <a:ext cx="2881065" cy="53451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命题规律</a:t>
            </a:r>
          </a:p>
        </p:txBody>
      </p:sp>
      <p:sp>
        <p:nvSpPr>
          <p:cNvPr id="17" name="矩形 16">
            <a:hlinkClick r:id="rId2" action="ppaction://hlinksldjump"/>
            <a:extLst>
              <a:ext uri="{FF2B5EF4-FFF2-40B4-BE49-F238E27FC236}">
                <a16:creationId xmlns:a16="http://schemas.microsoft.com/office/drawing/2014/main" xmlns="" id="{BD4B9252-357E-4B3C-9F56-0DCC5F1E0143}"/>
              </a:ext>
            </a:extLst>
          </p:cNvPr>
          <p:cNvSpPr/>
          <p:nvPr/>
        </p:nvSpPr>
        <p:spPr>
          <a:xfrm>
            <a:off x="7043494" y="2073797"/>
            <a:ext cx="2881065" cy="53451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命题分析预测</a:t>
            </a:r>
          </a:p>
        </p:txBody>
      </p:sp>
    </p:spTree>
    <p:extLst>
      <p:ext uri="{BB962C8B-B14F-4D97-AF65-F5344CB8AC3E}">
        <p14:creationId xmlns:p14="http://schemas.microsoft.com/office/powerpoint/2010/main" val="662466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B4FFD8E9-702D-4C39-B350-CE0E70E3737E}"/>
              </a:ext>
            </a:extLst>
          </p:cNvPr>
          <p:cNvSpPr/>
          <p:nvPr/>
        </p:nvSpPr>
        <p:spPr>
          <a:xfrm>
            <a:off x="234043" y="257523"/>
            <a:ext cx="11723913" cy="3323987"/>
          </a:xfrm>
          <a:prstGeom prst="rect">
            <a:avLst/>
          </a:prstGeom>
        </p:spPr>
        <p:txBody>
          <a:bodyPr wrap="square">
            <a:spAutoFit/>
          </a:bodyPr>
          <a:lstStyle/>
          <a:p>
            <a:pPr>
              <a:lnSpc>
                <a:spcPct val="150000"/>
              </a:lnSpc>
            </a:pPr>
            <a:r>
              <a:rPr lang="en-US" altLang="zh-CN" sz="2800" dirty="0"/>
              <a:t>④</a:t>
            </a:r>
            <a:r>
              <a:rPr lang="zh-CN" altLang="zh-CN" sz="2800" dirty="0"/>
              <a:t>应用</a:t>
            </a:r>
          </a:p>
          <a:p>
            <a:pPr>
              <a:lnSpc>
                <a:spcPct val="150000"/>
              </a:lnSpc>
            </a:pPr>
            <a:r>
              <a:rPr lang="en-US" altLang="zh-CN" sz="2800" dirty="0"/>
              <a:t>a.</a:t>
            </a:r>
            <a:r>
              <a:rPr lang="zh-CN" altLang="zh-CN" sz="2800" dirty="0"/>
              <a:t>判断元素金属性、非金属性强弱。电负性越大</a:t>
            </a:r>
            <a:r>
              <a:rPr lang="en-US" altLang="zh-CN" sz="2800" dirty="0"/>
              <a:t>,</a:t>
            </a:r>
            <a:r>
              <a:rPr lang="zh-CN" altLang="zh-CN" sz="2800" dirty="0"/>
              <a:t>非金属性越强</a:t>
            </a:r>
            <a:r>
              <a:rPr lang="en-US" altLang="zh-CN" sz="2800" dirty="0"/>
              <a:t>,</a:t>
            </a:r>
            <a:r>
              <a:rPr lang="zh-CN" altLang="zh-CN" sz="2800" dirty="0"/>
              <a:t>金属性越弱。</a:t>
            </a:r>
          </a:p>
          <a:p>
            <a:pPr>
              <a:lnSpc>
                <a:spcPct val="150000"/>
              </a:lnSpc>
            </a:pPr>
            <a:r>
              <a:rPr lang="en-US" altLang="zh-CN" sz="2800" dirty="0"/>
              <a:t>b.</a:t>
            </a:r>
            <a:r>
              <a:rPr lang="zh-CN" altLang="zh-CN" sz="2800" dirty="0"/>
              <a:t>判断化学键的类型。一般认为如果两种成键原子间的电负性差值大于</a:t>
            </a:r>
            <a:r>
              <a:rPr lang="en-US" altLang="zh-CN" sz="2800" dirty="0"/>
              <a:t>1.7,</a:t>
            </a:r>
            <a:r>
              <a:rPr lang="zh-CN" altLang="zh-CN" sz="2800" dirty="0"/>
              <a:t>通常形成离子键</a:t>
            </a:r>
            <a:r>
              <a:rPr lang="en-US" altLang="zh-CN" sz="2800" dirty="0"/>
              <a:t>;</a:t>
            </a:r>
            <a:r>
              <a:rPr lang="zh-CN" altLang="zh-CN" sz="2800" dirty="0"/>
              <a:t>若差值小于</a:t>
            </a:r>
            <a:r>
              <a:rPr lang="en-US" altLang="zh-CN" sz="2800" dirty="0"/>
              <a:t>1.7,</a:t>
            </a:r>
            <a:r>
              <a:rPr lang="zh-CN" altLang="zh-CN" sz="2800" dirty="0"/>
              <a:t>通常形成共价键。</a:t>
            </a:r>
          </a:p>
          <a:p>
            <a:pPr>
              <a:lnSpc>
                <a:spcPct val="150000"/>
              </a:lnSpc>
            </a:pPr>
            <a:endParaRPr lang="zh-CN" altLang="zh-CN" sz="2800" dirty="0"/>
          </a:p>
        </p:txBody>
      </p:sp>
      <p:sp>
        <p:nvSpPr>
          <p:cNvPr id="5" name="矩形 4">
            <a:extLst>
              <a:ext uri="{FF2B5EF4-FFF2-40B4-BE49-F238E27FC236}">
                <a16:creationId xmlns:a16="http://schemas.microsoft.com/office/drawing/2014/main" xmlns="" id="{E21ABC8D-1C46-4B5A-9C88-3EA50E8EBABA}"/>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Tree>
    <p:extLst>
      <p:ext uri="{BB962C8B-B14F-4D97-AF65-F5344CB8AC3E}">
        <p14:creationId xmlns:p14="http://schemas.microsoft.com/office/powerpoint/2010/main" val="1212285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709382"/>
            <a:ext cx="11723913" cy="3323987"/>
          </a:xfrm>
          <a:prstGeom prst="rect">
            <a:avLst/>
          </a:prstGeom>
        </p:spPr>
        <p:txBody>
          <a:bodyPr wrap="square">
            <a:spAutoFit/>
          </a:bodyPr>
          <a:lstStyle/>
          <a:p>
            <a:pPr>
              <a:lnSpc>
                <a:spcPct val="150000"/>
              </a:lnSpc>
            </a:pPr>
            <a:r>
              <a:rPr lang="en-US" altLang="zh-CN" sz="2800" b="1" dirty="0"/>
              <a:t>1.</a:t>
            </a:r>
            <a:r>
              <a:rPr lang="zh-CN" altLang="en-US" sz="2800" b="1" dirty="0"/>
              <a:t>共价键</a:t>
            </a:r>
          </a:p>
          <a:p>
            <a:pPr>
              <a:lnSpc>
                <a:spcPct val="150000"/>
              </a:lnSpc>
            </a:pPr>
            <a:r>
              <a:rPr lang="en-US" altLang="zh-CN" sz="2800" dirty="0"/>
              <a:t>(1)</a:t>
            </a:r>
            <a:r>
              <a:rPr lang="zh-CN" altLang="en-US" sz="2800" dirty="0"/>
              <a:t>定义</a:t>
            </a:r>
            <a:r>
              <a:rPr lang="en-US" altLang="zh-CN" sz="2800" dirty="0"/>
              <a:t>:</a:t>
            </a:r>
            <a:r>
              <a:rPr lang="zh-CN" altLang="en-US" sz="2800" dirty="0"/>
              <a:t>原子间通过共用电子对所形成的相互作用。</a:t>
            </a:r>
          </a:p>
          <a:p>
            <a:pPr>
              <a:lnSpc>
                <a:spcPct val="150000"/>
              </a:lnSpc>
            </a:pPr>
            <a:r>
              <a:rPr lang="en-US" altLang="zh-CN" sz="2800" dirty="0"/>
              <a:t>(2)</a:t>
            </a:r>
            <a:r>
              <a:rPr lang="zh-CN" altLang="en-US" sz="2800" dirty="0"/>
              <a:t>本质</a:t>
            </a:r>
            <a:r>
              <a:rPr lang="en-US" altLang="zh-CN" sz="2800" dirty="0"/>
              <a:t>:</a:t>
            </a:r>
            <a:r>
              <a:rPr lang="zh-CN" altLang="en-US" sz="2800" dirty="0"/>
              <a:t>在原子之间形成共用电子对</a:t>
            </a:r>
            <a:r>
              <a:rPr lang="en-US" altLang="zh-CN" sz="2800" dirty="0"/>
              <a:t>(</a:t>
            </a:r>
            <a:r>
              <a:rPr lang="zh-CN" altLang="en-US" sz="2800" dirty="0"/>
              <a:t>电子云的重叠</a:t>
            </a:r>
            <a:r>
              <a:rPr lang="en-US" altLang="zh-CN" sz="2800" dirty="0"/>
              <a:t>)</a:t>
            </a:r>
            <a:r>
              <a:rPr lang="zh-CN" altLang="en-US" sz="2800" dirty="0"/>
              <a:t>。</a:t>
            </a:r>
          </a:p>
          <a:p>
            <a:pPr>
              <a:lnSpc>
                <a:spcPct val="150000"/>
              </a:lnSpc>
            </a:pPr>
            <a:r>
              <a:rPr lang="en-US" altLang="zh-CN" sz="2800" dirty="0"/>
              <a:t>(3)</a:t>
            </a:r>
            <a:r>
              <a:rPr lang="zh-CN" altLang="en-US" sz="2800" dirty="0"/>
              <a:t>特征</a:t>
            </a:r>
            <a:r>
              <a:rPr lang="en-US" altLang="zh-CN" sz="2800" dirty="0"/>
              <a:t>:</a:t>
            </a:r>
            <a:r>
              <a:rPr lang="zh-CN" altLang="en-US" sz="2800" dirty="0"/>
              <a:t>具有饱和性和方向性。</a:t>
            </a:r>
          </a:p>
          <a:p>
            <a:pPr>
              <a:lnSpc>
                <a:spcPct val="150000"/>
              </a:lnSpc>
            </a:pPr>
            <a:r>
              <a:rPr lang="en-US" altLang="zh-CN" sz="2800" dirty="0"/>
              <a:t>(4)</a:t>
            </a:r>
            <a:r>
              <a:rPr lang="zh-CN" altLang="en-US" sz="2800" dirty="0"/>
              <a:t>分类</a:t>
            </a:r>
          </a:p>
        </p:txBody>
      </p:sp>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8" name="矩形 7"/>
          <p:cNvSpPr/>
          <p:nvPr/>
        </p:nvSpPr>
        <p:spPr>
          <a:xfrm>
            <a:off x="1066799" y="-2"/>
            <a:ext cx="4178301"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rPr>
              <a:t>考点</a:t>
            </a:r>
            <a:r>
              <a:rPr lang="en-US" altLang="zh-CN" sz="2800" dirty="0">
                <a:solidFill>
                  <a:srgbClr val="DA251C"/>
                </a:solidFill>
              </a:rPr>
              <a:t>2</a:t>
            </a:r>
            <a:r>
              <a:rPr lang="zh-CN" altLang="en-US" sz="2800" dirty="0">
                <a:solidFill>
                  <a:srgbClr val="DA251C"/>
                </a:solidFill>
              </a:rPr>
              <a:t>   分子结构与性质</a:t>
            </a:r>
          </a:p>
        </p:txBody>
      </p:sp>
      <p:graphicFrame>
        <p:nvGraphicFramePr>
          <p:cNvPr id="3" name="表格 2">
            <a:extLst>
              <a:ext uri="{FF2B5EF4-FFF2-40B4-BE49-F238E27FC236}">
                <a16:creationId xmlns:a16="http://schemas.microsoft.com/office/drawing/2014/main" xmlns="" id="{40263797-BBFB-4501-9FBF-089537DFDBF5}"/>
              </a:ext>
            </a:extLst>
          </p:cNvPr>
          <p:cNvGraphicFramePr>
            <a:graphicFrameLocks noGrp="1"/>
          </p:cNvGraphicFramePr>
          <p:nvPr>
            <p:extLst>
              <p:ext uri="{D42A27DB-BD31-4B8C-83A1-F6EECF244321}">
                <p14:modId xmlns:p14="http://schemas.microsoft.com/office/powerpoint/2010/main" val="2684173719"/>
              </p:ext>
            </p:extLst>
          </p:nvPr>
        </p:nvGraphicFramePr>
        <p:xfrm>
          <a:off x="381000" y="3962398"/>
          <a:ext cx="11341100" cy="2616200"/>
        </p:xfrm>
        <a:graphic>
          <a:graphicData uri="http://schemas.openxmlformats.org/drawingml/2006/table">
            <a:tbl>
              <a:tblPr firstRow="1" firstCol="1" bandRow="1">
                <a:tableStyleId>{5C22544A-7EE6-4342-B048-85BDC9FD1C3A}</a:tableStyleId>
              </a:tblPr>
              <a:tblGrid>
                <a:gridCol w="3454400">
                  <a:extLst>
                    <a:ext uri="{9D8B030D-6E8A-4147-A177-3AD203B41FA5}">
                      <a16:colId xmlns:a16="http://schemas.microsoft.com/office/drawing/2014/main" xmlns="" val="746153506"/>
                    </a:ext>
                  </a:extLst>
                </a:gridCol>
                <a:gridCol w="2501900">
                  <a:extLst>
                    <a:ext uri="{9D8B030D-6E8A-4147-A177-3AD203B41FA5}">
                      <a16:colId xmlns:a16="http://schemas.microsoft.com/office/drawing/2014/main" xmlns="" val="3680393154"/>
                    </a:ext>
                  </a:extLst>
                </a:gridCol>
                <a:gridCol w="5384800">
                  <a:extLst>
                    <a:ext uri="{9D8B030D-6E8A-4147-A177-3AD203B41FA5}">
                      <a16:colId xmlns:a16="http://schemas.microsoft.com/office/drawing/2014/main" xmlns="" val="3822113375"/>
                    </a:ext>
                  </a:extLst>
                </a:gridCol>
              </a:tblGrid>
              <a:tr h="523240">
                <a:tc>
                  <a:txBody>
                    <a:bodyPr/>
                    <a:lstStyle/>
                    <a:p>
                      <a:pPr algn="ctr">
                        <a:lnSpc>
                          <a:spcPct val="100000"/>
                        </a:lnSpc>
                        <a:spcAft>
                          <a:spcPts val="0"/>
                        </a:spcAft>
                      </a:pPr>
                      <a:r>
                        <a:rPr lang="zh-CN" sz="2800" b="0">
                          <a:solidFill>
                            <a:schemeClr val="tx1"/>
                          </a:solidFill>
                          <a:effectLst/>
                        </a:rPr>
                        <a:t>依据</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dirty="0">
                          <a:solidFill>
                            <a:schemeClr val="tx1"/>
                          </a:solidFill>
                          <a:effectLst/>
                        </a:rPr>
                        <a:t>类别</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特点</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55637373"/>
                  </a:ext>
                </a:extLst>
              </a:tr>
              <a:tr h="523240">
                <a:tc rowSpan="2">
                  <a:txBody>
                    <a:bodyPr/>
                    <a:lstStyle/>
                    <a:p>
                      <a:pPr algn="ctr">
                        <a:lnSpc>
                          <a:spcPct val="100000"/>
                        </a:lnSpc>
                        <a:spcAft>
                          <a:spcPts val="0"/>
                        </a:spcAft>
                      </a:pPr>
                      <a:r>
                        <a:rPr lang="zh-CN" sz="2800" b="0">
                          <a:solidFill>
                            <a:schemeClr val="tx1"/>
                          </a:solidFill>
                          <a:effectLst/>
                        </a:rPr>
                        <a:t>成键原子轨道</a:t>
                      </a:r>
                    </a:p>
                    <a:p>
                      <a:pPr algn="ctr">
                        <a:lnSpc>
                          <a:spcPct val="100000"/>
                        </a:lnSpc>
                        <a:spcAft>
                          <a:spcPts val="0"/>
                        </a:spcAft>
                      </a:pPr>
                      <a:r>
                        <a:rPr lang="zh-CN" sz="2800" b="0">
                          <a:solidFill>
                            <a:schemeClr val="tx1"/>
                          </a:solidFill>
                          <a:effectLst/>
                        </a:rPr>
                        <a:t>的重叠方式</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dirty="0">
                          <a:solidFill>
                            <a:schemeClr val="tx1"/>
                          </a:solidFill>
                          <a:effectLst/>
                        </a:rPr>
                        <a:t>σ</a:t>
                      </a:r>
                      <a:r>
                        <a:rPr lang="zh-CN" sz="2800" b="0" dirty="0">
                          <a:solidFill>
                            <a:schemeClr val="tx1"/>
                          </a:solidFill>
                          <a:effectLst/>
                        </a:rPr>
                        <a:t>键</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轴对称</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99306870"/>
                  </a:ext>
                </a:extLst>
              </a:tr>
              <a:tr h="523240">
                <a:tc vMerge="1">
                  <a:txBody>
                    <a:bodyPr/>
                    <a:lstStyle/>
                    <a:p>
                      <a:endParaRPr lang="zh-CN" altLang="en-US"/>
                    </a:p>
                  </a:txBody>
                  <a:tcPr/>
                </a:tc>
                <a:tc>
                  <a:txBody>
                    <a:bodyPr/>
                    <a:lstStyle/>
                    <a:p>
                      <a:pPr algn="ctr">
                        <a:lnSpc>
                          <a:spcPct val="100000"/>
                        </a:lnSpc>
                        <a:spcAft>
                          <a:spcPts val="0"/>
                        </a:spcAft>
                      </a:pPr>
                      <a:r>
                        <a:rPr lang="en-US" sz="2800" b="0">
                          <a:solidFill>
                            <a:schemeClr val="tx1"/>
                          </a:solidFill>
                          <a:effectLst/>
                        </a:rPr>
                        <a:t>π</a:t>
                      </a:r>
                      <a:r>
                        <a:rPr lang="zh-CN" sz="2800" b="0">
                          <a:solidFill>
                            <a:schemeClr val="tx1"/>
                          </a:solidFill>
                          <a:effectLst/>
                        </a:rPr>
                        <a:t>键</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dirty="0">
                          <a:solidFill>
                            <a:schemeClr val="tx1"/>
                          </a:solidFill>
                          <a:effectLst/>
                        </a:rPr>
                        <a:t>镜面对称</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813446"/>
                  </a:ext>
                </a:extLst>
              </a:tr>
              <a:tr h="523240">
                <a:tc rowSpan="2">
                  <a:txBody>
                    <a:bodyPr/>
                    <a:lstStyle/>
                    <a:p>
                      <a:pPr algn="ctr">
                        <a:lnSpc>
                          <a:spcPct val="100000"/>
                        </a:lnSpc>
                        <a:spcAft>
                          <a:spcPts val="0"/>
                        </a:spcAft>
                      </a:pPr>
                      <a:r>
                        <a:rPr lang="zh-CN" sz="2800" b="0">
                          <a:solidFill>
                            <a:schemeClr val="tx1"/>
                          </a:solidFill>
                          <a:effectLst/>
                        </a:rPr>
                        <a:t>成键电子对是否偏移</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dirty="0">
                          <a:solidFill>
                            <a:schemeClr val="tx1"/>
                          </a:solidFill>
                          <a:effectLst/>
                        </a:rPr>
                        <a:t>极性键</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共用电子对偏移</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25603680"/>
                  </a:ext>
                </a:extLst>
              </a:tr>
              <a:tr h="523240">
                <a:tc vMerge="1">
                  <a:txBody>
                    <a:bodyPr/>
                    <a:lstStyle/>
                    <a:p>
                      <a:endParaRPr lang="zh-CN" altLang="en-US"/>
                    </a:p>
                  </a:txBody>
                  <a:tcPr/>
                </a:tc>
                <a:tc>
                  <a:txBody>
                    <a:bodyPr/>
                    <a:lstStyle/>
                    <a:p>
                      <a:pPr algn="ctr">
                        <a:lnSpc>
                          <a:spcPct val="100000"/>
                        </a:lnSpc>
                        <a:spcAft>
                          <a:spcPts val="0"/>
                        </a:spcAft>
                      </a:pPr>
                      <a:r>
                        <a:rPr lang="zh-CN" sz="2800" b="0">
                          <a:solidFill>
                            <a:schemeClr val="tx1"/>
                          </a:solidFill>
                          <a:effectLst/>
                        </a:rPr>
                        <a:t>非极性键</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dirty="0">
                          <a:solidFill>
                            <a:schemeClr val="tx1"/>
                          </a:solidFill>
                          <a:effectLst/>
                        </a:rPr>
                        <a:t>共用电子对不偏移</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64985873"/>
                  </a:ext>
                </a:extLst>
              </a:tr>
            </a:tbl>
          </a:graphicData>
        </a:graphic>
      </p:graphicFrame>
    </p:spTree>
    <p:extLst>
      <p:ext uri="{BB962C8B-B14F-4D97-AF65-F5344CB8AC3E}">
        <p14:creationId xmlns:p14="http://schemas.microsoft.com/office/powerpoint/2010/main" val="10982666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B4FFD8E9-702D-4C39-B350-CE0E70E3737E}"/>
              </a:ext>
            </a:extLst>
          </p:cNvPr>
          <p:cNvSpPr/>
          <p:nvPr/>
        </p:nvSpPr>
        <p:spPr>
          <a:xfrm>
            <a:off x="234043" y="257523"/>
            <a:ext cx="11723913" cy="5909310"/>
          </a:xfrm>
          <a:prstGeom prst="rect">
            <a:avLst/>
          </a:prstGeom>
        </p:spPr>
        <p:txBody>
          <a:bodyPr wrap="square">
            <a:spAutoFit/>
          </a:bodyPr>
          <a:lstStyle/>
          <a:p>
            <a:pPr algn="r">
              <a:lnSpc>
                <a:spcPct val="150000"/>
              </a:lnSpc>
            </a:pPr>
            <a:r>
              <a:rPr lang="zh-CN" altLang="en-US" sz="2800" dirty="0"/>
              <a:t>（续表）</a:t>
            </a:r>
            <a:endParaRPr lang="en-US" altLang="zh-CN" sz="2800" dirty="0"/>
          </a:p>
          <a:p>
            <a:pPr algn="r">
              <a:lnSpc>
                <a:spcPct val="150000"/>
              </a:lnSpc>
            </a:pPr>
            <a:endParaRPr lang="en-US" altLang="zh-CN" sz="2800" dirty="0"/>
          </a:p>
          <a:p>
            <a:pPr algn="r">
              <a:lnSpc>
                <a:spcPct val="150000"/>
              </a:lnSpc>
            </a:pPr>
            <a:endParaRPr lang="en-US" altLang="zh-CN" sz="2800" dirty="0"/>
          </a:p>
          <a:p>
            <a:pPr algn="r">
              <a:lnSpc>
                <a:spcPct val="150000"/>
              </a:lnSpc>
            </a:pPr>
            <a:endParaRPr lang="en-US" altLang="zh-CN" sz="2800" dirty="0"/>
          </a:p>
          <a:p>
            <a:pPr algn="r">
              <a:lnSpc>
                <a:spcPct val="150000"/>
              </a:lnSpc>
            </a:pPr>
            <a:endParaRPr lang="en-US" altLang="zh-CN" sz="2800" dirty="0"/>
          </a:p>
          <a:p>
            <a:pPr algn="r">
              <a:lnSpc>
                <a:spcPct val="150000"/>
              </a:lnSpc>
            </a:pPr>
            <a:endParaRPr lang="en-US" altLang="zh-CN" sz="2800" dirty="0"/>
          </a:p>
          <a:p>
            <a:pPr>
              <a:lnSpc>
                <a:spcPct val="150000"/>
              </a:lnSpc>
            </a:pPr>
            <a:r>
              <a:rPr lang="zh-CN" altLang="en-US" sz="2800" b="1" dirty="0">
                <a:solidFill>
                  <a:srgbClr val="DA251C"/>
                </a:solidFill>
              </a:rPr>
              <a:t>注意</a:t>
            </a:r>
            <a:r>
              <a:rPr lang="zh-CN" altLang="en-US" sz="2800" dirty="0"/>
              <a:t>   </a:t>
            </a:r>
            <a:r>
              <a:rPr lang="en-US" altLang="zh-CN" sz="2800" dirty="0"/>
              <a:t>1.</a:t>
            </a:r>
            <a:r>
              <a:rPr lang="zh-CN" altLang="zh-CN" sz="2800" dirty="0"/>
              <a:t>两个</a:t>
            </a:r>
            <a:r>
              <a:rPr lang="en-US" altLang="zh-CN" sz="2800" dirty="0"/>
              <a:t>s</a:t>
            </a:r>
            <a:r>
              <a:rPr lang="zh-CN" altLang="zh-CN" sz="2800" dirty="0"/>
              <a:t>轨道只能形成</a:t>
            </a:r>
            <a:r>
              <a:rPr lang="en-US" altLang="zh-CN" sz="2800" dirty="0"/>
              <a:t>σ</a:t>
            </a:r>
            <a:r>
              <a:rPr lang="zh-CN" altLang="zh-CN" sz="2800" dirty="0"/>
              <a:t>键</a:t>
            </a:r>
            <a:r>
              <a:rPr lang="en-US" altLang="zh-CN" sz="2800" dirty="0"/>
              <a:t>,</a:t>
            </a:r>
            <a:r>
              <a:rPr lang="zh-CN" altLang="zh-CN" sz="2800" dirty="0"/>
              <a:t>不能形成</a:t>
            </a:r>
            <a:r>
              <a:rPr lang="en-US" altLang="zh-CN" sz="2800" dirty="0"/>
              <a:t>π</a:t>
            </a:r>
            <a:r>
              <a:rPr lang="zh-CN" altLang="zh-CN" sz="2800" dirty="0"/>
              <a:t>键</a:t>
            </a:r>
            <a:r>
              <a:rPr lang="en-US" altLang="zh-CN" sz="2800" dirty="0"/>
              <a:t>,</a:t>
            </a:r>
            <a:r>
              <a:rPr lang="zh-CN" altLang="zh-CN" sz="2800" dirty="0"/>
              <a:t>且无方向性。</a:t>
            </a:r>
          </a:p>
          <a:p>
            <a:pPr>
              <a:lnSpc>
                <a:spcPct val="150000"/>
              </a:lnSpc>
            </a:pPr>
            <a:r>
              <a:rPr lang="en-US" altLang="zh-CN" sz="2800" dirty="0"/>
              <a:t>2.</a:t>
            </a:r>
            <a:r>
              <a:rPr lang="zh-CN" altLang="zh-CN" sz="2800" dirty="0"/>
              <a:t>共价单键是</a:t>
            </a:r>
            <a:r>
              <a:rPr lang="en-US" altLang="zh-CN" sz="2800" dirty="0"/>
              <a:t>σ</a:t>
            </a:r>
            <a:r>
              <a:rPr lang="zh-CN" altLang="zh-CN" sz="2800" dirty="0"/>
              <a:t>键</a:t>
            </a:r>
            <a:r>
              <a:rPr lang="en-US" altLang="zh-CN" sz="2800" dirty="0"/>
              <a:t>;</a:t>
            </a:r>
            <a:r>
              <a:rPr lang="zh-CN" altLang="zh-CN" sz="2800" dirty="0"/>
              <a:t>共价双键中有一个</a:t>
            </a:r>
            <a:r>
              <a:rPr lang="en-US" altLang="zh-CN" sz="2800" dirty="0"/>
              <a:t>σ</a:t>
            </a:r>
            <a:r>
              <a:rPr lang="zh-CN" altLang="zh-CN" sz="2800" dirty="0"/>
              <a:t>键</a:t>
            </a:r>
            <a:r>
              <a:rPr lang="en-US" altLang="zh-CN" sz="2800" dirty="0"/>
              <a:t>,</a:t>
            </a:r>
            <a:r>
              <a:rPr lang="zh-CN" altLang="zh-CN" sz="2800" dirty="0"/>
              <a:t>另一个是</a:t>
            </a:r>
            <a:r>
              <a:rPr lang="en-US" altLang="zh-CN" sz="2800" dirty="0"/>
              <a:t>π</a:t>
            </a:r>
            <a:r>
              <a:rPr lang="zh-CN" altLang="zh-CN" sz="2800" dirty="0"/>
              <a:t>键</a:t>
            </a:r>
            <a:r>
              <a:rPr lang="en-US" altLang="zh-CN" sz="2800" dirty="0"/>
              <a:t>;</a:t>
            </a:r>
            <a:r>
              <a:rPr lang="zh-CN" altLang="zh-CN" sz="2800" dirty="0"/>
              <a:t>共价叁键由一个</a:t>
            </a:r>
            <a:r>
              <a:rPr lang="en-US" altLang="zh-CN" sz="2800" dirty="0"/>
              <a:t>σ</a:t>
            </a:r>
            <a:r>
              <a:rPr lang="zh-CN" altLang="zh-CN" sz="2800" dirty="0"/>
              <a:t>键和两个</a:t>
            </a:r>
            <a:r>
              <a:rPr lang="en-US" altLang="zh-CN" sz="2800" dirty="0"/>
              <a:t>π</a:t>
            </a:r>
            <a:r>
              <a:rPr lang="zh-CN" altLang="zh-CN" sz="2800" dirty="0"/>
              <a:t>键组成。</a:t>
            </a:r>
          </a:p>
        </p:txBody>
      </p:sp>
      <p:sp>
        <p:nvSpPr>
          <p:cNvPr id="5" name="矩形 4">
            <a:extLst>
              <a:ext uri="{FF2B5EF4-FFF2-40B4-BE49-F238E27FC236}">
                <a16:creationId xmlns:a16="http://schemas.microsoft.com/office/drawing/2014/main" xmlns="" id="{E21ABC8D-1C46-4B5A-9C88-3EA50E8EBABA}"/>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graphicFrame>
        <p:nvGraphicFramePr>
          <p:cNvPr id="4" name="表格 3">
            <a:extLst>
              <a:ext uri="{FF2B5EF4-FFF2-40B4-BE49-F238E27FC236}">
                <a16:creationId xmlns:a16="http://schemas.microsoft.com/office/drawing/2014/main" xmlns="" id="{3A5CC94C-94BC-4941-989D-56A7AEA23842}"/>
              </a:ext>
            </a:extLst>
          </p:cNvPr>
          <p:cNvGraphicFramePr>
            <a:graphicFrameLocks noGrp="1"/>
          </p:cNvGraphicFramePr>
          <p:nvPr>
            <p:extLst>
              <p:ext uri="{D42A27DB-BD31-4B8C-83A1-F6EECF244321}">
                <p14:modId xmlns:p14="http://schemas.microsoft.com/office/powerpoint/2010/main" val="4021027"/>
              </p:ext>
            </p:extLst>
          </p:nvPr>
        </p:nvGraphicFramePr>
        <p:xfrm>
          <a:off x="381000" y="931430"/>
          <a:ext cx="11341100" cy="2700772"/>
        </p:xfrm>
        <a:graphic>
          <a:graphicData uri="http://schemas.openxmlformats.org/drawingml/2006/table">
            <a:tbl>
              <a:tblPr firstRow="1" firstCol="1" bandRow="1">
                <a:tableStyleId>{5C22544A-7EE6-4342-B048-85BDC9FD1C3A}</a:tableStyleId>
              </a:tblPr>
              <a:tblGrid>
                <a:gridCol w="3454400">
                  <a:extLst>
                    <a:ext uri="{9D8B030D-6E8A-4147-A177-3AD203B41FA5}">
                      <a16:colId xmlns:a16="http://schemas.microsoft.com/office/drawing/2014/main" xmlns="" val="746153506"/>
                    </a:ext>
                  </a:extLst>
                </a:gridCol>
                <a:gridCol w="2501900">
                  <a:extLst>
                    <a:ext uri="{9D8B030D-6E8A-4147-A177-3AD203B41FA5}">
                      <a16:colId xmlns:a16="http://schemas.microsoft.com/office/drawing/2014/main" xmlns="" val="3680393154"/>
                    </a:ext>
                  </a:extLst>
                </a:gridCol>
                <a:gridCol w="5384800">
                  <a:extLst>
                    <a:ext uri="{9D8B030D-6E8A-4147-A177-3AD203B41FA5}">
                      <a16:colId xmlns:a16="http://schemas.microsoft.com/office/drawing/2014/main" xmlns="" val="3822113375"/>
                    </a:ext>
                  </a:extLst>
                </a:gridCol>
              </a:tblGrid>
              <a:tr h="675193">
                <a:tc>
                  <a:txBody>
                    <a:bodyPr/>
                    <a:lstStyle/>
                    <a:p>
                      <a:pPr algn="ctr">
                        <a:lnSpc>
                          <a:spcPct val="100000"/>
                        </a:lnSpc>
                        <a:spcAft>
                          <a:spcPts val="0"/>
                        </a:spcAft>
                      </a:pPr>
                      <a:r>
                        <a:rPr lang="zh-CN" sz="2800" b="0">
                          <a:solidFill>
                            <a:schemeClr val="tx1"/>
                          </a:solidFill>
                          <a:effectLst/>
                        </a:rPr>
                        <a:t>依据</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dirty="0">
                          <a:solidFill>
                            <a:schemeClr val="tx1"/>
                          </a:solidFill>
                          <a:effectLst/>
                        </a:rPr>
                        <a:t>类别</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特点</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55637373"/>
                  </a:ext>
                </a:extLst>
              </a:tr>
              <a:tr h="675193">
                <a:tc rowSpan="3">
                  <a:txBody>
                    <a:bodyPr/>
                    <a:lstStyle/>
                    <a:p>
                      <a:pPr algn="ctr">
                        <a:lnSpc>
                          <a:spcPct val="100000"/>
                        </a:lnSpc>
                        <a:spcAft>
                          <a:spcPts val="0"/>
                        </a:spcAft>
                      </a:pPr>
                      <a:r>
                        <a:rPr lang="zh-CN" sz="2800" b="0">
                          <a:solidFill>
                            <a:schemeClr val="tx1"/>
                          </a:solidFill>
                          <a:effectLst/>
                        </a:rPr>
                        <a:t>原子间共用电</a:t>
                      </a:r>
                    </a:p>
                    <a:p>
                      <a:pPr algn="ctr">
                        <a:lnSpc>
                          <a:spcPct val="100000"/>
                        </a:lnSpc>
                        <a:spcAft>
                          <a:spcPts val="0"/>
                        </a:spcAft>
                      </a:pPr>
                      <a:r>
                        <a:rPr lang="zh-CN" sz="2800" b="0">
                          <a:solidFill>
                            <a:schemeClr val="tx1"/>
                          </a:solidFill>
                          <a:effectLst/>
                        </a:rPr>
                        <a:t>子对的数目</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单键</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dirty="0">
                          <a:solidFill>
                            <a:schemeClr val="tx1"/>
                          </a:solidFill>
                          <a:effectLst/>
                        </a:rPr>
                        <a:t>原子间有</a:t>
                      </a:r>
                      <a:r>
                        <a:rPr lang="en-US" sz="2800" b="0" dirty="0">
                          <a:solidFill>
                            <a:schemeClr val="tx1"/>
                          </a:solidFill>
                          <a:effectLst/>
                        </a:rPr>
                        <a:t>1</a:t>
                      </a:r>
                      <a:r>
                        <a:rPr lang="zh-CN" sz="2800" b="0" dirty="0">
                          <a:solidFill>
                            <a:schemeClr val="tx1"/>
                          </a:solidFill>
                          <a:effectLst/>
                        </a:rPr>
                        <a:t>对共用电子对</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55162995"/>
                  </a:ext>
                </a:extLst>
              </a:tr>
              <a:tr h="675193">
                <a:tc vMerge="1">
                  <a:txBody>
                    <a:bodyPr/>
                    <a:lstStyle/>
                    <a:p>
                      <a:endParaRPr lang="zh-CN" altLang="en-US"/>
                    </a:p>
                  </a:txBody>
                  <a:tcPr/>
                </a:tc>
                <a:tc>
                  <a:txBody>
                    <a:bodyPr/>
                    <a:lstStyle/>
                    <a:p>
                      <a:pPr algn="ctr">
                        <a:lnSpc>
                          <a:spcPct val="100000"/>
                        </a:lnSpc>
                        <a:spcAft>
                          <a:spcPts val="0"/>
                        </a:spcAft>
                      </a:pPr>
                      <a:r>
                        <a:rPr lang="zh-CN" sz="2800" b="0">
                          <a:solidFill>
                            <a:schemeClr val="tx1"/>
                          </a:solidFill>
                          <a:effectLst/>
                        </a:rPr>
                        <a:t>双键</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原子间有</a:t>
                      </a:r>
                      <a:r>
                        <a:rPr lang="en-US" sz="2800" b="0">
                          <a:solidFill>
                            <a:schemeClr val="tx1"/>
                          </a:solidFill>
                          <a:effectLst/>
                        </a:rPr>
                        <a:t>2</a:t>
                      </a:r>
                      <a:r>
                        <a:rPr lang="zh-CN" sz="2800" b="0">
                          <a:solidFill>
                            <a:schemeClr val="tx1"/>
                          </a:solidFill>
                          <a:effectLst/>
                        </a:rPr>
                        <a:t>对共用电子对</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47475801"/>
                  </a:ext>
                </a:extLst>
              </a:tr>
              <a:tr h="675193">
                <a:tc vMerge="1">
                  <a:txBody>
                    <a:bodyPr/>
                    <a:lstStyle/>
                    <a:p>
                      <a:endParaRPr lang="zh-CN" altLang="en-US"/>
                    </a:p>
                  </a:txBody>
                  <a:tcPr/>
                </a:tc>
                <a:tc>
                  <a:txBody>
                    <a:bodyPr/>
                    <a:lstStyle/>
                    <a:p>
                      <a:pPr algn="ctr">
                        <a:lnSpc>
                          <a:spcPct val="100000"/>
                        </a:lnSpc>
                        <a:spcAft>
                          <a:spcPts val="0"/>
                        </a:spcAft>
                      </a:pPr>
                      <a:r>
                        <a:rPr lang="zh-CN" sz="2800" b="0" dirty="0">
                          <a:solidFill>
                            <a:schemeClr val="tx1"/>
                          </a:solidFill>
                          <a:effectLst/>
                        </a:rPr>
                        <a:t>叁键</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dirty="0">
                          <a:solidFill>
                            <a:schemeClr val="tx1"/>
                          </a:solidFill>
                          <a:effectLst/>
                        </a:rPr>
                        <a:t>原子间有</a:t>
                      </a:r>
                      <a:r>
                        <a:rPr lang="en-US" sz="2800" b="0" dirty="0">
                          <a:solidFill>
                            <a:schemeClr val="tx1"/>
                          </a:solidFill>
                          <a:effectLst/>
                        </a:rPr>
                        <a:t>3</a:t>
                      </a:r>
                      <a:r>
                        <a:rPr lang="zh-CN" sz="2800" b="0" dirty="0">
                          <a:solidFill>
                            <a:schemeClr val="tx1"/>
                          </a:solidFill>
                          <a:effectLst/>
                        </a:rPr>
                        <a:t>对共用电子对</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20408591"/>
                  </a:ext>
                </a:extLst>
              </a:tr>
            </a:tbl>
          </a:graphicData>
        </a:graphic>
      </p:graphicFrame>
    </p:spTree>
    <p:extLst>
      <p:ext uri="{BB962C8B-B14F-4D97-AF65-F5344CB8AC3E}">
        <p14:creationId xmlns:p14="http://schemas.microsoft.com/office/powerpoint/2010/main" val="2284158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B4FFD8E9-702D-4C39-B350-CE0E70E3737E}"/>
              </a:ext>
            </a:extLst>
          </p:cNvPr>
          <p:cNvSpPr/>
          <p:nvPr/>
        </p:nvSpPr>
        <p:spPr>
          <a:xfrm>
            <a:off x="234043" y="206723"/>
            <a:ext cx="11723913" cy="5909310"/>
          </a:xfrm>
          <a:prstGeom prst="rect">
            <a:avLst/>
          </a:prstGeom>
        </p:spPr>
        <p:txBody>
          <a:bodyPr wrap="square">
            <a:spAutoFit/>
          </a:bodyPr>
          <a:lstStyle/>
          <a:p>
            <a:pPr>
              <a:lnSpc>
                <a:spcPct val="150000"/>
              </a:lnSpc>
            </a:pPr>
            <a:r>
              <a:rPr lang="en-US" altLang="zh-CN" sz="2800" dirty="0"/>
              <a:t>(5)</a:t>
            </a:r>
            <a:r>
              <a:rPr lang="zh-CN" altLang="zh-CN" sz="2800" dirty="0"/>
              <a:t>键参数</a:t>
            </a:r>
          </a:p>
          <a:p>
            <a:pPr>
              <a:lnSpc>
                <a:spcPct val="150000"/>
              </a:lnSpc>
            </a:pPr>
            <a:r>
              <a:rPr lang="en-US" altLang="zh-CN" sz="2800" dirty="0"/>
              <a:t>①</a:t>
            </a:r>
            <a:r>
              <a:rPr lang="zh-CN" altLang="zh-CN" sz="2800" dirty="0"/>
              <a:t>概念</a:t>
            </a: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r>
              <a:rPr lang="zh-CN" altLang="en-US" sz="2800" dirty="0"/>
              <a:t>②键参数对分子性质的影响</a:t>
            </a:r>
          </a:p>
          <a:p>
            <a:pPr>
              <a:lnSpc>
                <a:spcPct val="150000"/>
              </a:lnSpc>
            </a:pPr>
            <a:r>
              <a:rPr lang="en-US" altLang="zh-CN" sz="2800" dirty="0"/>
              <a:t>a.</a:t>
            </a:r>
            <a:r>
              <a:rPr lang="zh-CN" altLang="en-US" sz="2800" dirty="0"/>
              <a:t>键长越短</a:t>
            </a:r>
            <a:r>
              <a:rPr lang="en-US" altLang="zh-CN" sz="2800" dirty="0"/>
              <a:t>,</a:t>
            </a:r>
            <a:r>
              <a:rPr lang="zh-CN" altLang="en-US" sz="2800" dirty="0"/>
              <a:t>往往键能越大</a:t>
            </a:r>
            <a:r>
              <a:rPr lang="en-US" altLang="zh-CN" sz="2800" dirty="0"/>
              <a:t>,</a:t>
            </a:r>
            <a:r>
              <a:rPr lang="zh-CN" altLang="en-US" sz="2800" dirty="0"/>
              <a:t>分子越稳定。</a:t>
            </a:r>
            <a:endParaRPr lang="en-US" altLang="zh-CN" sz="2800" dirty="0"/>
          </a:p>
          <a:p>
            <a:pPr>
              <a:lnSpc>
                <a:spcPct val="150000"/>
              </a:lnSpc>
            </a:pPr>
            <a:r>
              <a:rPr lang="en-US" altLang="zh-CN" sz="2800" dirty="0"/>
              <a:t>b.</a:t>
            </a:r>
            <a:endParaRPr lang="zh-CN" altLang="zh-CN" sz="2800" dirty="0"/>
          </a:p>
          <a:p>
            <a:pPr>
              <a:lnSpc>
                <a:spcPct val="150000"/>
              </a:lnSpc>
            </a:pPr>
            <a:endParaRPr lang="zh-CN" altLang="zh-CN" sz="2800" dirty="0"/>
          </a:p>
        </p:txBody>
      </p:sp>
      <p:sp>
        <p:nvSpPr>
          <p:cNvPr id="5" name="矩形 4">
            <a:extLst>
              <a:ext uri="{FF2B5EF4-FFF2-40B4-BE49-F238E27FC236}">
                <a16:creationId xmlns:a16="http://schemas.microsoft.com/office/drawing/2014/main" xmlns="" id="{E21ABC8D-1C46-4B5A-9C88-3EA50E8EBABA}"/>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pic>
        <p:nvPicPr>
          <p:cNvPr id="6" name="图片 5">
            <a:extLst>
              <a:ext uri="{FF2B5EF4-FFF2-40B4-BE49-F238E27FC236}">
                <a16:creationId xmlns:a16="http://schemas.microsoft.com/office/drawing/2014/main" xmlns="" id="{CF4F69A6-E9B7-46AF-889F-56249A2E3D97}"/>
              </a:ext>
            </a:extLst>
          </p:cNvPr>
          <p:cNvPicPr/>
          <p:nvPr/>
        </p:nvPicPr>
        <p:blipFill>
          <a:blip r:embed="rId2"/>
          <a:stretch>
            <a:fillRect/>
          </a:stretch>
        </p:blipFill>
        <p:spPr>
          <a:xfrm>
            <a:off x="494982" y="1662724"/>
            <a:ext cx="8928418" cy="1590064"/>
          </a:xfrm>
          <a:prstGeom prst="rect">
            <a:avLst/>
          </a:prstGeom>
        </p:spPr>
      </p:pic>
      <p:pic>
        <p:nvPicPr>
          <p:cNvPr id="7" name="gzhx002.jpg" descr="id:2147514535;FounderCES">
            <a:extLst>
              <a:ext uri="{FF2B5EF4-FFF2-40B4-BE49-F238E27FC236}">
                <a16:creationId xmlns:a16="http://schemas.microsoft.com/office/drawing/2014/main" xmlns="" id="{2301653F-3E52-4CF1-9B3E-136A22336AFE}"/>
              </a:ext>
            </a:extLst>
          </p:cNvPr>
          <p:cNvPicPr/>
          <p:nvPr/>
        </p:nvPicPr>
        <p:blipFill>
          <a:blip r:embed="rId3"/>
          <a:stretch>
            <a:fillRect/>
          </a:stretch>
        </p:blipFill>
        <p:spPr>
          <a:xfrm>
            <a:off x="787082" y="4927825"/>
            <a:ext cx="6642418" cy="1670930"/>
          </a:xfrm>
          <a:prstGeom prst="rect">
            <a:avLst/>
          </a:prstGeom>
        </p:spPr>
      </p:pic>
    </p:spTree>
    <p:extLst>
      <p:ext uri="{BB962C8B-B14F-4D97-AF65-F5344CB8AC3E}">
        <p14:creationId xmlns:p14="http://schemas.microsoft.com/office/powerpoint/2010/main" val="40914856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B4FFD8E9-702D-4C39-B350-CE0E70E3737E}"/>
              </a:ext>
            </a:extLst>
          </p:cNvPr>
          <p:cNvSpPr/>
          <p:nvPr/>
        </p:nvSpPr>
        <p:spPr>
          <a:xfrm>
            <a:off x="234043" y="270223"/>
            <a:ext cx="11723913" cy="3970318"/>
          </a:xfrm>
          <a:prstGeom prst="rect">
            <a:avLst/>
          </a:prstGeom>
        </p:spPr>
        <p:txBody>
          <a:bodyPr wrap="square">
            <a:spAutoFit/>
          </a:bodyPr>
          <a:lstStyle/>
          <a:p>
            <a:pPr>
              <a:lnSpc>
                <a:spcPct val="150000"/>
              </a:lnSpc>
            </a:pPr>
            <a:r>
              <a:rPr lang="en-US" altLang="zh-CN" sz="2800" dirty="0"/>
              <a:t>(6)</a:t>
            </a:r>
            <a:r>
              <a:rPr lang="zh-CN" altLang="zh-CN" sz="2800" dirty="0"/>
              <a:t>等电子原理</a:t>
            </a:r>
          </a:p>
          <a:p>
            <a:pPr>
              <a:lnSpc>
                <a:spcPct val="150000"/>
              </a:lnSpc>
            </a:pPr>
            <a:r>
              <a:rPr lang="en-US" altLang="zh-CN" sz="2800" dirty="0"/>
              <a:t>①</a:t>
            </a:r>
            <a:r>
              <a:rPr lang="zh-CN" altLang="zh-CN" sz="2800" dirty="0"/>
              <a:t>等电子体</a:t>
            </a:r>
            <a:r>
              <a:rPr lang="en-US" altLang="zh-CN" sz="2800" dirty="0"/>
              <a:t>:</a:t>
            </a:r>
            <a:r>
              <a:rPr lang="zh-CN" altLang="zh-CN" sz="2800" dirty="0"/>
              <a:t>原子总数相等、价电子总数相等的粒子互称为等电子体。如</a:t>
            </a:r>
            <a:r>
              <a:rPr lang="en-US" altLang="zh-CN" sz="2800" dirty="0"/>
              <a:t>N</a:t>
            </a:r>
            <a:r>
              <a:rPr lang="en-US" altLang="zh-CN" sz="2800" baseline="-25000" dirty="0"/>
              <a:t>2</a:t>
            </a:r>
            <a:r>
              <a:rPr lang="zh-CN" altLang="zh-CN" sz="2800" dirty="0"/>
              <a:t>与</a:t>
            </a:r>
            <a:r>
              <a:rPr lang="en-US" altLang="zh-CN" sz="2800" dirty="0"/>
              <a:t>CO</a:t>
            </a:r>
            <a:r>
              <a:rPr lang="zh-CN" altLang="zh-CN" sz="2800" dirty="0"/>
              <a:t>、</a:t>
            </a:r>
            <a:r>
              <a:rPr lang="en-US" altLang="zh-CN" sz="2800" dirty="0"/>
              <a:t>O</a:t>
            </a:r>
            <a:r>
              <a:rPr lang="en-US" altLang="zh-CN" sz="2800" baseline="-25000" dirty="0"/>
              <a:t>3</a:t>
            </a:r>
            <a:r>
              <a:rPr lang="zh-CN" altLang="zh-CN" sz="2800" dirty="0"/>
              <a:t>与</a:t>
            </a:r>
            <a:r>
              <a:rPr lang="en-US" altLang="zh-CN" sz="2800" dirty="0"/>
              <a:t>SO</a:t>
            </a:r>
            <a:r>
              <a:rPr lang="en-US" altLang="zh-CN" sz="2800" baseline="-25000" dirty="0"/>
              <a:t>2</a:t>
            </a:r>
            <a:r>
              <a:rPr lang="zh-CN" altLang="zh-CN" sz="2800" dirty="0"/>
              <a:t>是等电子体。</a:t>
            </a:r>
          </a:p>
          <a:p>
            <a:pPr>
              <a:lnSpc>
                <a:spcPct val="150000"/>
              </a:lnSpc>
            </a:pPr>
            <a:r>
              <a:rPr lang="en-US" altLang="zh-CN" sz="2800" dirty="0"/>
              <a:t>②</a:t>
            </a:r>
            <a:r>
              <a:rPr lang="zh-CN" altLang="zh-CN" sz="2800" dirty="0"/>
              <a:t>等电子原理</a:t>
            </a:r>
            <a:r>
              <a:rPr lang="en-US" altLang="zh-CN" sz="2800" dirty="0"/>
              <a:t>:</a:t>
            </a:r>
            <a:r>
              <a:rPr lang="zh-CN" altLang="zh-CN" sz="2800" dirty="0"/>
              <a:t>等电子体具有相似的化学键特征</a:t>
            </a:r>
            <a:r>
              <a:rPr lang="en-US" altLang="zh-CN" sz="2800" dirty="0"/>
              <a:t>,</a:t>
            </a:r>
            <a:r>
              <a:rPr lang="zh-CN" altLang="zh-CN" sz="2800" dirty="0"/>
              <a:t>它们的许多性质相近</a:t>
            </a:r>
            <a:r>
              <a:rPr lang="en-US" altLang="zh-CN" sz="2800" dirty="0"/>
              <a:t>,</a:t>
            </a:r>
            <a:r>
              <a:rPr lang="zh-CN" altLang="zh-CN" sz="2800" dirty="0"/>
              <a:t>此原理称为等电子原理</a:t>
            </a:r>
            <a:r>
              <a:rPr lang="en-US" altLang="zh-CN" sz="2800" dirty="0"/>
              <a:t>,</a:t>
            </a:r>
            <a:r>
              <a:rPr lang="zh-CN" altLang="zh-CN" sz="2800" dirty="0"/>
              <a:t>例如</a:t>
            </a:r>
            <a:r>
              <a:rPr lang="en-US" altLang="zh-CN" sz="2800" dirty="0"/>
              <a:t>CO</a:t>
            </a:r>
            <a:r>
              <a:rPr lang="zh-CN" altLang="zh-CN" sz="2800" dirty="0"/>
              <a:t>和</a:t>
            </a:r>
            <a:r>
              <a:rPr lang="en-US" altLang="zh-CN" sz="2800" dirty="0"/>
              <a:t>N</a:t>
            </a:r>
            <a:r>
              <a:rPr lang="en-US" altLang="zh-CN" sz="2800" baseline="-25000" dirty="0"/>
              <a:t>2</a:t>
            </a:r>
            <a:r>
              <a:rPr lang="zh-CN" altLang="zh-CN" sz="2800" dirty="0"/>
              <a:t>的熔沸点、溶解性等都非常相近。</a:t>
            </a:r>
            <a:endParaRPr lang="en-US" altLang="zh-CN" sz="2800" dirty="0"/>
          </a:p>
          <a:p>
            <a:pPr>
              <a:lnSpc>
                <a:spcPct val="150000"/>
              </a:lnSpc>
            </a:pPr>
            <a:endParaRPr lang="zh-CN" altLang="zh-CN" sz="2800" dirty="0"/>
          </a:p>
        </p:txBody>
      </p:sp>
      <p:sp>
        <p:nvSpPr>
          <p:cNvPr id="5" name="矩形 4">
            <a:extLst>
              <a:ext uri="{FF2B5EF4-FFF2-40B4-BE49-F238E27FC236}">
                <a16:creationId xmlns:a16="http://schemas.microsoft.com/office/drawing/2014/main" xmlns="" id="{E21ABC8D-1C46-4B5A-9C88-3EA50E8EBABA}"/>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Tree>
    <p:extLst>
      <p:ext uri="{BB962C8B-B14F-4D97-AF65-F5344CB8AC3E}">
        <p14:creationId xmlns:p14="http://schemas.microsoft.com/office/powerpoint/2010/main" val="4144220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B4FFD8E9-702D-4C39-B350-CE0E70E3737E}"/>
              </a:ext>
            </a:extLst>
          </p:cNvPr>
          <p:cNvSpPr/>
          <p:nvPr/>
        </p:nvSpPr>
        <p:spPr>
          <a:xfrm>
            <a:off x="234043" y="270223"/>
            <a:ext cx="11723913" cy="2031325"/>
          </a:xfrm>
          <a:prstGeom prst="rect">
            <a:avLst/>
          </a:prstGeom>
        </p:spPr>
        <p:txBody>
          <a:bodyPr wrap="square">
            <a:spAutoFit/>
          </a:bodyPr>
          <a:lstStyle/>
          <a:p>
            <a:pPr>
              <a:lnSpc>
                <a:spcPct val="150000"/>
              </a:lnSpc>
            </a:pPr>
            <a:r>
              <a:rPr lang="zh-CN" altLang="en-US" sz="2800" b="1" dirty="0">
                <a:solidFill>
                  <a:srgbClr val="DA251C"/>
                </a:solidFill>
              </a:rPr>
              <a:t>注意</a:t>
            </a:r>
            <a:r>
              <a:rPr lang="zh-CN" altLang="en-US" sz="2800" dirty="0"/>
              <a:t>   </a:t>
            </a:r>
            <a:endParaRPr lang="en-US" altLang="zh-CN" sz="2800" dirty="0"/>
          </a:p>
          <a:p>
            <a:pPr algn="ctr">
              <a:lnSpc>
                <a:spcPct val="150000"/>
              </a:lnSpc>
            </a:pPr>
            <a:r>
              <a:rPr lang="zh-CN" altLang="zh-CN" sz="2800" b="1" dirty="0"/>
              <a:t>常见的等电子体汇总</a:t>
            </a:r>
          </a:p>
          <a:p>
            <a:pPr>
              <a:lnSpc>
                <a:spcPct val="150000"/>
              </a:lnSpc>
            </a:pPr>
            <a:endParaRPr lang="zh-CN" altLang="zh-CN" sz="2800" dirty="0"/>
          </a:p>
        </p:txBody>
      </p:sp>
      <p:sp>
        <p:nvSpPr>
          <p:cNvPr id="5" name="矩形 4">
            <a:extLst>
              <a:ext uri="{FF2B5EF4-FFF2-40B4-BE49-F238E27FC236}">
                <a16:creationId xmlns:a16="http://schemas.microsoft.com/office/drawing/2014/main" xmlns="" id="{E21ABC8D-1C46-4B5A-9C88-3EA50E8EBABA}"/>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mc:AlternateContent xmlns:mc="http://schemas.openxmlformats.org/markup-compatibility/2006" xmlns:a14="http://schemas.microsoft.com/office/drawing/2010/main">
        <mc:Choice Requires="a14">
          <p:graphicFrame>
            <p:nvGraphicFramePr>
              <p:cNvPr id="2" name="表格 1">
                <a:extLst>
                  <a:ext uri="{FF2B5EF4-FFF2-40B4-BE49-F238E27FC236}">
                    <a16:creationId xmlns:a16="http://schemas.microsoft.com/office/drawing/2014/main" xmlns="" id="{D136AA22-8481-4A63-8CE2-80F1D97EAC53}"/>
                  </a:ext>
                </a:extLst>
              </p:cNvPr>
              <p:cNvGraphicFramePr>
                <a:graphicFrameLocks noGrp="1"/>
              </p:cNvGraphicFramePr>
              <p:nvPr>
                <p:extLst>
                  <p:ext uri="{D42A27DB-BD31-4B8C-83A1-F6EECF244321}">
                    <p14:modId xmlns:p14="http://schemas.microsoft.com/office/powerpoint/2010/main" val="3000498245"/>
                  </p:ext>
                </p:extLst>
              </p:nvPr>
            </p:nvGraphicFramePr>
            <p:xfrm>
              <a:off x="1102614" y="1663700"/>
              <a:ext cx="10035286" cy="4622798"/>
            </p:xfrm>
            <a:graphic>
              <a:graphicData uri="http://schemas.openxmlformats.org/drawingml/2006/table">
                <a:tbl>
                  <a:tblPr firstRow="1" firstCol="1" bandRow="1">
                    <a:tableStyleId>{5C22544A-7EE6-4342-B048-85BDC9FD1C3A}</a:tableStyleId>
                  </a:tblPr>
                  <a:tblGrid>
                    <a:gridCol w="3926851">
                      <a:extLst>
                        <a:ext uri="{9D8B030D-6E8A-4147-A177-3AD203B41FA5}">
                          <a16:colId xmlns:a16="http://schemas.microsoft.com/office/drawing/2014/main" xmlns="" val="1332360569"/>
                        </a:ext>
                      </a:extLst>
                    </a:gridCol>
                    <a:gridCol w="2617901">
                      <a:extLst>
                        <a:ext uri="{9D8B030D-6E8A-4147-A177-3AD203B41FA5}">
                          <a16:colId xmlns:a16="http://schemas.microsoft.com/office/drawing/2014/main" xmlns="" val="1879844796"/>
                        </a:ext>
                      </a:extLst>
                    </a:gridCol>
                    <a:gridCol w="3490534">
                      <a:extLst>
                        <a:ext uri="{9D8B030D-6E8A-4147-A177-3AD203B41FA5}">
                          <a16:colId xmlns:a16="http://schemas.microsoft.com/office/drawing/2014/main" xmlns="" val="999776071"/>
                        </a:ext>
                      </a:extLst>
                    </a:gridCol>
                  </a:tblGrid>
                  <a:tr h="574176">
                    <a:tc>
                      <a:txBody>
                        <a:bodyPr/>
                        <a:lstStyle/>
                        <a:p>
                          <a:pPr algn="ctr">
                            <a:lnSpc>
                              <a:spcPct val="100000"/>
                            </a:lnSpc>
                            <a:spcAft>
                              <a:spcPts val="0"/>
                            </a:spcAft>
                          </a:pPr>
                          <a:r>
                            <a:rPr lang="zh-CN" sz="2800" b="0" dirty="0">
                              <a:solidFill>
                                <a:schemeClr val="tx1"/>
                              </a:solidFill>
                              <a:effectLst/>
                              <a:latin typeface="+mn-lt"/>
                              <a:ea typeface="+mn-ea"/>
                            </a:rPr>
                            <a:t>微粒</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价电子总数</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立体构型</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05480970"/>
                      </a:ext>
                    </a:extLst>
                  </a:tr>
                  <a:tr h="574176">
                    <a:tc>
                      <a:txBody>
                        <a:bodyPr/>
                        <a:lstStyle/>
                        <a:p>
                          <a:pPr algn="ctr">
                            <a:lnSpc>
                              <a:spcPct val="100000"/>
                            </a:lnSpc>
                            <a:spcAft>
                              <a:spcPts val="0"/>
                            </a:spcAft>
                          </a:pPr>
                          <a:r>
                            <a:rPr lang="en-US" sz="2800" b="0" dirty="0">
                              <a:solidFill>
                                <a:schemeClr val="tx1"/>
                              </a:solidFill>
                              <a:effectLst/>
                              <a:latin typeface="+mn-lt"/>
                              <a:ea typeface="+mn-ea"/>
                            </a:rPr>
                            <a:t>CO</a:t>
                          </a:r>
                          <a:r>
                            <a:rPr lang="en-US" sz="2800" b="0" baseline="-25000" dirty="0">
                              <a:solidFill>
                                <a:schemeClr val="tx1"/>
                              </a:solidFill>
                              <a:effectLst/>
                              <a:latin typeface="+mn-lt"/>
                              <a:ea typeface="+mn-ea"/>
                            </a:rPr>
                            <a:t>2</a:t>
                          </a:r>
                          <a:r>
                            <a:rPr lang="zh-CN" sz="2800" b="0" dirty="0">
                              <a:solidFill>
                                <a:schemeClr val="tx1"/>
                              </a:solidFill>
                              <a:effectLst/>
                              <a:latin typeface="+mn-lt"/>
                              <a:ea typeface="+mn-ea"/>
                            </a:rPr>
                            <a:t>、</a:t>
                          </a:r>
                          <a:r>
                            <a:rPr lang="en-US" sz="2800" b="0" dirty="0">
                              <a:solidFill>
                                <a:schemeClr val="tx1"/>
                              </a:solidFill>
                              <a:effectLst/>
                              <a:latin typeface="+mn-lt"/>
                              <a:ea typeface="+mn-ea"/>
                            </a:rPr>
                            <a:t>N</a:t>
                          </a:r>
                          <a14:m>
                            <m:oMath xmlns:m="http://schemas.openxmlformats.org/officeDocument/2006/math">
                              <m:sSubSup>
                                <m:sSubSupPr>
                                  <m:ctrlPr>
                                    <a:rPr lang="zh-CN" sz="2800" b="0" i="1">
                                      <a:solidFill>
                                        <a:schemeClr val="tx1"/>
                                      </a:solidFill>
                                      <a:effectLst/>
                                      <a:latin typeface="Cambria Math" panose="02040503050406030204" pitchFamily="18" charset="0"/>
                                      <a:ea typeface="+mn-ea"/>
                                    </a:rPr>
                                  </m:ctrlPr>
                                </m:sSubSupPr>
                                <m:e>
                                  <m:r>
                                    <m:rPr>
                                      <m:nor/>
                                    </m:rPr>
                                    <a:rPr lang="en-US" altLang="zh-CN" sz="2800" b="0" dirty="0" smtClean="0">
                                      <a:solidFill>
                                        <a:schemeClr val="tx1"/>
                                      </a:solidFill>
                                      <a:effectLst/>
                                      <a:latin typeface="+mn-lt"/>
                                      <a:ea typeface="+mn-ea"/>
                                    </a:rPr>
                                    <m:t>O</m:t>
                                  </m:r>
                                </m:e>
                                <m:sub>
                                  <m:r>
                                    <a:rPr lang="en-US" sz="2800" b="0" i="1" smtClean="0">
                                      <a:solidFill>
                                        <a:schemeClr val="tx1"/>
                                      </a:solidFill>
                                      <a:effectLst/>
                                      <a:latin typeface="Cambria Math"/>
                                      <a:ea typeface="+mn-ea"/>
                                    </a:rPr>
                                    <m:t>2</m:t>
                                  </m:r>
                                </m:sub>
                                <m:sup>
                                  <m:r>
                                    <a:rPr lang="en-US" sz="2800" b="0" smtClean="0">
                                      <a:solidFill>
                                        <a:schemeClr val="tx1"/>
                                      </a:solidFill>
                                      <a:effectLst/>
                                      <a:latin typeface="Cambria Math"/>
                                      <a:ea typeface="+mn-ea"/>
                                    </a:rPr>
                                    <m:t>+</m:t>
                                  </m:r>
                                </m:sup>
                              </m:sSubSup>
                            </m:oMath>
                          </a14:m>
                          <a:r>
                            <a:rPr lang="zh-CN" sz="2800" b="0" dirty="0">
                              <a:solidFill>
                                <a:schemeClr val="tx1"/>
                              </a:solidFill>
                              <a:effectLst/>
                              <a:latin typeface="+mn-lt"/>
                              <a:ea typeface="+mn-ea"/>
                            </a:rPr>
                            <a:t>、</a:t>
                          </a:r>
                          <a14:m>
                            <m:oMath xmlns:m="http://schemas.openxmlformats.org/officeDocument/2006/math">
                              <m:sSubSup>
                                <m:sSubSupPr>
                                  <m:ctrlPr>
                                    <a:rPr lang="zh-CN" sz="2800" b="0" i="1">
                                      <a:solidFill>
                                        <a:schemeClr val="tx1"/>
                                      </a:solidFill>
                                      <a:effectLst/>
                                      <a:latin typeface="Cambria Math" panose="02040503050406030204" pitchFamily="18" charset="0"/>
                                      <a:ea typeface="+mn-ea"/>
                                    </a:rPr>
                                  </m:ctrlPr>
                                </m:sSubSupPr>
                                <m:e>
                                  <m:r>
                                    <m:rPr>
                                      <m:sty m:val="p"/>
                                    </m:rPr>
                                    <a:rPr lang="en-US" sz="2800" b="0" i="0" smtClean="0">
                                      <a:solidFill>
                                        <a:schemeClr val="tx1"/>
                                      </a:solidFill>
                                      <a:effectLst/>
                                      <a:latin typeface="Cambria Math"/>
                                      <a:ea typeface="+mn-ea"/>
                                    </a:rPr>
                                    <m:t>N</m:t>
                                  </m:r>
                                </m:e>
                                <m:sub>
                                  <m:r>
                                    <a:rPr lang="en-US" sz="2800" b="0" i="0" smtClean="0">
                                      <a:solidFill>
                                        <a:schemeClr val="tx1"/>
                                      </a:solidFill>
                                      <a:effectLst/>
                                      <a:latin typeface="Cambria Math"/>
                                      <a:ea typeface="+mn-ea"/>
                                    </a:rPr>
                                    <m:t>3</m:t>
                                  </m:r>
                                </m:sub>
                                <m:sup>
                                  <m:r>
                                    <m:rPr>
                                      <m:nor/>
                                    </m:rPr>
                                    <a:rPr lang="en-US" sz="2800" b="0" i="0">
                                      <a:solidFill>
                                        <a:schemeClr val="tx1"/>
                                      </a:solidFill>
                                      <a:effectLst/>
                                      <a:latin typeface="+mn-lt"/>
                                      <a:ea typeface="+mn-ea"/>
                                    </a:rPr>
                                    <m:t>−</m:t>
                                  </m:r>
                                </m:sup>
                              </m:sSubSup>
                            </m:oMath>
                          </a14:m>
                          <a:endParaRPr lang="zh-CN" sz="2800" b="0" i="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latin typeface="+mn-lt"/>
                              <a:ea typeface="+mn-ea"/>
                            </a:rPr>
                            <a:t>16</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直线形</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46331944"/>
                      </a:ext>
                    </a:extLst>
                  </a:tr>
                  <a:tr h="584770">
                    <a:tc>
                      <a:txBody>
                        <a:bodyPr/>
                        <a:lstStyle/>
                        <a:p>
                          <a:pPr algn="ctr">
                            <a:lnSpc>
                              <a:spcPct val="100000"/>
                            </a:lnSpc>
                            <a:spcAft>
                              <a:spcPts val="0"/>
                            </a:spcAft>
                          </a:pPr>
                          <a:r>
                            <a:rPr lang="en-US" sz="2800" b="0" dirty="0">
                              <a:solidFill>
                                <a:schemeClr val="tx1"/>
                              </a:solidFill>
                              <a:effectLst/>
                              <a:latin typeface="+mn-lt"/>
                              <a:ea typeface="+mn-ea"/>
                            </a:rPr>
                            <a:t>C</a:t>
                          </a:r>
                          <a14:m>
                            <m:oMath xmlns:m="http://schemas.openxmlformats.org/officeDocument/2006/math">
                              <m:sSubSup>
                                <m:sSubSupPr>
                                  <m:ctrlPr>
                                    <a:rPr lang="zh-CN" sz="2800" b="0" i="1">
                                      <a:solidFill>
                                        <a:schemeClr val="tx1"/>
                                      </a:solidFill>
                                      <a:effectLst/>
                                      <a:latin typeface="Cambria Math" panose="02040503050406030204" pitchFamily="18" charset="0"/>
                                      <a:ea typeface="+mn-ea"/>
                                    </a:rPr>
                                  </m:ctrlPr>
                                </m:sSubSupPr>
                                <m:e>
                                  <m:r>
                                    <m:rPr>
                                      <m:nor/>
                                    </m:rPr>
                                    <a:rPr lang="en-US" altLang="zh-CN" sz="2800" b="0" dirty="0" smtClean="0">
                                      <a:solidFill>
                                        <a:schemeClr val="tx1"/>
                                      </a:solidFill>
                                      <a:effectLst/>
                                      <a:latin typeface="+mn-lt"/>
                                      <a:ea typeface="+mn-ea"/>
                                    </a:rPr>
                                    <m:t>O</m:t>
                                  </m:r>
                                </m:e>
                                <m:sub>
                                  <m:r>
                                    <a:rPr lang="en-US" sz="2800" b="0" i="1" smtClean="0">
                                      <a:solidFill>
                                        <a:schemeClr val="tx1"/>
                                      </a:solidFill>
                                      <a:effectLst/>
                                      <a:latin typeface="Cambria Math"/>
                                      <a:ea typeface="+mn-ea"/>
                                    </a:rPr>
                                    <m:t>3</m:t>
                                  </m:r>
                                </m:sub>
                                <m:sup>
                                  <m:r>
                                    <a:rPr lang="en-US" sz="2800" b="0" i="1" smtClean="0">
                                      <a:solidFill>
                                        <a:schemeClr val="tx1"/>
                                      </a:solidFill>
                                      <a:effectLst/>
                                      <a:latin typeface="Cambria Math"/>
                                      <a:ea typeface="+mn-ea"/>
                                    </a:rPr>
                                    <m:t>2</m:t>
                                  </m:r>
                                  <m:r>
                                    <m:rPr>
                                      <m:nor/>
                                    </m:rPr>
                                    <a:rPr lang="en-US" sz="2800" b="0">
                                      <a:solidFill>
                                        <a:schemeClr val="tx1"/>
                                      </a:solidFill>
                                      <a:effectLst/>
                                      <a:latin typeface="+mn-lt"/>
                                      <a:ea typeface="+mn-ea"/>
                                    </a:rPr>
                                    <m:t>−</m:t>
                                  </m:r>
                                </m:sup>
                              </m:sSubSup>
                            </m:oMath>
                          </a14:m>
                          <a:r>
                            <a:rPr lang="zh-CN" sz="2800" b="0" dirty="0">
                              <a:solidFill>
                                <a:schemeClr val="tx1"/>
                              </a:solidFill>
                              <a:effectLst/>
                              <a:latin typeface="+mn-lt"/>
                              <a:ea typeface="+mn-ea"/>
                            </a:rPr>
                            <a:t>、</a:t>
                          </a:r>
                          <a:r>
                            <a:rPr lang="en-US" sz="2800" b="0" dirty="0">
                              <a:solidFill>
                                <a:schemeClr val="tx1"/>
                              </a:solidFill>
                              <a:effectLst/>
                              <a:latin typeface="+mn-lt"/>
                              <a:ea typeface="+mn-ea"/>
                            </a:rPr>
                            <a:t>N</a:t>
                          </a:r>
                          <a14:m>
                            <m:oMath xmlns:m="http://schemas.openxmlformats.org/officeDocument/2006/math">
                              <m:sSubSup>
                                <m:sSubSupPr>
                                  <m:ctrlPr>
                                    <a:rPr lang="zh-CN" sz="2800" b="0" i="1">
                                      <a:solidFill>
                                        <a:schemeClr val="tx1"/>
                                      </a:solidFill>
                                      <a:effectLst/>
                                      <a:latin typeface="Cambria Math" panose="02040503050406030204" pitchFamily="18" charset="0"/>
                                      <a:ea typeface="+mn-ea"/>
                                    </a:rPr>
                                  </m:ctrlPr>
                                </m:sSubSupPr>
                                <m:e>
                                  <m:r>
                                    <m:rPr>
                                      <m:nor/>
                                    </m:rPr>
                                    <a:rPr lang="en-US" altLang="zh-CN" sz="2800" b="0" dirty="0" smtClean="0">
                                      <a:solidFill>
                                        <a:schemeClr val="tx1"/>
                                      </a:solidFill>
                                      <a:effectLst/>
                                      <a:latin typeface="+mn-lt"/>
                                      <a:ea typeface="+mn-ea"/>
                                    </a:rPr>
                                    <m:t>O</m:t>
                                  </m:r>
                                </m:e>
                                <m:sub>
                                  <m:r>
                                    <a:rPr lang="en-US" sz="2800" b="0" i="1" smtClean="0">
                                      <a:solidFill>
                                        <a:schemeClr val="tx1"/>
                                      </a:solidFill>
                                      <a:effectLst/>
                                      <a:latin typeface="Cambria Math"/>
                                      <a:ea typeface="+mn-ea"/>
                                    </a:rPr>
                                    <m:t>3</m:t>
                                  </m:r>
                                </m:sub>
                                <m:sup>
                                  <m:r>
                                    <m:rPr>
                                      <m:nor/>
                                    </m:rPr>
                                    <a:rPr lang="en-US" sz="2800" b="0">
                                      <a:solidFill>
                                        <a:schemeClr val="tx1"/>
                                      </a:solidFill>
                                      <a:effectLst/>
                                      <a:latin typeface="+mn-lt"/>
                                      <a:ea typeface="+mn-ea"/>
                                    </a:rPr>
                                    <m:t>−</m:t>
                                  </m:r>
                                </m:sup>
                              </m:sSubSup>
                            </m:oMath>
                          </a14:m>
                          <a:r>
                            <a:rPr lang="zh-CN" sz="2800" b="0" dirty="0">
                              <a:solidFill>
                                <a:schemeClr val="tx1"/>
                              </a:solidFill>
                              <a:effectLst/>
                              <a:latin typeface="+mn-lt"/>
                              <a:ea typeface="+mn-ea"/>
                            </a:rPr>
                            <a:t>、</a:t>
                          </a:r>
                          <a:r>
                            <a:rPr lang="en-US" sz="2800" b="0" dirty="0">
                              <a:solidFill>
                                <a:schemeClr val="tx1"/>
                              </a:solidFill>
                              <a:effectLst/>
                              <a:latin typeface="+mn-lt"/>
                              <a:ea typeface="+mn-ea"/>
                            </a:rPr>
                            <a:t>SO</a:t>
                          </a:r>
                          <a:r>
                            <a:rPr lang="en-US" sz="2800" b="0" baseline="-25000" dirty="0">
                              <a:solidFill>
                                <a:schemeClr val="tx1"/>
                              </a:solidFill>
                              <a:effectLst/>
                              <a:latin typeface="+mn-lt"/>
                              <a:ea typeface="+mn-ea"/>
                            </a:rPr>
                            <a:t>3</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latin typeface="+mn-lt"/>
                              <a:ea typeface="+mn-ea"/>
                            </a:rPr>
                            <a:t>24</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平面三角形</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41324850"/>
                      </a:ext>
                    </a:extLst>
                  </a:tr>
                  <a:tr h="574176">
                    <a:tc>
                      <a:txBody>
                        <a:bodyPr/>
                        <a:lstStyle/>
                        <a:p>
                          <a:pPr algn="ctr">
                            <a:lnSpc>
                              <a:spcPct val="100000"/>
                            </a:lnSpc>
                            <a:spcAft>
                              <a:spcPts val="0"/>
                            </a:spcAft>
                          </a:pPr>
                          <a:r>
                            <a:rPr lang="en-US" sz="2800" b="0" dirty="0">
                              <a:solidFill>
                                <a:schemeClr val="tx1"/>
                              </a:solidFill>
                              <a:effectLst/>
                              <a:latin typeface="+mn-lt"/>
                              <a:ea typeface="+mn-ea"/>
                            </a:rPr>
                            <a:t>SO</a:t>
                          </a:r>
                          <a:r>
                            <a:rPr lang="en-US" sz="2800" b="0" baseline="-25000" dirty="0">
                              <a:solidFill>
                                <a:schemeClr val="tx1"/>
                              </a:solidFill>
                              <a:effectLst/>
                              <a:latin typeface="+mn-lt"/>
                              <a:ea typeface="+mn-ea"/>
                            </a:rPr>
                            <a:t>2</a:t>
                          </a:r>
                          <a:r>
                            <a:rPr lang="zh-CN" sz="2800" b="0" dirty="0">
                              <a:solidFill>
                                <a:schemeClr val="tx1"/>
                              </a:solidFill>
                              <a:effectLst/>
                              <a:latin typeface="+mn-lt"/>
                              <a:ea typeface="+mn-ea"/>
                            </a:rPr>
                            <a:t>、</a:t>
                          </a:r>
                          <a:r>
                            <a:rPr lang="en-US" sz="2800" b="0" dirty="0">
                              <a:solidFill>
                                <a:schemeClr val="tx1"/>
                              </a:solidFill>
                              <a:effectLst/>
                              <a:latin typeface="+mn-lt"/>
                              <a:ea typeface="+mn-ea"/>
                            </a:rPr>
                            <a:t>O</a:t>
                          </a:r>
                          <a:r>
                            <a:rPr lang="en-US" sz="2800" b="0" baseline="-25000" dirty="0">
                              <a:solidFill>
                                <a:schemeClr val="tx1"/>
                              </a:solidFill>
                              <a:effectLst/>
                              <a:latin typeface="+mn-lt"/>
                              <a:ea typeface="+mn-ea"/>
                            </a:rPr>
                            <a:t>3</a:t>
                          </a:r>
                          <a:r>
                            <a:rPr lang="zh-CN" sz="2800" b="0" dirty="0">
                              <a:solidFill>
                                <a:schemeClr val="tx1"/>
                              </a:solidFill>
                              <a:effectLst/>
                              <a:latin typeface="+mn-lt"/>
                              <a:ea typeface="+mn-ea"/>
                            </a:rPr>
                            <a:t>、</a:t>
                          </a:r>
                          <a:r>
                            <a:rPr lang="en-US" sz="2800" b="0" dirty="0">
                              <a:solidFill>
                                <a:schemeClr val="tx1"/>
                              </a:solidFill>
                              <a:effectLst/>
                              <a:latin typeface="+mn-lt"/>
                              <a:ea typeface="+mn-ea"/>
                            </a:rPr>
                            <a:t>N</a:t>
                          </a:r>
                          <a14:m>
                            <m:oMath xmlns:m="http://schemas.openxmlformats.org/officeDocument/2006/math">
                              <m:sSubSup>
                                <m:sSubSupPr>
                                  <m:ctrlPr>
                                    <a:rPr lang="zh-CN" sz="2800" b="0" i="1">
                                      <a:solidFill>
                                        <a:schemeClr val="tx1"/>
                                      </a:solidFill>
                                      <a:effectLst/>
                                      <a:latin typeface="Cambria Math" panose="02040503050406030204" pitchFamily="18" charset="0"/>
                                      <a:ea typeface="+mn-ea"/>
                                    </a:rPr>
                                  </m:ctrlPr>
                                </m:sSubSupPr>
                                <m:e>
                                  <m:r>
                                    <m:rPr>
                                      <m:nor/>
                                    </m:rPr>
                                    <a:rPr lang="en-US" altLang="zh-CN" sz="2800" b="0" dirty="0" smtClean="0">
                                      <a:solidFill>
                                        <a:schemeClr val="tx1"/>
                                      </a:solidFill>
                                      <a:effectLst/>
                                      <a:latin typeface="+mn-lt"/>
                                      <a:ea typeface="+mn-ea"/>
                                    </a:rPr>
                                    <m:t>O</m:t>
                                  </m:r>
                                </m:e>
                                <m:sub>
                                  <m:r>
                                    <a:rPr lang="en-US" sz="2800" b="0" i="1" smtClean="0">
                                      <a:solidFill>
                                        <a:schemeClr val="tx1"/>
                                      </a:solidFill>
                                      <a:effectLst/>
                                      <a:latin typeface="Cambria Math"/>
                                      <a:ea typeface="+mn-ea"/>
                                    </a:rPr>
                                    <m:t>2</m:t>
                                  </m:r>
                                </m:sub>
                                <m:sup>
                                  <m:r>
                                    <m:rPr>
                                      <m:nor/>
                                    </m:rPr>
                                    <a:rPr lang="en-US" sz="2800" b="0">
                                      <a:solidFill>
                                        <a:schemeClr val="tx1"/>
                                      </a:solidFill>
                                      <a:effectLst/>
                                      <a:latin typeface="+mn-lt"/>
                                      <a:ea typeface="+mn-ea"/>
                                    </a:rPr>
                                    <m:t>−</m:t>
                                  </m:r>
                                </m:sup>
                              </m:sSubSup>
                            </m:oMath>
                          </a14:m>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latin typeface="+mn-lt"/>
                              <a:ea typeface="+mn-ea"/>
                            </a:rPr>
                            <a:t>18</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latin typeface="+mn-lt"/>
                              <a:ea typeface="+mn-ea"/>
                            </a:rPr>
                            <a:t>V</a:t>
                          </a:r>
                          <a:r>
                            <a:rPr lang="zh-CN" sz="2800" b="0">
                              <a:solidFill>
                                <a:schemeClr val="tx1"/>
                              </a:solidFill>
                              <a:effectLst/>
                              <a:latin typeface="+mn-lt"/>
                              <a:ea typeface="+mn-ea"/>
                            </a:rPr>
                            <a:t>形</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90284250"/>
                      </a:ext>
                    </a:extLst>
                  </a:tr>
                  <a:tr h="582378">
                    <a:tc>
                      <a:txBody>
                        <a:bodyPr/>
                        <a:lstStyle/>
                        <a:p>
                          <a:pPr algn="ctr">
                            <a:lnSpc>
                              <a:spcPct val="100000"/>
                            </a:lnSpc>
                            <a:spcAft>
                              <a:spcPts val="0"/>
                            </a:spcAft>
                          </a:pPr>
                          <a:r>
                            <a:rPr lang="en-US" sz="2800" b="0" dirty="0">
                              <a:solidFill>
                                <a:schemeClr val="tx1"/>
                              </a:solidFill>
                              <a:effectLst/>
                              <a:latin typeface="+mn-lt"/>
                              <a:ea typeface="+mn-ea"/>
                            </a:rPr>
                            <a:t>S</a:t>
                          </a:r>
                          <a14:m>
                            <m:oMath xmlns:m="http://schemas.openxmlformats.org/officeDocument/2006/math">
                              <m:sSubSup>
                                <m:sSubSupPr>
                                  <m:ctrlPr>
                                    <a:rPr lang="zh-CN" sz="2800" b="0" i="1">
                                      <a:solidFill>
                                        <a:schemeClr val="tx1"/>
                                      </a:solidFill>
                                      <a:effectLst/>
                                      <a:latin typeface="Cambria Math" panose="02040503050406030204" pitchFamily="18" charset="0"/>
                                      <a:ea typeface="+mn-ea"/>
                                    </a:rPr>
                                  </m:ctrlPr>
                                </m:sSubSupPr>
                                <m:e>
                                  <m:r>
                                    <m:rPr>
                                      <m:nor/>
                                    </m:rPr>
                                    <a:rPr lang="en-US" altLang="zh-CN" sz="2800" b="0" dirty="0" smtClean="0">
                                      <a:solidFill>
                                        <a:schemeClr val="tx1"/>
                                      </a:solidFill>
                                      <a:effectLst/>
                                      <a:latin typeface="+mn-lt"/>
                                      <a:ea typeface="+mn-ea"/>
                                    </a:rPr>
                                    <m:t>O</m:t>
                                  </m:r>
                                </m:e>
                                <m:sub>
                                  <m:r>
                                    <a:rPr lang="en-US" sz="2800" b="0" i="1" smtClean="0">
                                      <a:solidFill>
                                        <a:schemeClr val="tx1"/>
                                      </a:solidFill>
                                      <a:effectLst/>
                                      <a:latin typeface="Cambria Math"/>
                                      <a:ea typeface="+mn-ea"/>
                                    </a:rPr>
                                    <m:t>4</m:t>
                                  </m:r>
                                </m:sub>
                                <m:sup>
                                  <m:r>
                                    <a:rPr lang="en-US" sz="2800" b="0" i="1" smtClean="0">
                                      <a:solidFill>
                                        <a:schemeClr val="tx1"/>
                                      </a:solidFill>
                                      <a:effectLst/>
                                      <a:latin typeface="Cambria Math"/>
                                      <a:ea typeface="+mn-ea"/>
                                    </a:rPr>
                                    <m:t>2</m:t>
                                  </m:r>
                                  <m:r>
                                    <m:rPr>
                                      <m:nor/>
                                    </m:rPr>
                                    <a:rPr lang="en-US" sz="2800" b="0">
                                      <a:solidFill>
                                        <a:schemeClr val="tx1"/>
                                      </a:solidFill>
                                      <a:effectLst/>
                                      <a:latin typeface="+mn-lt"/>
                                      <a:ea typeface="+mn-ea"/>
                                    </a:rPr>
                                    <m:t>−</m:t>
                                  </m:r>
                                </m:sup>
                              </m:sSubSup>
                            </m:oMath>
                          </a14:m>
                          <a:r>
                            <a:rPr lang="zh-CN" sz="2800" b="0" dirty="0">
                              <a:solidFill>
                                <a:schemeClr val="tx1"/>
                              </a:solidFill>
                              <a:effectLst/>
                              <a:latin typeface="+mn-lt"/>
                              <a:ea typeface="+mn-ea"/>
                            </a:rPr>
                            <a:t>、</a:t>
                          </a:r>
                          <a:r>
                            <a:rPr lang="en-US" sz="2800" b="0" dirty="0">
                              <a:solidFill>
                                <a:schemeClr val="tx1"/>
                              </a:solidFill>
                              <a:effectLst/>
                              <a:latin typeface="+mn-lt"/>
                              <a:ea typeface="+mn-ea"/>
                            </a:rPr>
                            <a:t>P</a:t>
                          </a:r>
                          <a14:m>
                            <m:oMath xmlns:m="http://schemas.openxmlformats.org/officeDocument/2006/math">
                              <m:sSubSup>
                                <m:sSubSupPr>
                                  <m:ctrlPr>
                                    <a:rPr lang="zh-CN" sz="2800" b="0" i="1">
                                      <a:solidFill>
                                        <a:schemeClr val="tx1"/>
                                      </a:solidFill>
                                      <a:effectLst/>
                                      <a:latin typeface="Cambria Math" panose="02040503050406030204" pitchFamily="18" charset="0"/>
                                      <a:ea typeface="+mn-ea"/>
                                    </a:rPr>
                                  </m:ctrlPr>
                                </m:sSubSupPr>
                                <m:e>
                                  <m:r>
                                    <m:rPr>
                                      <m:nor/>
                                    </m:rPr>
                                    <a:rPr lang="en-US" altLang="zh-CN" sz="2800" b="0" dirty="0" smtClean="0">
                                      <a:solidFill>
                                        <a:schemeClr val="tx1"/>
                                      </a:solidFill>
                                      <a:effectLst/>
                                      <a:latin typeface="+mn-lt"/>
                                      <a:ea typeface="+mn-ea"/>
                                    </a:rPr>
                                    <m:t>O</m:t>
                                  </m:r>
                                </m:e>
                                <m:sub>
                                  <m:r>
                                    <a:rPr lang="en-US" sz="2800" b="0" i="1" smtClean="0">
                                      <a:solidFill>
                                        <a:schemeClr val="tx1"/>
                                      </a:solidFill>
                                      <a:effectLst/>
                                      <a:latin typeface="Cambria Math"/>
                                      <a:ea typeface="+mn-ea"/>
                                    </a:rPr>
                                    <m:t>4</m:t>
                                  </m:r>
                                </m:sub>
                                <m:sup>
                                  <m:r>
                                    <a:rPr lang="en-US" sz="2800" b="0" i="1" smtClean="0">
                                      <a:solidFill>
                                        <a:schemeClr val="tx1"/>
                                      </a:solidFill>
                                      <a:effectLst/>
                                      <a:latin typeface="Cambria Math"/>
                                      <a:ea typeface="+mn-ea"/>
                                    </a:rPr>
                                    <m:t>3</m:t>
                                  </m:r>
                                  <m:r>
                                    <m:rPr>
                                      <m:nor/>
                                    </m:rPr>
                                    <a:rPr lang="en-US" sz="2800" b="0">
                                      <a:solidFill>
                                        <a:schemeClr val="tx1"/>
                                      </a:solidFill>
                                      <a:effectLst/>
                                      <a:latin typeface="+mn-lt"/>
                                      <a:ea typeface="+mn-ea"/>
                                    </a:rPr>
                                    <m:t>−</m:t>
                                  </m:r>
                                </m:sup>
                              </m:sSubSup>
                            </m:oMath>
                          </a14:m>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latin typeface="+mn-lt"/>
                              <a:ea typeface="+mn-ea"/>
                            </a:rPr>
                            <a:t>32</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正四面体形</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6026445"/>
                      </a:ext>
                    </a:extLst>
                  </a:tr>
                  <a:tr h="584770">
                    <a:tc>
                      <a:txBody>
                        <a:bodyPr/>
                        <a:lstStyle/>
                        <a:p>
                          <a:pPr algn="ctr">
                            <a:lnSpc>
                              <a:spcPct val="100000"/>
                            </a:lnSpc>
                            <a:spcAft>
                              <a:spcPts val="0"/>
                            </a:spcAft>
                          </a:pPr>
                          <a:r>
                            <a:rPr lang="en-US" sz="2800" b="0" dirty="0">
                              <a:solidFill>
                                <a:schemeClr val="tx1"/>
                              </a:solidFill>
                              <a:effectLst/>
                              <a:latin typeface="+mn-lt"/>
                              <a:ea typeface="+mn-ea"/>
                            </a:rPr>
                            <a:t>S</a:t>
                          </a:r>
                          <a14:m>
                            <m:oMath xmlns:m="http://schemas.openxmlformats.org/officeDocument/2006/math">
                              <m:sSubSup>
                                <m:sSubSupPr>
                                  <m:ctrlPr>
                                    <a:rPr lang="zh-CN" sz="2800" b="0" i="1">
                                      <a:solidFill>
                                        <a:schemeClr val="tx1"/>
                                      </a:solidFill>
                                      <a:effectLst/>
                                      <a:latin typeface="Cambria Math" panose="02040503050406030204" pitchFamily="18" charset="0"/>
                                      <a:ea typeface="+mn-ea"/>
                                    </a:rPr>
                                  </m:ctrlPr>
                                </m:sSubSupPr>
                                <m:e>
                                  <m:r>
                                    <m:rPr>
                                      <m:nor/>
                                    </m:rPr>
                                    <a:rPr lang="en-US" altLang="zh-CN" sz="2800" b="0" dirty="0" smtClean="0">
                                      <a:solidFill>
                                        <a:schemeClr val="tx1"/>
                                      </a:solidFill>
                                      <a:effectLst/>
                                      <a:latin typeface="+mn-lt"/>
                                      <a:ea typeface="+mn-ea"/>
                                    </a:rPr>
                                    <m:t>O</m:t>
                                  </m:r>
                                </m:e>
                                <m:sub>
                                  <m:r>
                                    <a:rPr lang="en-US" sz="2800" b="0" i="1" smtClean="0">
                                      <a:solidFill>
                                        <a:schemeClr val="tx1"/>
                                      </a:solidFill>
                                      <a:effectLst/>
                                      <a:latin typeface="Cambria Math"/>
                                      <a:ea typeface="+mn-ea"/>
                                    </a:rPr>
                                    <m:t>3</m:t>
                                  </m:r>
                                </m:sub>
                                <m:sup>
                                  <m:r>
                                    <a:rPr lang="en-US" sz="2800" b="0" i="1" smtClean="0">
                                      <a:solidFill>
                                        <a:schemeClr val="tx1"/>
                                      </a:solidFill>
                                      <a:effectLst/>
                                      <a:latin typeface="Cambria Math"/>
                                      <a:ea typeface="+mn-ea"/>
                                    </a:rPr>
                                    <m:t>2</m:t>
                                  </m:r>
                                  <m:r>
                                    <m:rPr>
                                      <m:nor/>
                                    </m:rPr>
                                    <a:rPr lang="en-US" sz="2800" b="0">
                                      <a:solidFill>
                                        <a:schemeClr val="tx1"/>
                                      </a:solidFill>
                                      <a:effectLst/>
                                      <a:latin typeface="+mn-lt"/>
                                      <a:ea typeface="+mn-ea"/>
                                    </a:rPr>
                                    <m:t>−</m:t>
                                  </m:r>
                                </m:sup>
                              </m:sSubSup>
                            </m:oMath>
                          </a14:m>
                          <a:r>
                            <a:rPr lang="zh-CN" sz="2800" b="0" dirty="0">
                              <a:solidFill>
                                <a:schemeClr val="tx1"/>
                              </a:solidFill>
                              <a:effectLst/>
                              <a:latin typeface="+mn-lt"/>
                              <a:ea typeface="+mn-ea"/>
                            </a:rPr>
                            <a:t>、</a:t>
                          </a:r>
                          <a:r>
                            <a:rPr lang="en-US" sz="2800" b="0" dirty="0">
                              <a:solidFill>
                                <a:schemeClr val="tx1"/>
                              </a:solidFill>
                              <a:effectLst/>
                              <a:latin typeface="+mn-lt"/>
                              <a:ea typeface="+mn-ea"/>
                            </a:rPr>
                            <a:t>Cl</a:t>
                          </a:r>
                          <a14:m>
                            <m:oMath xmlns:m="http://schemas.openxmlformats.org/officeDocument/2006/math">
                              <m:sSubSup>
                                <m:sSubSupPr>
                                  <m:ctrlPr>
                                    <a:rPr lang="zh-CN" sz="2800" b="0" i="1">
                                      <a:solidFill>
                                        <a:schemeClr val="tx1"/>
                                      </a:solidFill>
                                      <a:effectLst/>
                                      <a:latin typeface="Cambria Math" panose="02040503050406030204" pitchFamily="18" charset="0"/>
                                      <a:ea typeface="+mn-ea"/>
                                    </a:rPr>
                                  </m:ctrlPr>
                                </m:sSubSupPr>
                                <m:e>
                                  <m:r>
                                    <m:rPr>
                                      <m:nor/>
                                    </m:rPr>
                                    <a:rPr lang="en-US" altLang="zh-CN" sz="2800" b="0" dirty="0" smtClean="0">
                                      <a:solidFill>
                                        <a:schemeClr val="tx1"/>
                                      </a:solidFill>
                                      <a:effectLst/>
                                      <a:latin typeface="+mn-lt"/>
                                      <a:ea typeface="+mn-ea"/>
                                    </a:rPr>
                                    <m:t>O</m:t>
                                  </m:r>
                                </m:e>
                                <m:sub>
                                  <m:r>
                                    <a:rPr lang="en-US" sz="2800" b="0" i="1" smtClean="0">
                                      <a:solidFill>
                                        <a:schemeClr val="tx1"/>
                                      </a:solidFill>
                                      <a:effectLst/>
                                      <a:latin typeface="Cambria Math"/>
                                      <a:ea typeface="+mn-ea"/>
                                    </a:rPr>
                                    <m:t>3</m:t>
                                  </m:r>
                                </m:sub>
                                <m:sup>
                                  <m:r>
                                    <m:rPr>
                                      <m:nor/>
                                    </m:rPr>
                                    <a:rPr lang="en-US" sz="2800" b="0">
                                      <a:solidFill>
                                        <a:schemeClr val="tx1"/>
                                      </a:solidFill>
                                      <a:effectLst/>
                                      <a:latin typeface="+mn-lt"/>
                                      <a:ea typeface="+mn-ea"/>
                                    </a:rPr>
                                    <m:t>−</m:t>
                                  </m:r>
                                </m:sup>
                              </m:sSubSup>
                            </m:oMath>
                          </a14:m>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latin typeface="+mn-lt"/>
                              <a:ea typeface="+mn-ea"/>
                            </a:rPr>
                            <a:t>26</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三角锥形</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86166100"/>
                      </a:ext>
                    </a:extLst>
                  </a:tr>
                  <a:tr h="574176">
                    <a:tc>
                      <a:txBody>
                        <a:bodyPr/>
                        <a:lstStyle/>
                        <a:p>
                          <a:pPr algn="ctr">
                            <a:lnSpc>
                              <a:spcPct val="100000"/>
                            </a:lnSpc>
                            <a:spcAft>
                              <a:spcPts val="0"/>
                            </a:spcAft>
                          </a:pPr>
                          <a:r>
                            <a:rPr lang="en-US" sz="2800" b="0" dirty="0">
                              <a:solidFill>
                                <a:schemeClr val="tx1"/>
                              </a:solidFill>
                              <a:effectLst/>
                              <a:latin typeface="+mn-lt"/>
                              <a:ea typeface="+mn-ea"/>
                            </a:rPr>
                            <a:t>CO</a:t>
                          </a:r>
                          <a:r>
                            <a:rPr lang="zh-CN" sz="2800" b="0" dirty="0">
                              <a:solidFill>
                                <a:schemeClr val="tx1"/>
                              </a:solidFill>
                              <a:effectLst/>
                              <a:latin typeface="+mn-lt"/>
                              <a:ea typeface="+mn-ea"/>
                            </a:rPr>
                            <a:t>、</a:t>
                          </a:r>
                          <a:r>
                            <a:rPr lang="en-US" sz="2800" b="0" dirty="0">
                              <a:solidFill>
                                <a:schemeClr val="tx1"/>
                              </a:solidFill>
                              <a:effectLst/>
                              <a:latin typeface="+mn-lt"/>
                              <a:ea typeface="+mn-ea"/>
                            </a:rPr>
                            <a:t>N</a:t>
                          </a:r>
                          <a:r>
                            <a:rPr lang="en-US" sz="2800" b="0" baseline="-25000" dirty="0">
                              <a:solidFill>
                                <a:schemeClr val="tx1"/>
                              </a:solidFill>
                              <a:effectLst/>
                              <a:latin typeface="+mn-lt"/>
                              <a:ea typeface="+mn-ea"/>
                            </a:rPr>
                            <a:t>2</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latin typeface="+mn-lt"/>
                              <a:ea typeface="+mn-ea"/>
                            </a:rPr>
                            <a:t>10</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直线形</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50308096"/>
                      </a:ext>
                    </a:extLst>
                  </a:tr>
                  <a:tr h="574176">
                    <a:tc>
                      <a:txBody>
                        <a:bodyPr/>
                        <a:lstStyle/>
                        <a:p>
                          <a:pPr algn="ctr">
                            <a:lnSpc>
                              <a:spcPct val="100000"/>
                            </a:lnSpc>
                            <a:spcAft>
                              <a:spcPts val="0"/>
                            </a:spcAft>
                          </a:pPr>
                          <a:r>
                            <a:rPr lang="en-US" sz="2800" b="0" dirty="0">
                              <a:solidFill>
                                <a:schemeClr val="tx1"/>
                              </a:solidFill>
                              <a:effectLst/>
                              <a:latin typeface="+mn-lt"/>
                              <a:ea typeface="+mn-ea"/>
                            </a:rPr>
                            <a:t>CH</a:t>
                          </a:r>
                          <a:r>
                            <a:rPr lang="en-US" sz="2800" b="0" baseline="-25000" dirty="0">
                              <a:solidFill>
                                <a:schemeClr val="tx1"/>
                              </a:solidFill>
                              <a:effectLst/>
                              <a:latin typeface="+mn-lt"/>
                              <a:ea typeface="+mn-ea"/>
                            </a:rPr>
                            <a:t>4</a:t>
                          </a:r>
                          <a:r>
                            <a:rPr lang="zh-CN" sz="2800" b="0" dirty="0">
                              <a:solidFill>
                                <a:schemeClr val="tx1"/>
                              </a:solidFill>
                              <a:effectLst/>
                              <a:latin typeface="+mn-lt"/>
                              <a:ea typeface="+mn-ea"/>
                            </a:rPr>
                            <a:t>、</a:t>
                          </a:r>
                          <a:r>
                            <a:rPr lang="en-US" sz="2800" b="0" dirty="0">
                              <a:solidFill>
                                <a:schemeClr val="tx1"/>
                              </a:solidFill>
                              <a:effectLst/>
                              <a:latin typeface="+mn-lt"/>
                              <a:ea typeface="+mn-ea"/>
                            </a:rPr>
                            <a:t>N</a:t>
                          </a:r>
                          <a14:m>
                            <m:oMath xmlns:m="http://schemas.openxmlformats.org/officeDocument/2006/math">
                              <m:sSubSup>
                                <m:sSubSupPr>
                                  <m:ctrlPr>
                                    <a:rPr lang="zh-CN" sz="2800" b="0" i="1">
                                      <a:solidFill>
                                        <a:schemeClr val="tx1"/>
                                      </a:solidFill>
                                      <a:effectLst/>
                                      <a:latin typeface="Cambria Math" panose="02040503050406030204" pitchFamily="18" charset="0"/>
                                      <a:ea typeface="+mn-ea"/>
                                    </a:rPr>
                                  </m:ctrlPr>
                                </m:sSubSupPr>
                                <m:e>
                                  <m:r>
                                    <m:rPr>
                                      <m:sty m:val="p"/>
                                    </m:rPr>
                                    <a:rPr lang="en-US" sz="2800" b="0" i="0" smtClean="0">
                                      <a:solidFill>
                                        <a:schemeClr val="tx1"/>
                                      </a:solidFill>
                                      <a:effectLst/>
                                      <a:latin typeface="Cambria Math"/>
                                      <a:ea typeface="+mn-ea"/>
                                    </a:rPr>
                                    <m:t>H</m:t>
                                  </m:r>
                                </m:e>
                                <m:sub>
                                  <m:r>
                                    <a:rPr lang="en-US" sz="2800" b="0" i="0" smtClean="0">
                                      <a:solidFill>
                                        <a:schemeClr val="tx1"/>
                                      </a:solidFill>
                                      <a:effectLst/>
                                      <a:latin typeface="Cambria Math"/>
                                      <a:ea typeface="+mn-ea"/>
                                    </a:rPr>
                                    <m:t>4</m:t>
                                  </m:r>
                                </m:sub>
                                <m:sup>
                                  <m:r>
                                    <a:rPr lang="en-US" sz="2800" b="0" i="0" smtClean="0">
                                      <a:solidFill>
                                        <a:schemeClr val="tx1"/>
                                      </a:solidFill>
                                      <a:effectLst/>
                                      <a:latin typeface="Cambria Math"/>
                                      <a:ea typeface="+mn-ea"/>
                                    </a:rPr>
                                    <m:t>+</m:t>
                                  </m:r>
                                </m:sup>
                              </m:sSubSup>
                            </m:oMath>
                          </a14:m>
                          <a:endParaRPr lang="zh-CN" sz="2800" b="0" i="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dirty="0">
                              <a:solidFill>
                                <a:schemeClr val="tx1"/>
                              </a:solidFill>
                              <a:effectLst/>
                              <a:latin typeface="+mn-lt"/>
                              <a:ea typeface="+mn-ea"/>
                            </a:rPr>
                            <a:t>8</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dirty="0">
                              <a:solidFill>
                                <a:schemeClr val="tx1"/>
                              </a:solidFill>
                              <a:effectLst/>
                              <a:latin typeface="+mn-lt"/>
                              <a:ea typeface="+mn-ea"/>
                            </a:rPr>
                            <a:t>正四面体形</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88297344"/>
                      </a:ext>
                    </a:extLst>
                  </a:tr>
                </a:tbl>
              </a:graphicData>
            </a:graphic>
          </p:graphicFrame>
        </mc:Choice>
        <mc:Fallback xmlns="">
          <p:graphicFrame>
            <p:nvGraphicFramePr>
              <p:cNvPr id="2" name="表格 1">
                <a:extLst>
                  <a:ext uri="{FF2B5EF4-FFF2-40B4-BE49-F238E27FC236}">
                    <a16:creationId xmlns:a16="http://schemas.microsoft.com/office/drawing/2014/main" xmlns:a14="http://schemas.microsoft.com/office/drawing/2010/main" xmlns="" id="{D136AA22-8481-4A63-8CE2-80F1D97EAC53}"/>
                  </a:ext>
                </a:extLst>
              </p:cNvPr>
              <p:cNvGraphicFramePr>
                <a:graphicFrameLocks noGrp="1"/>
              </p:cNvGraphicFramePr>
              <p:nvPr>
                <p:extLst>
                  <p:ext uri="{D42A27DB-BD31-4B8C-83A1-F6EECF244321}">
                    <p14:modId xmlns:p14="http://schemas.microsoft.com/office/powerpoint/2010/main" val="3000498245"/>
                  </p:ext>
                </p:extLst>
              </p:nvPr>
            </p:nvGraphicFramePr>
            <p:xfrm>
              <a:off x="1102614" y="1663700"/>
              <a:ext cx="10035286" cy="4622798"/>
            </p:xfrm>
            <a:graphic>
              <a:graphicData uri="http://schemas.openxmlformats.org/drawingml/2006/table">
                <a:tbl>
                  <a:tblPr firstRow="1" firstCol="1" bandRow="1">
                    <a:tableStyleId>{5C22544A-7EE6-4342-B048-85BDC9FD1C3A}</a:tableStyleId>
                  </a:tblPr>
                  <a:tblGrid>
                    <a:gridCol w="3926851">
                      <a:extLst>
                        <a:ext uri="{9D8B030D-6E8A-4147-A177-3AD203B41FA5}">
                          <a16:colId xmlns:a16="http://schemas.microsoft.com/office/drawing/2014/main" xmlns:a14="http://schemas.microsoft.com/office/drawing/2010/main" xmlns="" val="1332360569"/>
                        </a:ext>
                      </a:extLst>
                    </a:gridCol>
                    <a:gridCol w="2617901">
                      <a:extLst>
                        <a:ext uri="{9D8B030D-6E8A-4147-A177-3AD203B41FA5}">
                          <a16:colId xmlns:a16="http://schemas.microsoft.com/office/drawing/2014/main" xmlns:a14="http://schemas.microsoft.com/office/drawing/2010/main" xmlns="" val="1879844796"/>
                        </a:ext>
                      </a:extLst>
                    </a:gridCol>
                    <a:gridCol w="3490534">
                      <a:extLst>
                        <a:ext uri="{9D8B030D-6E8A-4147-A177-3AD203B41FA5}">
                          <a16:colId xmlns:a16="http://schemas.microsoft.com/office/drawing/2014/main" xmlns:a14="http://schemas.microsoft.com/office/drawing/2010/main" xmlns="" val="999776071"/>
                        </a:ext>
                      </a:extLst>
                    </a:gridCol>
                  </a:tblGrid>
                  <a:tr h="574176">
                    <a:tc>
                      <a:txBody>
                        <a:bodyPr/>
                        <a:lstStyle/>
                        <a:p>
                          <a:pPr algn="ctr">
                            <a:lnSpc>
                              <a:spcPct val="100000"/>
                            </a:lnSpc>
                            <a:spcAft>
                              <a:spcPts val="0"/>
                            </a:spcAft>
                          </a:pPr>
                          <a:r>
                            <a:rPr lang="zh-CN" sz="2800" b="0" dirty="0">
                              <a:solidFill>
                                <a:schemeClr val="tx1"/>
                              </a:solidFill>
                              <a:effectLst/>
                              <a:latin typeface="+mn-lt"/>
                              <a:ea typeface="+mn-ea"/>
                            </a:rPr>
                            <a:t>微粒</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价电子总数</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立体构型</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1605480970"/>
                      </a:ext>
                    </a:extLst>
                  </a:tr>
                  <a:tr h="574176">
                    <a:tc>
                      <a:txBody>
                        <a:bodyPr/>
                        <a:lstStyle/>
                        <a:p>
                          <a:endParaRPr lang="zh-CN"/>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155" t="-105319" r="-155745" b="-631915"/>
                          </a:stretch>
                        </a:blipFill>
                      </a:tcPr>
                    </a:tc>
                    <a:tc>
                      <a:txBody>
                        <a:bodyPr/>
                        <a:lstStyle/>
                        <a:p>
                          <a:pPr algn="ctr">
                            <a:lnSpc>
                              <a:spcPct val="100000"/>
                            </a:lnSpc>
                            <a:spcAft>
                              <a:spcPts val="0"/>
                            </a:spcAft>
                          </a:pPr>
                          <a:r>
                            <a:rPr lang="en-US" sz="2800" b="0">
                              <a:solidFill>
                                <a:schemeClr val="tx1"/>
                              </a:solidFill>
                              <a:effectLst/>
                              <a:latin typeface="+mn-lt"/>
                              <a:ea typeface="+mn-ea"/>
                            </a:rPr>
                            <a:t>16</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直线形</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1846331944"/>
                      </a:ext>
                    </a:extLst>
                  </a:tr>
                  <a:tr h="584770">
                    <a:tc>
                      <a:txBody>
                        <a:bodyPr/>
                        <a:lstStyle/>
                        <a:p>
                          <a:endParaRPr lang="zh-CN"/>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155" t="-201042" r="-155745" b="-518750"/>
                          </a:stretch>
                        </a:blipFill>
                      </a:tcPr>
                    </a:tc>
                    <a:tc>
                      <a:txBody>
                        <a:bodyPr/>
                        <a:lstStyle/>
                        <a:p>
                          <a:pPr algn="ctr">
                            <a:lnSpc>
                              <a:spcPct val="100000"/>
                            </a:lnSpc>
                            <a:spcAft>
                              <a:spcPts val="0"/>
                            </a:spcAft>
                          </a:pPr>
                          <a:r>
                            <a:rPr lang="en-US" sz="2800" b="0">
                              <a:solidFill>
                                <a:schemeClr val="tx1"/>
                              </a:solidFill>
                              <a:effectLst/>
                              <a:latin typeface="+mn-lt"/>
                              <a:ea typeface="+mn-ea"/>
                            </a:rPr>
                            <a:t>24</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平面三角形</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3541324850"/>
                      </a:ext>
                    </a:extLst>
                  </a:tr>
                  <a:tr h="574176">
                    <a:tc>
                      <a:txBody>
                        <a:bodyPr/>
                        <a:lstStyle/>
                        <a:p>
                          <a:endParaRPr lang="zh-CN"/>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155" t="-307447" r="-155745" b="-429787"/>
                          </a:stretch>
                        </a:blipFill>
                      </a:tcPr>
                    </a:tc>
                    <a:tc>
                      <a:txBody>
                        <a:bodyPr/>
                        <a:lstStyle/>
                        <a:p>
                          <a:pPr algn="ctr">
                            <a:lnSpc>
                              <a:spcPct val="100000"/>
                            </a:lnSpc>
                            <a:spcAft>
                              <a:spcPts val="0"/>
                            </a:spcAft>
                          </a:pPr>
                          <a:r>
                            <a:rPr lang="en-US" sz="2800" b="0">
                              <a:solidFill>
                                <a:schemeClr val="tx1"/>
                              </a:solidFill>
                              <a:effectLst/>
                              <a:latin typeface="+mn-lt"/>
                              <a:ea typeface="+mn-ea"/>
                            </a:rPr>
                            <a:t>18</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latin typeface="+mn-lt"/>
                              <a:ea typeface="+mn-ea"/>
                            </a:rPr>
                            <a:t>V</a:t>
                          </a:r>
                          <a:r>
                            <a:rPr lang="zh-CN" sz="2800" b="0">
                              <a:solidFill>
                                <a:schemeClr val="tx1"/>
                              </a:solidFill>
                              <a:effectLst/>
                              <a:latin typeface="+mn-lt"/>
                              <a:ea typeface="+mn-ea"/>
                            </a:rPr>
                            <a:t>形</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590284250"/>
                      </a:ext>
                    </a:extLst>
                  </a:tr>
                  <a:tr h="582378">
                    <a:tc>
                      <a:txBody>
                        <a:bodyPr/>
                        <a:lstStyle/>
                        <a:p>
                          <a:endParaRPr lang="zh-CN"/>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155" t="-398958" r="-155745" b="-320833"/>
                          </a:stretch>
                        </a:blipFill>
                      </a:tcPr>
                    </a:tc>
                    <a:tc>
                      <a:txBody>
                        <a:bodyPr/>
                        <a:lstStyle/>
                        <a:p>
                          <a:pPr algn="ctr">
                            <a:lnSpc>
                              <a:spcPct val="100000"/>
                            </a:lnSpc>
                            <a:spcAft>
                              <a:spcPts val="0"/>
                            </a:spcAft>
                          </a:pPr>
                          <a:r>
                            <a:rPr lang="en-US" sz="2800" b="0">
                              <a:solidFill>
                                <a:schemeClr val="tx1"/>
                              </a:solidFill>
                              <a:effectLst/>
                              <a:latin typeface="+mn-lt"/>
                              <a:ea typeface="+mn-ea"/>
                            </a:rPr>
                            <a:t>32</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正四面体形</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326026445"/>
                      </a:ext>
                    </a:extLst>
                  </a:tr>
                  <a:tr h="584770">
                    <a:tc>
                      <a:txBody>
                        <a:bodyPr/>
                        <a:lstStyle/>
                        <a:p>
                          <a:endParaRPr lang="zh-CN"/>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155" t="-498958" r="-155745" b="-220833"/>
                          </a:stretch>
                        </a:blipFill>
                      </a:tcPr>
                    </a:tc>
                    <a:tc>
                      <a:txBody>
                        <a:bodyPr/>
                        <a:lstStyle/>
                        <a:p>
                          <a:pPr algn="ctr">
                            <a:lnSpc>
                              <a:spcPct val="100000"/>
                            </a:lnSpc>
                            <a:spcAft>
                              <a:spcPts val="0"/>
                            </a:spcAft>
                          </a:pPr>
                          <a:r>
                            <a:rPr lang="en-US" sz="2800" b="0">
                              <a:solidFill>
                                <a:schemeClr val="tx1"/>
                              </a:solidFill>
                              <a:effectLst/>
                              <a:latin typeface="+mn-lt"/>
                              <a:ea typeface="+mn-ea"/>
                            </a:rPr>
                            <a:t>26</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三角锥形</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1186166100"/>
                      </a:ext>
                    </a:extLst>
                  </a:tr>
                  <a:tr h="574176">
                    <a:tc>
                      <a:txBody>
                        <a:bodyPr/>
                        <a:lstStyle/>
                        <a:p>
                          <a:pPr algn="ctr">
                            <a:lnSpc>
                              <a:spcPct val="100000"/>
                            </a:lnSpc>
                            <a:spcAft>
                              <a:spcPts val="0"/>
                            </a:spcAft>
                          </a:pPr>
                          <a:r>
                            <a:rPr lang="en-US" sz="2800" b="0" dirty="0">
                              <a:solidFill>
                                <a:schemeClr val="tx1"/>
                              </a:solidFill>
                              <a:effectLst/>
                              <a:latin typeface="+mn-lt"/>
                              <a:ea typeface="+mn-ea"/>
                            </a:rPr>
                            <a:t>CO</a:t>
                          </a:r>
                          <a:r>
                            <a:rPr lang="zh-CN" sz="2800" b="0" dirty="0">
                              <a:solidFill>
                                <a:schemeClr val="tx1"/>
                              </a:solidFill>
                              <a:effectLst/>
                              <a:latin typeface="+mn-lt"/>
                              <a:ea typeface="+mn-ea"/>
                            </a:rPr>
                            <a:t>、</a:t>
                          </a:r>
                          <a:r>
                            <a:rPr lang="en-US" sz="2800" b="0" dirty="0">
                              <a:solidFill>
                                <a:schemeClr val="tx1"/>
                              </a:solidFill>
                              <a:effectLst/>
                              <a:latin typeface="+mn-lt"/>
                              <a:ea typeface="+mn-ea"/>
                            </a:rPr>
                            <a:t>N</a:t>
                          </a:r>
                          <a:r>
                            <a:rPr lang="en-US" sz="2800" b="0" baseline="-25000" dirty="0">
                              <a:solidFill>
                                <a:schemeClr val="tx1"/>
                              </a:solidFill>
                              <a:effectLst/>
                              <a:latin typeface="+mn-lt"/>
                              <a:ea typeface="+mn-ea"/>
                            </a:rPr>
                            <a:t>2</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latin typeface="+mn-lt"/>
                              <a:ea typeface="+mn-ea"/>
                            </a:rPr>
                            <a:t>10</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直线形</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450308096"/>
                      </a:ext>
                    </a:extLst>
                  </a:tr>
                  <a:tr h="574176">
                    <a:tc>
                      <a:txBody>
                        <a:bodyPr/>
                        <a:lstStyle/>
                        <a:p>
                          <a:endParaRPr lang="zh-CN"/>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155" t="-711702" r="-155745" b="-25532"/>
                          </a:stretch>
                        </a:blipFill>
                      </a:tcPr>
                    </a:tc>
                    <a:tc>
                      <a:txBody>
                        <a:bodyPr/>
                        <a:lstStyle/>
                        <a:p>
                          <a:pPr algn="ctr">
                            <a:lnSpc>
                              <a:spcPct val="100000"/>
                            </a:lnSpc>
                            <a:spcAft>
                              <a:spcPts val="0"/>
                            </a:spcAft>
                          </a:pPr>
                          <a:r>
                            <a:rPr lang="en-US" sz="2800" b="0" dirty="0">
                              <a:solidFill>
                                <a:schemeClr val="tx1"/>
                              </a:solidFill>
                              <a:effectLst/>
                              <a:latin typeface="+mn-lt"/>
                              <a:ea typeface="+mn-ea"/>
                            </a:rPr>
                            <a:t>8</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dirty="0">
                              <a:solidFill>
                                <a:schemeClr val="tx1"/>
                              </a:solidFill>
                              <a:effectLst/>
                              <a:latin typeface="+mn-lt"/>
                              <a:ea typeface="+mn-ea"/>
                            </a:rPr>
                            <a:t>正四面体形</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1088297344"/>
                      </a:ext>
                    </a:extLst>
                  </a:tr>
                </a:tbl>
              </a:graphicData>
            </a:graphic>
          </p:graphicFrame>
        </mc:Fallback>
      </mc:AlternateContent>
    </p:spTree>
    <p:extLst>
      <p:ext uri="{BB962C8B-B14F-4D97-AF65-F5344CB8AC3E}">
        <p14:creationId xmlns:p14="http://schemas.microsoft.com/office/powerpoint/2010/main" val="28887238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B4FFD8E9-702D-4C39-B350-CE0E70E3737E}"/>
              </a:ext>
            </a:extLst>
          </p:cNvPr>
          <p:cNvSpPr/>
          <p:nvPr/>
        </p:nvSpPr>
        <p:spPr>
          <a:xfrm>
            <a:off x="234043" y="219423"/>
            <a:ext cx="11723913" cy="4616648"/>
          </a:xfrm>
          <a:prstGeom prst="rect">
            <a:avLst/>
          </a:prstGeom>
        </p:spPr>
        <p:txBody>
          <a:bodyPr wrap="square">
            <a:spAutoFit/>
          </a:bodyPr>
          <a:lstStyle/>
          <a:p>
            <a:pPr>
              <a:lnSpc>
                <a:spcPct val="150000"/>
              </a:lnSpc>
            </a:pPr>
            <a:r>
              <a:rPr lang="en-US" altLang="zh-CN" sz="2800" b="1" dirty="0"/>
              <a:t>2.</a:t>
            </a:r>
            <a:r>
              <a:rPr lang="zh-CN" altLang="zh-CN" sz="2800" b="1" dirty="0"/>
              <a:t>分子的立体构型</a:t>
            </a:r>
          </a:p>
          <a:p>
            <a:pPr>
              <a:lnSpc>
                <a:spcPct val="150000"/>
              </a:lnSpc>
            </a:pPr>
            <a:r>
              <a:rPr lang="en-US" altLang="zh-CN" sz="2800" dirty="0"/>
              <a:t>(1)</a:t>
            </a:r>
            <a:r>
              <a:rPr lang="zh-CN" altLang="zh-CN" sz="2800" dirty="0"/>
              <a:t>价层电子对互斥理论</a:t>
            </a:r>
          </a:p>
          <a:p>
            <a:pPr>
              <a:lnSpc>
                <a:spcPct val="150000"/>
              </a:lnSpc>
            </a:pPr>
            <a:r>
              <a:rPr lang="zh-CN" altLang="zh-CN" sz="2800" dirty="0"/>
              <a:t>价层电子对在球面上彼此相距最远时</a:t>
            </a:r>
            <a:r>
              <a:rPr lang="en-US" altLang="zh-CN" sz="2800" dirty="0"/>
              <a:t>,</a:t>
            </a:r>
            <a:r>
              <a:rPr lang="zh-CN" altLang="zh-CN" sz="2800" dirty="0"/>
              <a:t>排斥力最小</a:t>
            </a:r>
            <a:r>
              <a:rPr lang="en-US" altLang="zh-CN" sz="2800" dirty="0"/>
              <a:t>,</a:t>
            </a:r>
            <a:r>
              <a:rPr lang="zh-CN" altLang="zh-CN" sz="2800" dirty="0"/>
              <a:t>体系的能量最低。</a:t>
            </a:r>
          </a:p>
          <a:p>
            <a:pPr>
              <a:lnSpc>
                <a:spcPct val="150000"/>
              </a:lnSpc>
            </a:pPr>
            <a:r>
              <a:rPr lang="en-US" altLang="zh-CN" sz="2800" dirty="0"/>
              <a:t>①</a:t>
            </a:r>
            <a:r>
              <a:rPr lang="zh-CN" altLang="zh-CN" sz="2800" dirty="0"/>
              <a:t>价层电子对是指分子中的中心原子上的电子对</a:t>
            </a:r>
            <a:r>
              <a:rPr lang="en-US" altLang="zh-CN" sz="2800" dirty="0"/>
              <a:t>,</a:t>
            </a:r>
            <a:r>
              <a:rPr lang="zh-CN" altLang="zh-CN" sz="2800" dirty="0"/>
              <a:t>包括</a:t>
            </a:r>
            <a:r>
              <a:rPr lang="en-US" altLang="zh-CN" sz="2800" dirty="0"/>
              <a:t>σ</a:t>
            </a:r>
            <a:r>
              <a:rPr lang="zh-CN" altLang="zh-CN" sz="2800" dirty="0"/>
              <a:t>键电子对和中心原子上的孤电子对</a:t>
            </a:r>
            <a:r>
              <a:rPr lang="en-US" altLang="zh-CN" sz="2800" dirty="0"/>
              <a:t>(</a:t>
            </a:r>
            <a:r>
              <a:rPr lang="zh-CN" altLang="zh-CN" sz="2800" dirty="0"/>
              <a:t>即未形成共价键的电子对</a:t>
            </a:r>
            <a:r>
              <a:rPr lang="en-US" altLang="zh-CN" sz="2800" dirty="0"/>
              <a:t>)</a:t>
            </a:r>
            <a:r>
              <a:rPr lang="zh-CN" altLang="zh-CN" sz="2800" dirty="0"/>
              <a:t>。</a:t>
            </a:r>
          </a:p>
          <a:p>
            <a:pPr>
              <a:lnSpc>
                <a:spcPct val="150000"/>
              </a:lnSpc>
            </a:pPr>
            <a:r>
              <a:rPr lang="en-US" altLang="zh-CN" sz="2800" dirty="0"/>
              <a:t>②</a:t>
            </a:r>
            <a:r>
              <a:rPr lang="zh-CN" altLang="zh-CN" sz="2800" dirty="0"/>
              <a:t>价层电子对数的计算</a:t>
            </a:r>
          </a:p>
          <a:p>
            <a:pPr>
              <a:lnSpc>
                <a:spcPct val="150000"/>
              </a:lnSpc>
            </a:pPr>
            <a:r>
              <a:rPr lang="zh-CN" altLang="zh-CN" sz="2800" dirty="0"/>
              <a:t>价层电子对数</a:t>
            </a:r>
            <a:r>
              <a:rPr lang="en-US" altLang="zh-CN" sz="2800" dirty="0"/>
              <a:t>=σ</a:t>
            </a:r>
            <a:r>
              <a:rPr lang="zh-CN" altLang="zh-CN" sz="2800" dirty="0"/>
              <a:t>键电子对数</a:t>
            </a:r>
            <a:r>
              <a:rPr lang="en-US" altLang="zh-CN" sz="2800" dirty="0"/>
              <a:t>+</a:t>
            </a:r>
            <a:r>
              <a:rPr lang="zh-CN" altLang="zh-CN" sz="2800" dirty="0"/>
              <a:t>中心原子上的孤电子对数</a:t>
            </a:r>
            <a:endParaRPr lang="en-US" altLang="zh-CN" sz="2800" dirty="0"/>
          </a:p>
        </p:txBody>
      </p:sp>
      <p:sp>
        <p:nvSpPr>
          <p:cNvPr id="5" name="矩形 4">
            <a:extLst>
              <a:ext uri="{FF2B5EF4-FFF2-40B4-BE49-F238E27FC236}">
                <a16:creationId xmlns:a16="http://schemas.microsoft.com/office/drawing/2014/main" xmlns="" id="{E21ABC8D-1C46-4B5A-9C88-3EA50E8EBABA}"/>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pic>
        <p:nvPicPr>
          <p:cNvPr id="6" name="图片 5">
            <a:extLst>
              <a:ext uri="{FF2B5EF4-FFF2-40B4-BE49-F238E27FC236}">
                <a16:creationId xmlns:a16="http://schemas.microsoft.com/office/drawing/2014/main" xmlns="" id="{E4CC9449-B5F3-4468-B537-BE61CB85129A}"/>
              </a:ext>
            </a:extLst>
          </p:cNvPr>
          <p:cNvPicPr/>
          <p:nvPr/>
        </p:nvPicPr>
        <p:blipFill>
          <a:blip r:embed="rId2"/>
          <a:stretch>
            <a:fillRect/>
          </a:stretch>
        </p:blipFill>
        <p:spPr>
          <a:xfrm>
            <a:off x="1788160" y="4837659"/>
            <a:ext cx="7482840" cy="1785246"/>
          </a:xfrm>
          <a:prstGeom prst="rect">
            <a:avLst/>
          </a:prstGeom>
        </p:spPr>
      </p:pic>
    </p:spTree>
    <p:extLst>
      <p:ext uri="{BB962C8B-B14F-4D97-AF65-F5344CB8AC3E}">
        <p14:creationId xmlns:p14="http://schemas.microsoft.com/office/powerpoint/2010/main" val="42834892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B4FFD8E9-702D-4C39-B350-CE0E70E3737E}"/>
              </a:ext>
            </a:extLst>
          </p:cNvPr>
          <p:cNvSpPr/>
          <p:nvPr/>
        </p:nvSpPr>
        <p:spPr>
          <a:xfrm>
            <a:off x="234043" y="244823"/>
            <a:ext cx="11723913" cy="4616648"/>
          </a:xfrm>
          <a:prstGeom prst="rect">
            <a:avLst/>
          </a:prstGeom>
        </p:spPr>
        <p:txBody>
          <a:bodyPr wrap="square">
            <a:spAutoFit/>
          </a:bodyPr>
          <a:lstStyle/>
          <a:p>
            <a:pPr>
              <a:lnSpc>
                <a:spcPct val="150000"/>
              </a:lnSpc>
            </a:pPr>
            <a:r>
              <a:rPr lang="zh-CN" altLang="zh-CN" sz="2800" dirty="0"/>
              <a:t>其中</a:t>
            </a:r>
            <a:r>
              <a:rPr lang="en-US" altLang="zh-CN" sz="2800" dirty="0"/>
              <a:t>:</a:t>
            </a:r>
            <a:endParaRPr lang="zh-CN" altLang="zh-CN" sz="2800" dirty="0"/>
          </a:p>
          <a:p>
            <a:pPr>
              <a:lnSpc>
                <a:spcPct val="150000"/>
              </a:lnSpc>
            </a:pPr>
            <a:r>
              <a:rPr lang="en-US" altLang="zh-CN" sz="2800" i="1" dirty="0"/>
              <a:t>a</a:t>
            </a:r>
            <a:r>
              <a:rPr lang="zh-CN" altLang="zh-CN" sz="2800" dirty="0"/>
              <a:t>是中心原子的价电子数</a:t>
            </a:r>
            <a:r>
              <a:rPr lang="en-US" altLang="zh-CN" sz="2800" dirty="0"/>
              <a:t>[</a:t>
            </a:r>
            <a:r>
              <a:rPr lang="zh-CN" altLang="zh-CN" sz="2800" dirty="0"/>
              <a:t>阳离子要减去所带的电荷数、阴离子要加上所带的电荷数</a:t>
            </a:r>
            <a:r>
              <a:rPr lang="en-US" altLang="zh-CN" sz="2800" dirty="0"/>
              <a:t>(</a:t>
            </a:r>
            <a:r>
              <a:rPr lang="zh-CN" altLang="zh-CN" sz="2800" dirty="0"/>
              <a:t>绝对值</a:t>
            </a:r>
            <a:r>
              <a:rPr lang="en-US" altLang="zh-CN" sz="2800" dirty="0"/>
              <a:t>)];</a:t>
            </a:r>
            <a:endParaRPr lang="zh-CN" altLang="zh-CN" sz="2800" dirty="0"/>
          </a:p>
          <a:p>
            <a:pPr>
              <a:lnSpc>
                <a:spcPct val="150000"/>
              </a:lnSpc>
            </a:pPr>
            <a:r>
              <a:rPr lang="en-US" altLang="zh-CN" sz="2800" i="1" dirty="0"/>
              <a:t>b</a:t>
            </a:r>
            <a:r>
              <a:rPr lang="zh-CN" altLang="zh-CN" sz="2800" dirty="0"/>
              <a:t>是与中心原子结合的原子最多能接受的电子数</a:t>
            </a:r>
            <a:r>
              <a:rPr lang="en-US" altLang="zh-CN" sz="2800" dirty="0"/>
              <a:t>;</a:t>
            </a:r>
            <a:endParaRPr lang="zh-CN" altLang="zh-CN" sz="2800" dirty="0"/>
          </a:p>
          <a:p>
            <a:pPr>
              <a:lnSpc>
                <a:spcPct val="150000"/>
              </a:lnSpc>
            </a:pPr>
            <a:r>
              <a:rPr lang="en-US" altLang="zh-CN" sz="2800" i="1" dirty="0"/>
              <a:t>x</a:t>
            </a:r>
            <a:r>
              <a:rPr lang="zh-CN" altLang="zh-CN" sz="2800" dirty="0"/>
              <a:t>为与中心原子结合的原子数。</a:t>
            </a:r>
          </a:p>
          <a:p>
            <a:pPr>
              <a:lnSpc>
                <a:spcPct val="150000"/>
              </a:lnSpc>
            </a:pPr>
            <a:r>
              <a:rPr lang="en-US" altLang="zh-CN" sz="2800" dirty="0"/>
              <a:t>③</a:t>
            </a:r>
            <a:r>
              <a:rPr lang="zh-CN" altLang="zh-CN" sz="2800" dirty="0"/>
              <a:t>价层电子对互斥模型</a:t>
            </a:r>
            <a:r>
              <a:rPr lang="en-US" altLang="zh-CN" sz="2800" dirty="0"/>
              <a:t>(VSEPR</a:t>
            </a:r>
            <a:r>
              <a:rPr lang="zh-CN" altLang="zh-CN" sz="2800" dirty="0"/>
              <a:t>模型</a:t>
            </a:r>
            <a:r>
              <a:rPr lang="en-US" altLang="zh-CN" sz="2800" dirty="0"/>
              <a:t>)</a:t>
            </a:r>
            <a:endParaRPr lang="zh-CN" altLang="zh-CN" sz="2800" dirty="0"/>
          </a:p>
          <a:p>
            <a:pPr>
              <a:lnSpc>
                <a:spcPct val="150000"/>
              </a:lnSpc>
            </a:pPr>
            <a:endParaRPr lang="zh-CN" altLang="zh-CN" sz="2800" dirty="0"/>
          </a:p>
        </p:txBody>
      </p:sp>
      <p:sp>
        <p:nvSpPr>
          <p:cNvPr id="5" name="矩形 4">
            <a:extLst>
              <a:ext uri="{FF2B5EF4-FFF2-40B4-BE49-F238E27FC236}">
                <a16:creationId xmlns:a16="http://schemas.microsoft.com/office/drawing/2014/main" xmlns="" id="{E21ABC8D-1C46-4B5A-9C88-3EA50E8EBABA}"/>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graphicFrame>
        <p:nvGraphicFramePr>
          <p:cNvPr id="2" name="表格 1">
            <a:extLst>
              <a:ext uri="{FF2B5EF4-FFF2-40B4-BE49-F238E27FC236}">
                <a16:creationId xmlns:a16="http://schemas.microsoft.com/office/drawing/2014/main" xmlns="" id="{05CF89E1-992B-499D-9C6D-BE11AA6CC31A}"/>
              </a:ext>
            </a:extLst>
          </p:cNvPr>
          <p:cNvGraphicFramePr>
            <a:graphicFrameLocks noGrp="1"/>
          </p:cNvGraphicFramePr>
          <p:nvPr>
            <p:extLst>
              <p:ext uri="{D42A27DB-BD31-4B8C-83A1-F6EECF244321}">
                <p14:modId xmlns:p14="http://schemas.microsoft.com/office/powerpoint/2010/main" val="3727742364"/>
              </p:ext>
            </p:extLst>
          </p:nvPr>
        </p:nvGraphicFramePr>
        <p:xfrm>
          <a:off x="520700" y="4255172"/>
          <a:ext cx="11201400" cy="2209129"/>
        </p:xfrm>
        <a:graphic>
          <a:graphicData uri="http://schemas.openxmlformats.org/drawingml/2006/table">
            <a:tbl>
              <a:tblPr firstRow="1" firstCol="1" bandRow="1">
                <a:tableStyleId>{5C22544A-7EE6-4342-B048-85BDC9FD1C3A}</a:tableStyleId>
              </a:tblPr>
              <a:tblGrid>
                <a:gridCol w="1600200">
                  <a:extLst>
                    <a:ext uri="{9D8B030D-6E8A-4147-A177-3AD203B41FA5}">
                      <a16:colId xmlns:a16="http://schemas.microsoft.com/office/drawing/2014/main" xmlns="" val="2294553254"/>
                    </a:ext>
                  </a:extLst>
                </a:gridCol>
                <a:gridCol w="1920240">
                  <a:extLst>
                    <a:ext uri="{9D8B030D-6E8A-4147-A177-3AD203B41FA5}">
                      <a16:colId xmlns:a16="http://schemas.microsoft.com/office/drawing/2014/main" xmlns="" val="31825255"/>
                    </a:ext>
                  </a:extLst>
                </a:gridCol>
                <a:gridCol w="1920240">
                  <a:extLst>
                    <a:ext uri="{9D8B030D-6E8A-4147-A177-3AD203B41FA5}">
                      <a16:colId xmlns:a16="http://schemas.microsoft.com/office/drawing/2014/main" xmlns="" val="2723577647"/>
                    </a:ext>
                  </a:extLst>
                </a:gridCol>
                <a:gridCol w="1920240">
                  <a:extLst>
                    <a:ext uri="{9D8B030D-6E8A-4147-A177-3AD203B41FA5}">
                      <a16:colId xmlns:a16="http://schemas.microsoft.com/office/drawing/2014/main" xmlns="" val="1041102716"/>
                    </a:ext>
                  </a:extLst>
                </a:gridCol>
                <a:gridCol w="1920240">
                  <a:extLst>
                    <a:ext uri="{9D8B030D-6E8A-4147-A177-3AD203B41FA5}">
                      <a16:colId xmlns:a16="http://schemas.microsoft.com/office/drawing/2014/main" xmlns="" val="577640877"/>
                    </a:ext>
                  </a:extLst>
                </a:gridCol>
                <a:gridCol w="1920240">
                  <a:extLst>
                    <a:ext uri="{9D8B030D-6E8A-4147-A177-3AD203B41FA5}">
                      <a16:colId xmlns:a16="http://schemas.microsoft.com/office/drawing/2014/main" xmlns="" val="335779931"/>
                    </a:ext>
                  </a:extLst>
                </a:gridCol>
              </a:tblGrid>
              <a:tr h="883651">
                <a:tc>
                  <a:txBody>
                    <a:bodyPr/>
                    <a:lstStyle/>
                    <a:p>
                      <a:pPr algn="ctr">
                        <a:lnSpc>
                          <a:spcPct val="100000"/>
                        </a:lnSpc>
                        <a:spcAft>
                          <a:spcPts val="0"/>
                        </a:spcAft>
                      </a:pPr>
                      <a:r>
                        <a:rPr lang="zh-CN" sz="2800" b="0">
                          <a:solidFill>
                            <a:schemeClr val="tx1"/>
                          </a:solidFill>
                          <a:effectLst/>
                        </a:rPr>
                        <a:t>价层电</a:t>
                      </a:r>
                    </a:p>
                    <a:p>
                      <a:pPr algn="ctr">
                        <a:lnSpc>
                          <a:spcPct val="100000"/>
                        </a:lnSpc>
                        <a:spcAft>
                          <a:spcPts val="0"/>
                        </a:spcAft>
                      </a:pPr>
                      <a:r>
                        <a:rPr lang="zh-CN" sz="2800" b="0">
                          <a:solidFill>
                            <a:schemeClr val="tx1"/>
                          </a:solidFill>
                          <a:effectLst/>
                        </a:rPr>
                        <a:t>子对数</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成键电</a:t>
                      </a:r>
                    </a:p>
                    <a:p>
                      <a:pPr algn="ctr">
                        <a:lnSpc>
                          <a:spcPct val="100000"/>
                        </a:lnSpc>
                        <a:spcAft>
                          <a:spcPts val="0"/>
                        </a:spcAft>
                      </a:pPr>
                      <a:r>
                        <a:rPr lang="zh-CN" sz="2800" b="0">
                          <a:solidFill>
                            <a:schemeClr val="tx1"/>
                          </a:solidFill>
                          <a:effectLst/>
                        </a:rPr>
                        <a:t>子对数</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孤电子</a:t>
                      </a:r>
                    </a:p>
                    <a:p>
                      <a:pPr algn="ctr">
                        <a:lnSpc>
                          <a:spcPct val="100000"/>
                        </a:lnSpc>
                        <a:spcAft>
                          <a:spcPts val="0"/>
                        </a:spcAft>
                      </a:pPr>
                      <a:r>
                        <a:rPr lang="zh-CN" sz="2800" b="0">
                          <a:solidFill>
                            <a:schemeClr val="tx1"/>
                          </a:solidFill>
                          <a:effectLst/>
                        </a:rPr>
                        <a:t>对数</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VSEPR</a:t>
                      </a:r>
                      <a:r>
                        <a:rPr lang="zh-CN" sz="2800" b="0">
                          <a:solidFill>
                            <a:schemeClr val="tx1"/>
                          </a:solidFill>
                          <a:effectLst/>
                        </a:rPr>
                        <a:t>模型</a:t>
                      </a:r>
                    </a:p>
                    <a:p>
                      <a:pPr algn="ctr">
                        <a:lnSpc>
                          <a:spcPct val="100000"/>
                        </a:lnSpc>
                        <a:spcAft>
                          <a:spcPts val="0"/>
                        </a:spcAft>
                      </a:pPr>
                      <a:r>
                        <a:rPr lang="zh-CN" sz="2800" b="0">
                          <a:solidFill>
                            <a:schemeClr val="tx1"/>
                          </a:solidFill>
                          <a:effectLst/>
                        </a:rPr>
                        <a:t>名称</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分子的立体</a:t>
                      </a:r>
                    </a:p>
                    <a:p>
                      <a:pPr algn="ctr">
                        <a:lnSpc>
                          <a:spcPct val="100000"/>
                        </a:lnSpc>
                        <a:spcAft>
                          <a:spcPts val="0"/>
                        </a:spcAft>
                      </a:pPr>
                      <a:r>
                        <a:rPr lang="zh-CN" sz="2800" b="0">
                          <a:solidFill>
                            <a:schemeClr val="tx1"/>
                          </a:solidFill>
                          <a:effectLst/>
                        </a:rPr>
                        <a:t>构型</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典例</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17867468"/>
                  </a:ext>
                </a:extLst>
              </a:tr>
              <a:tr h="441826">
                <a:tc>
                  <a:txBody>
                    <a:bodyPr/>
                    <a:lstStyle/>
                    <a:p>
                      <a:pPr algn="ctr">
                        <a:lnSpc>
                          <a:spcPct val="100000"/>
                        </a:lnSpc>
                        <a:spcAft>
                          <a:spcPts val="0"/>
                        </a:spcAft>
                      </a:pPr>
                      <a:r>
                        <a:rPr lang="en-US" sz="2800" b="0">
                          <a:solidFill>
                            <a:schemeClr val="tx1"/>
                          </a:solidFill>
                          <a:effectLst/>
                        </a:rPr>
                        <a:t>2</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2</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0</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直线形</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直线形</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BeCl</a:t>
                      </a:r>
                      <a:r>
                        <a:rPr lang="en-US" sz="2800" b="0" baseline="-25000">
                          <a:solidFill>
                            <a:schemeClr val="tx1"/>
                          </a:solidFill>
                          <a:effectLst/>
                        </a:rPr>
                        <a:t>2</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36148103"/>
                  </a:ext>
                </a:extLst>
              </a:tr>
              <a:tr h="441826">
                <a:tc rowSpan="2">
                  <a:txBody>
                    <a:bodyPr/>
                    <a:lstStyle/>
                    <a:p>
                      <a:pPr algn="ctr">
                        <a:lnSpc>
                          <a:spcPct val="100000"/>
                        </a:lnSpc>
                        <a:spcAft>
                          <a:spcPts val="0"/>
                        </a:spcAft>
                      </a:pPr>
                      <a:r>
                        <a:rPr lang="en-US" sz="2800" b="0">
                          <a:solidFill>
                            <a:schemeClr val="tx1"/>
                          </a:solidFill>
                          <a:effectLst/>
                        </a:rPr>
                        <a:t>3</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3</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0</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ct val="100000"/>
                        </a:lnSpc>
                        <a:spcAft>
                          <a:spcPts val="0"/>
                        </a:spcAft>
                      </a:pPr>
                      <a:r>
                        <a:rPr lang="zh-CN" sz="2800" b="0" dirty="0">
                          <a:solidFill>
                            <a:schemeClr val="tx1"/>
                          </a:solidFill>
                          <a:effectLst/>
                        </a:rPr>
                        <a:t>平面三角形</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平面三角形</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BF</a:t>
                      </a:r>
                      <a:r>
                        <a:rPr lang="en-US" sz="2800" b="0" baseline="-25000">
                          <a:solidFill>
                            <a:schemeClr val="tx1"/>
                          </a:solidFill>
                          <a:effectLst/>
                        </a:rPr>
                        <a:t>3</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69496476"/>
                  </a:ext>
                </a:extLst>
              </a:tr>
              <a:tr h="441826">
                <a:tc vMerge="1">
                  <a:txBody>
                    <a:bodyPr/>
                    <a:lstStyle/>
                    <a:p>
                      <a:endParaRPr lang="zh-CN" altLang="en-US"/>
                    </a:p>
                  </a:txBody>
                  <a:tcPr/>
                </a:tc>
                <a:tc>
                  <a:txBody>
                    <a:bodyPr/>
                    <a:lstStyle/>
                    <a:p>
                      <a:pPr algn="ctr">
                        <a:lnSpc>
                          <a:spcPct val="100000"/>
                        </a:lnSpc>
                        <a:spcAft>
                          <a:spcPts val="0"/>
                        </a:spcAft>
                      </a:pPr>
                      <a:r>
                        <a:rPr lang="en-US" sz="2800" b="0">
                          <a:solidFill>
                            <a:schemeClr val="tx1"/>
                          </a:solidFill>
                          <a:effectLst/>
                        </a:rPr>
                        <a:t>2</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dirty="0">
                          <a:solidFill>
                            <a:schemeClr val="tx1"/>
                          </a:solidFill>
                          <a:effectLst/>
                        </a:rPr>
                        <a:t>1</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a:txBody>
                    <a:bodyPr/>
                    <a:lstStyle/>
                    <a:p>
                      <a:pPr algn="ctr">
                        <a:lnSpc>
                          <a:spcPct val="100000"/>
                        </a:lnSpc>
                        <a:spcAft>
                          <a:spcPts val="0"/>
                        </a:spcAft>
                      </a:pPr>
                      <a:r>
                        <a:rPr lang="en-US" sz="2800" b="0">
                          <a:solidFill>
                            <a:schemeClr val="tx1"/>
                          </a:solidFill>
                          <a:effectLst/>
                        </a:rPr>
                        <a:t>V</a:t>
                      </a:r>
                      <a:r>
                        <a:rPr lang="zh-CN" sz="2800" b="0">
                          <a:solidFill>
                            <a:schemeClr val="tx1"/>
                          </a:solidFill>
                          <a:effectLst/>
                        </a:rPr>
                        <a:t>形</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dirty="0">
                          <a:solidFill>
                            <a:schemeClr val="tx1"/>
                          </a:solidFill>
                          <a:effectLst/>
                        </a:rPr>
                        <a:t>SnBr</a:t>
                      </a:r>
                      <a:r>
                        <a:rPr lang="en-US" sz="2800" b="0" baseline="-25000" dirty="0">
                          <a:solidFill>
                            <a:schemeClr val="tx1"/>
                          </a:solidFill>
                          <a:effectLst/>
                        </a:rPr>
                        <a:t>2</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952866910"/>
                  </a:ext>
                </a:extLst>
              </a:tr>
            </a:tbl>
          </a:graphicData>
        </a:graphic>
      </p:graphicFrame>
    </p:spTree>
    <p:extLst>
      <p:ext uri="{BB962C8B-B14F-4D97-AF65-F5344CB8AC3E}">
        <p14:creationId xmlns:p14="http://schemas.microsoft.com/office/powerpoint/2010/main" val="14896843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B4FFD8E9-702D-4C39-B350-CE0E70E3737E}"/>
              </a:ext>
            </a:extLst>
          </p:cNvPr>
          <p:cNvSpPr/>
          <p:nvPr/>
        </p:nvSpPr>
        <p:spPr>
          <a:xfrm>
            <a:off x="234043" y="244823"/>
            <a:ext cx="11723913" cy="6555641"/>
          </a:xfrm>
          <a:prstGeom prst="rect">
            <a:avLst/>
          </a:prstGeom>
        </p:spPr>
        <p:txBody>
          <a:bodyPr wrap="square">
            <a:spAutoFit/>
          </a:bodyPr>
          <a:lstStyle/>
          <a:p>
            <a:pPr algn="r">
              <a:lnSpc>
                <a:spcPct val="150000"/>
              </a:lnSpc>
            </a:pPr>
            <a:r>
              <a:rPr lang="zh-CN" altLang="en-US" sz="2800" dirty="0"/>
              <a:t>（续表）</a:t>
            </a:r>
            <a:endParaRPr lang="en-US" altLang="zh-CN" sz="2800" dirty="0"/>
          </a:p>
          <a:p>
            <a:pPr algn="r">
              <a:lnSpc>
                <a:spcPct val="150000"/>
              </a:lnSpc>
            </a:pPr>
            <a:endParaRPr lang="en-US" altLang="zh-CN" sz="2800" dirty="0"/>
          </a:p>
          <a:p>
            <a:pPr algn="r">
              <a:lnSpc>
                <a:spcPct val="150000"/>
              </a:lnSpc>
            </a:pPr>
            <a:endParaRPr lang="en-US" altLang="zh-CN" sz="2800" dirty="0"/>
          </a:p>
          <a:p>
            <a:pPr algn="r">
              <a:lnSpc>
                <a:spcPct val="150000"/>
              </a:lnSpc>
            </a:pPr>
            <a:endParaRPr lang="en-US" altLang="zh-CN" sz="2800" dirty="0"/>
          </a:p>
          <a:p>
            <a:pPr algn="r">
              <a:lnSpc>
                <a:spcPct val="150000"/>
              </a:lnSpc>
            </a:pPr>
            <a:endParaRPr lang="en-US" altLang="zh-CN" sz="2800" dirty="0"/>
          </a:p>
          <a:p>
            <a:pPr>
              <a:lnSpc>
                <a:spcPct val="150000"/>
              </a:lnSpc>
            </a:pPr>
            <a:r>
              <a:rPr lang="zh-CN" altLang="en-US" sz="2800" b="1" dirty="0">
                <a:solidFill>
                  <a:srgbClr val="DA251C"/>
                </a:solidFill>
              </a:rPr>
              <a:t>注意    </a:t>
            </a:r>
            <a:r>
              <a:rPr lang="zh-CN" altLang="zh-CN" sz="2800" dirty="0"/>
              <a:t>当中心原子上无孤电子对时</a:t>
            </a:r>
            <a:r>
              <a:rPr lang="en-US" altLang="zh-CN" sz="2800" dirty="0"/>
              <a:t>,VSEPR</a:t>
            </a:r>
            <a:r>
              <a:rPr lang="zh-CN" altLang="zh-CN" sz="2800" dirty="0"/>
              <a:t>模型与分子的立体构型一致</a:t>
            </a:r>
            <a:r>
              <a:rPr lang="en-US" altLang="zh-CN" sz="2800" dirty="0"/>
              <a:t>;</a:t>
            </a:r>
            <a:r>
              <a:rPr lang="zh-CN" altLang="zh-CN" sz="2800" dirty="0"/>
              <a:t>若中心原子上有孤电子对</a:t>
            </a:r>
            <a:r>
              <a:rPr lang="en-US" altLang="zh-CN" sz="2800" dirty="0"/>
              <a:t>,</a:t>
            </a:r>
            <a:r>
              <a:rPr lang="zh-CN" altLang="zh-CN" sz="2800" dirty="0"/>
              <a:t>则两者不一致。</a:t>
            </a:r>
          </a:p>
          <a:p>
            <a:pPr>
              <a:lnSpc>
                <a:spcPct val="150000"/>
              </a:lnSpc>
            </a:pPr>
            <a:r>
              <a:rPr lang="en-US" altLang="zh-CN" sz="2800" dirty="0"/>
              <a:t>(2)</a:t>
            </a:r>
            <a:r>
              <a:rPr lang="zh-CN" altLang="zh-CN" sz="2800" dirty="0"/>
              <a:t>杂化轨道理论</a:t>
            </a:r>
          </a:p>
          <a:p>
            <a:pPr>
              <a:lnSpc>
                <a:spcPct val="150000"/>
              </a:lnSpc>
            </a:pPr>
            <a:r>
              <a:rPr lang="zh-CN" altLang="zh-CN" sz="2800" dirty="0"/>
              <a:t>当原子成键时</a:t>
            </a:r>
            <a:r>
              <a:rPr lang="en-US" altLang="zh-CN" sz="2800" dirty="0"/>
              <a:t>,</a:t>
            </a:r>
            <a:r>
              <a:rPr lang="zh-CN" altLang="zh-CN" sz="2800" dirty="0"/>
              <a:t>原子内部能量相近的原子轨道相互混杂</a:t>
            </a:r>
            <a:r>
              <a:rPr lang="en-US" altLang="zh-CN" sz="2800" dirty="0"/>
              <a:t>,</a:t>
            </a:r>
            <a:r>
              <a:rPr lang="zh-CN" altLang="zh-CN" sz="2800" dirty="0"/>
              <a:t>形成与原轨道数相等且能量相同的杂化轨道。</a:t>
            </a:r>
          </a:p>
        </p:txBody>
      </p:sp>
      <p:sp>
        <p:nvSpPr>
          <p:cNvPr id="5" name="矩形 4">
            <a:extLst>
              <a:ext uri="{FF2B5EF4-FFF2-40B4-BE49-F238E27FC236}">
                <a16:creationId xmlns:a16="http://schemas.microsoft.com/office/drawing/2014/main" xmlns="" id="{E21ABC8D-1C46-4B5A-9C88-3EA50E8EBABA}"/>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graphicFrame>
        <p:nvGraphicFramePr>
          <p:cNvPr id="2" name="表格 1">
            <a:extLst>
              <a:ext uri="{FF2B5EF4-FFF2-40B4-BE49-F238E27FC236}">
                <a16:creationId xmlns:a16="http://schemas.microsoft.com/office/drawing/2014/main" xmlns="" id="{05CF89E1-992B-499D-9C6D-BE11AA6CC31A}"/>
              </a:ext>
            </a:extLst>
          </p:cNvPr>
          <p:cNvGraphicFramePr>
            <a:graphicFrameLocks noGrp="1"/>
          </p:cNvGraphicFramePr>
          <p:nvPr>
            <p:extLst>
              <p:ext uri="{D42A27DB-BD31-4B8C-83A1-F6EECF244321}">
                <p14:modId xmlns:p14="http://schemas.microsoft.com/office/powerpoint/2010/main" val="1898842173"/>
              </p:ext>
            </p:extLst>
          </p:nvPr>
        </p:nvGraphicFramePr>
        <p:xfrm>
          <a:off x="546100" y="918730"/>
          <a:ext cx="11201400" cy="2319770"/>
        </p:xfrm>
        <a:graphic>
          <a:graphicData uri="http://schemas.openxmlformats.org/drawingml/2006/table">
            <a:tbl>
              <a:tblPr firstRow="1" firstCol="1" bandRow="1">
                <a:tableStyleId>{5C22544A-7EE6-4342-B048-85BDC9FD1C3A}</a:tableStyleId>
              </a:tblPr>
              <a:tblGrid>
                <a:gridCol w="1600200">
                  <a:extLst>
                    <a:ext uri="{9D8B030D-6E8A-4147-A177-3AD203B41FA5}">
                      <a16:colId xmlns:a16="http://schemas.microsoft.com/office/drawing/2014/main" xmlns="" val="2294553254"/>
                    </a:ext>
                  </a:extLst>
                </a:gridCol>
                <a:gridCol w="1920240">
                  <a:extLst>
                    <a:ext uri="{9D8B030D-6E8A-4147-A177-3AD203B41FA5}">
                      <a16:colId xmlns:a16="http://schemas.microsoft.com/office/drawing/2014/main" xmlns="" val="31825255"/>
                    </a:ext>
                  </a:extLst>
                </a:gridCol>
                <a:gridCol w="1920240">
                  <a:extLst>
                    <a:ext uri="{9D8B030D-6E8A-4147-A177-3AD203B41FA5}">
                      <a16:colId xmlns:a16="http://schemas.microsoft.com/office/drawing/2014/main" xmlns="" val="2723577647"/>
                    </a:ext>
                  </a:extLst>
                </a:gridCol>
                <a:gridCol w="1920240">
                  <a:extLst>
                    <a:ext uri="{9D8B030D-6E8A-4147-A177-3AD203B41FA5}">
                      <a16:colId xmlns:a16="http://schemas.microsoft.com/office/drawing/2014/main" xmlns="" val="1041102716"/>
                    </a:ext>
                  </a:extLst>
                </a:gridCol>
                <a:gridCol w="1920240">
                  <a:extLst>
                    <a:ext uri="{9D8B030D-6E8A-4147-A177-3AD203B41FA5}">
                      <a16:colId xmlns:a16="http://schemas.microsoft.com/office/drawing/2014/main" xmlns="" val="577640877"/>
                    </a:ext>
                  </a:extLst>
                </a:gridCol>
                <a:gridCol w="1920240">
                  <a:extLst>
                    <a:ext uri="{9D8B030D-6E8A-4147-A177-3AD203B41FA5}">
                      <a16:colId xmlns:a16="http://schemas.microsoft.com/office/drawing/2014/main" xmlns="" val="335779931"/>
                    </a:ext>
                  </a:extLst>
                </a:gridCol>
              </a:tblGrid>
              <a:tr h="927908">
                <a:tc>
                  <a:txBody>
                    <a:bodyPr/>
                    <a:lstStyle/>
                    <a:p>
                      <a:pPr algn="ctr">
                        <a:lnSpc>
                          <a:spcPct val="100000"/>
                        </a:lnSpc>
                        <a:spcAft>
                          <a:spcPts val="0"/>
                        </a:spcAft>
                      </a:pPr>
                      <a:r>
                        <a:rPr lang="zh-CN" sz="2800" b="0">
                          <a:solidFill>
                            <a:schemeClr val="tx1"/>
                          </a:solidFill>
                          <a:effectLst/>
                        </a:rPr>
                        <a:t>价层电</a:t>
                      </a:r>
                    </a:p>
                    <a:p>
                      <a:pPr algn="ctr">
                        <a:lnSpc>
                          <a:spcPct val="100000"/>
                        </a:lnSpc>
                        <a:spcAft>
                          <a:spcPts val="0"/>
                        </a:spcAft>
                      </a:pPr>
                      <a:r>
                        <a:rPr lang="zh-CN" sz="2800" b="0">
                          <a:solidFill>
                            <a:schemeClr val="tx1"/>
                          </a:solidFill>
                          <a:effectLst/>
                        </a:rPr>
                        <a:t>子对数</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成键电</a:t>
                      </a:r>
                    </a:p>
                    <a:p>
                      <a:pPr algn="ctr">
                        <a:lnSpc>
                          <a:spcPct val="100000"/>
                        </a:lnSpc>
                        <a:spcAft>
                          <a:spcPts val="0"/>
                        </a:spcAft>
                      </a:pPr>
                      <a:r>
                        <a:rPr lang="zh-CN" sz="2800" b="0">
                          <a:solidFill>
                            <a:schemeClr val="tx1"/>
                          </a:solidFill>
                          <a:effectLst/>
                        </a:rPr>
                        <a:t>子对数</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孤电子</a:t>
                      </a:r>
                    </a:p>
                    <a:p>
                      <a:pPr algn="ctr">
                        <a:lnSpc>
                          <a:spcPct val="100000"/>
                        </a:lnSpc>
                        <a:spcAft>
                          <a:spcPts val="0"/>
                        </a:spcAft>
                      </a:pPr>
                      <a:r>
                        <a:rPr lang="zh-CN" sz="2800" b="0">
                          <a:solidFill>
                            <a:schemeClr val="tx1"/>
                          </a:solidFill>
                          <a:effectLst/>
                        </a:rPr>
                        <a:t>对数</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VSEPR</a:t>
                      </a:r>
                      <a:r>
                        <a:rPr lang="zh-CN" sz="2800" b="0">
                          <a:solidFill>
                            <a:schemeClr val="tx1"/>
                          </a:solidFill>
                          <a:effectLst/>
                        </a:rPr>
                        <a:t>模型</a:t>
                      </a:r>
                    </a:p>
                    <a:p>
                      <a:pPr algn="ctr">
                        <a:lnSpc>
                          <a:spcPct val="100000"/>
                        </a:lnSpc>
                        <a:spcAft>
                          <a:spcPts val="0"/>
                        </a:spcAft>
                      </a:pPr>
                      <a:r>
                        <a:rPr lang="zh-CN" sz="2800" b="0">
                          <a:solidFill>
                            <a:schemeClr val="tx1"/>
                          </a:solidFill>
                          <a:effectLst/>
                        </a:rPr>
                        <a:t>名称</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dirty="0">
                          <a:solidFill>
                            <a:schemeClr val="tx1"/>
                          </a:solidFill>
                          <a:effectLst/>
                        </a:rPr>
                        <a:t>分子的立体</a:t>
                      </a:r>
                    </a:p>
                    <a:p>
                      <a:pPr algn="ctr">
                        <a:lnSpc>
                          <a:spcPct val="100000"/>
                        </a:lnSpc>
                        <a:spcAft>
                          <a:spcPts val="0"/>
                        </a:spcAft>
                      </a:pPr>
                      <a:r>
                        <a:rPr lang="zh-CN" sz="2800" b="0" dirty="0">
                          <a:solidFill>
                            <a:schemeClr val="tx1"/>
                          </a:solidFill>
                          <a:effectLst/>
                        </a:rPr>
                        <a:t>构型</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dirty="0">
                          <a:solidFill>
                            <a:schemeClr val="tx1"/>
                          </a:solidFill>
                          <a:effectLst/>
                        </a:rPr>
                        <a:t>典例</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17867468"/>
                  </a:ext>
                </a:extLst>
              </a:tr>
              <a:tr h="463954">
                <a:tc rowSpan="3">
                  <a:txBody>
                    <a:bodyPr/>
                    <a:lstStyle/>
                    <a:p>
                      <a:pPr algn="ctr">
                        <a:lnSpc>
                          <a:spcPct val="100000"/>
                        </a:lnSpc>
                        <a:spcAft>
                          <a:spcPts val="0"/>
                        </a:spcAft>
                      </a:pPr>
                      <a:r>
                        <a:rPr lang="en-US" sz="2800" b="0">
                          <a:solidFill>
                            <a:schemeClr val="tx1"/>
                          </a:solidFill>
                          <a:effectLst/>
                        </a:rPr>
                        <a:t>4</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4</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0</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lnSpc>
                          <a:spcPct val="100000"/>
                        </a:lnSpc>
                        <a:spcAft>
                          <a:spcPts val="0"/>
                        </a:spcAft>
                      </a:pPr>
                      <a:r>
                        <a:rPr lang="zh-CN" sz="2800" b="0">
                          <a:solidFill>
                            <a:schemeClr val="tx1"/>
                          </a:solidFill>
                          <a:effectLst/>
                        </a:rPr>
                        <a:t>四面体形</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正四面体形</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dirty="0">
                          <a:solidFill>
                            <a:schemeClr val="tx1"/>
                          </a:solidFill>
                          <a:effectLst/>
                        </a:rPr>
                        <a:t>CH</a:t>
                      </a:r>
                      <a:r>
                        <a:rPr lang="en-US" sz="2800" b="0" baseline="-25000" dirty="0">
                          <a:solidFill>
                            <a:schemeClr val="tx1"/>
                          </a:solidFill>
                          <a:effectLst/>
                        </a:rPr>
                        <a:t>4</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41862836"/>
                  </a:ext>
                </a:extLst>
              </a:tr>
              <a:tr h="463954">
                <a:tc vMerge="1">
                  <a:txBody>
                    <a:bodyPr/>
                    <a:lstStyle/>
                    <a:p>
                      <a:endParaRPr lang="zh-CN" altLang="en-US"/>
                    </a:p>
                  </a:txBody>
                  <a:tcPr/>
                </a:tc>
                <a:tc>
                  <a:txBody>
                    <a:bodyPr/>
                    <a:lstStyle/>
                    <a:p>
                      <a:pPr algn="ctr">
                        <a:lnSpc>
                          <a:spcPct val="100000"/>
                        </a:lnSpc>
                        <a:spcAft>
                          <a:spcPts val="0"/>
                        </a:spcAft>
                      </a:pPr>
                      <a:r>
                        <a:rPr lang="en-US" sz="2800" b="0">
                          <a:solidFill>
                            <a:schemeClr val="tx1"/>
                          </a:solidFill>
                          <a:effectLst/>
                        </a:rPr>
                        <a:t>3</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1</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a:txBody>
                    <a:bodyPr/>
                    <a:lstStyle/>
                    <a:p>
                      <a:pPr algn="ctr">
                        <a:lnSpc>
                          <a:spcPct val="100000"/>
                        </a:lnSpc>
                        <a:spcAft>
                          <a:spcPts val="0"/>
                        </a:spcAft>
                      </a:pPr>
                      <a:r>
                        <a:rPr lang="zh-CN" sz="2800" b="0">
                          <a:solidFill>
                            <a:schemeClr val="tx1"/>
                          </a:solidFill>
                          <a:effectLst/>
                        </a:rPr>
                        <a:t>三角锥形</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dirty="0">
                          <a:solidFill>
                            <a:schemeClr val="tx1"/>
                          </a:solidFill>
                          <a:effectLst/>
                        </a:rPr>
                        <a:t>NH</a:t>
                      </a:r>
                      <a:r>
                        <a:rPr lang="en-US" sz="2800" b="0" baseline="-25000" dirty="0">
                          <a:solidFill>
                            <a:schemeClr val="tx1"/>
                          </a:solidFill>
                          <a:effectLst/>
                        </a:rPr>
                        <a:t>3</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26412883"/>
                  </a:ext>
                </a:extLst>
              </a:tr>
              <a:tr h="463954">
                <a:tc vMerge="1">
                  <a:txBody>
                    <a:bodyPr/>
                    <a:lstStyle/>
                    <a:p>
                      <a:endParaRPr lang="zh-CN" altLang="en-US"/>
                    </a:p>
                  </a:txBody>
                  <a:tcPr/>
                </a:tc>
                <a:tc>
                  <a:txBody>
                    <a:bodyPr/>
                    <a:lstStyle/>
                    <a:p>
                      <a:pPr algn="ctr">
                        <a:lnSpc>
                          <a:spcPct val="100000"/>
                        </a:lnSpc>
                        <a:spcAft>
                          <a:spcPts val="0"/>
                        </a:spcAft>
                      </a:pPr>
                      <a:r>
                        <a:rPr lang="en-US" sz="2800" b="0">
                          <a:solidFill>
                            <a:schemeClr val="tx1"/>
                          </a:solidFill>
                          <a:effectLst/>
                        </a:rPr>
                        <a:t>2</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2</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a:txBody>
                    <a:bodyPr/>
                    <a:lstStyle/>
                    <a:p>
                      <a:pPr algn="ctr">
                        <a:lnSpc>
                          <a:spcPct val="100000"/>
                        </a:lnSpc>
                        <a:spcAft>
                          <a:spcPts val="0"/>
                        </a:spcAft>
                      </a:pPr>
                      <a:r>
                        <a:rPr lang="en-US" sz="2800" b="0">
                          <a:solidFill>
                            <a:schemeClr val="tx1"/>
                          </a:solidFill>
                          <a:effectLst/>
                        </a:rPr>
                        <a:t>V</a:t>
                      </a:r>
                      <a:r>
                        <a:rPr lang="zh-CN" sz="2800" b="0">
                          <a:solidFill>
                            <a:schemeClr val="tx1"/>
                          </a:solidFill>
                          <a:effectLst/>
                        </a:rPr>
                        <a:t>形</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O</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69262760"/>
                  </a:ext>
                </a:extLst>
              </a:tr>
            </a:tbl>
          </a:graphicData>
        </a:graphic>
      </p:graphicFrame>
    </p:spTree>
    <p:extLst>
      <p:ext uri="{BB962C8B-B14F-4D97-AF65-F5344CB8AC3E}">
        <p14:creationId xmlns:p14="http://schemas.microsoft.com/office/powerpoint/2010/main" val="6584888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B4FFD8E9-702D-4C39-B350-CE0E70E3737E}"/>
              </a:ext>
            </a:extLst>
          </p:cNvPr>
          <p:cNvSpPr/>
          <p:nvPr/>
        </p:nvSpPr>
        <p:spPr>
          <a:xfrm>
            <a:off x="234043" y="270223"/>
            <a:ext cx="11723913" cy="6555641"/>
          </a:xfrm>
          <a:prstGeom prst="rect">
            <a:avLst/>
          </a:prstGeom>
        </p:spPr>
        <p:txBody>
          <a:bodyPr wrap="square">
            <a:spAutoFit/>
          </a:bodyPr>
          <a:lstStyle/>
          <a:p>
            <a:pPr>
              <a:lnSpc>
                <a:spcPct val="150000"/>
              </a:lnSpc>
            </a:pPr>
            <a:r>
              <a:rPr lang="en-US" altLang="zh-CN" sz="2800" dirty="0"/>
              <a:t>①</a:t>
            </a:r>
            <a:r>
              <a:rPr lang="zh-CN" altLang="zh-CN" sz="2800" dirty="0"/>
              <a:t>杂化轨道数不同</a:t>
            </a:r>
            <a:r>
              <a:rPr lang="en-US" altLang="zh-CN" sz="2800" dirty="0"/>
              <a:t>,</a:t>
            </a:r>
            <a:r>
              <a:rPr lang="zh-CN" altLang="zh-CN" sz="2800" dirty="0"/>
              <a:t>轨道间的夹角不同</a:t>
            </a:r>
            <a:r>
              <a:rPr lang="en-US" altLang="zh-CN" sz="2800" dirty="0"/>
              <a:t>,</a:t>
            </a:r>
            <a:r>
              <a:rPr lang="zh-CN" altLang="zh-CN" sz="2800" dirty="0"/>
              <a:t>形成分子的空间结构不同。</a:t>
            </a: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endParaRPr lang="en-US" altLang="zh-CN" sz="2800" dirty="0"/>
          </a:p>
          <a:p>
            <a:pPr>
              <a:lnSpc>
                <a:spcPct val="150000"/>
              </a:lnSpc>
            </a:pPr>
            <a:r>
              <a:rPr lang="en-US" altLang="zh-CN" sz="2800" dirty="0"/>
              <a:t>②</a:t>
            </a:r>
            <a:r>
              <a:rPr lang="zh-CN" altLang="zh-CN" sz="2800" dirty="0"/>
              <a:t>杂化轨道只用于形成</a:t>
            </a:r>
            <a:r>
              <a:rPr lang="en-US" altLang="zh-CN" sz="2800" dirty="0"/>
              <a:t>σ</a:t>
            </a:r>
            <a:r>
              <a:rPr lang="zh-CN" altLang="zh-CN" sz="2800" dirty="0"/>
              <a:t>键或容纳未参与成键的孤电子对。中心原子杂化轨道数计算方法</a:t>
            </a:r>
            <a:r>
              <a:rPr lang="en-US" altLang="zh-CN" sz="2800" dirty="0"/>
              <a:t>:</a:t>
            </a:r>
            <a:endParaRPr lang="zh-CN" altLang="zh-CN" sz="2800" dirty="0"/>
          </a:p>
          <a:p>
            <a:pPr>
              <a:lnSpc>
                <a:spcPct val="150000"/>
              </a:lnSpc>
            </a:pPr>
            <a:r>
              <a:rPr lang="zh-CN" altLang="zh-CN" sz="2800" dirty="0"/>
              <a:t>杂化轨道数</a:t>
            </a:r>
            <a:r>
              <a:rPr lang="en-US" altLang="zh-CN" sz="2800" dirty="0"/>
              <a:t>=σ</a:t>
            </a:r>
            <a:r>
              <a:rPr lang="zh-CN" altLang="zh-CN" sz="2800" dirty="0"/>
              <a:t>键电子对数</a:t>
            </a:r>
            <a:r>
              <a:rPr lang="en-US" altLang="zh-CN" sz="2800" dirty="0"/>
              <a:t>+</a:t>
            </a:r>
            <a:r>
              <a:rPr lang="zh-CN" altLang="zh-CN" sz="2800" dirty="0"/>
              <a:t>孤电子对数</a:t>
            </a:r>
          </a:p>
        </p:txBody>
      </p:sp>
      <p:sp>
        <p:nvSpPr>
          <p:cNvPr id="5" name="矩形 4">
            <a:extLst>
              <a:ext uri="{FF2B5EF4-FFF2-40B4-BE49-F238E27FC236}">
                <a16:creationId xmlns:a16="http://schemas.microsoft.com/office/drawing/2014/main" xmlns="" id="{E21ABC8D-1C46-4B5A-9C88-3EA50E8EBABA}"/>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pic>
        <p:nvPicPr>
          <p:cNvPr id="6" name="图片 5">
            <a:extLst>
              <a:ext uri="{FF2B5EF4-FFF2-40B4-BE49-F238E27FC236}">
                <a16:creationId xmlns:a16="http://schemas.microsoft.com/office/drawing/2014/main" xmlns="" id="{8C92D201-5037-4949-B502-F3307FF5A8A1}"/>
              </a:ext>
            </a:extLst>
          </p:cNvPr>
          <p:cNvPicPr/>
          <p:nvPr/>
        </p:nvPicPr>
        <p:blipFill>
          <a:blip r:embed="rId2"/>
          <a:stretch>
            <a:fillRect/>
          </a:stretch>
        </p:blipFill>
        <p:spPr>
          <a:xfrm>
            <a:off x="501967" y="1240584"/>
            <a:ext cx="10039033" cy="3040054"/>
          </a:xfrm>
          <a:prstGeom prst="rect">
            <a:avLst/>
          </a:prstGeom>
        </p:spPr>
      </p:pic>
    </p:spTree>
    <p:extLst>
      <p:ext uri="{BB962C8B-B14F-4D97-AF65-F5344CB8AC3E}">
        <p14:creationId xmlns:p14="http://schemas.microsoft.com/office/powerpoint/2010/main" val="1551606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hlinkClick r:id="rId2" action="ppaction://hlinksldjump"/>
          </p:cNvPr>
          <p:cNvSpPr/>
          <p:nvPr/>
        </p:nvSpPr>
        <p:spPr>
          <a:xfrm>
            <a:off x="1052445" y="952500"/>
            <a:ext cx="10996362" cy="6667500"/>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solidFill>
              </a:rPr>
              <a:t>方法</a:t>
            </a:r>
            <a:r>
              <a:rPr lang="en-US" altLang="zh-CN" sz="2800" dirty="0">
                <a:solidFill>
                  <a:schemeClr val="tx1"/>
                </a:solidFill>
              </a:rPr>
              <a:t>1  </a:t>
            </a:r>
            <a:r>
              <a:rPr lang="zh-CN" altLang="en-US" sz="2800" dirty="0">
                <a:solidFill>
                  <a:schemeClr val="tx1"/>
                </a:solidFill>
              </a:rPr>
              <a:t>基态原子核外电子排布</a:t>
            </a:r>
            <a:endParaRPr lang="en-US" altLang="zh-CN" sz="2800" dirty="0">
              <a:solidFill>
                <a:schemeClr val="tx1"/>
              </a:solidFill>
            </a:endParaRPr>
          </a:p>
          <a:p>
            <a:pPr>
              <a:lnSpc>
                <a:spcPct val="150000"/>
              </a:lnSpc>
            </a:pPr>
            <a:r>
              <a:rPr lang="zh-CN" altLang="en-US" sz="2800" dirty="0">
                <a:solidFill>
                  <a:schemeClr val="tx1"/>
                </a:solidFill>
              </a:rPr>
              <a:t>方法</a:t>
            </a:r>
            <a:r>
              <a:rPr lang="en-US" altLang="zh-CN" sz="2800" dirty="0">
                <a:solidFill>
                  <a:schemeClr val="tx1"/>
                </a:solidFill>
              </a:rPr>
              <a:t>2  </a:t>
            </a:r>
            <a:r>
              <a:rPr lang="zh-CN" altLang="en-US" sz="2800" dirty="0">
                <a:solidFill>
                  <a:schemeClr val="tx1"/>
                </a:solidFill>
              </a:rPr>
              <a:t>电离能和电负性的应用</a:t>
            </a:r>
            <a:endParaRPr lang="en-US" altLang="zh-CN" sz="2800" dirty="0">
              <a:solidFill>
                <a:schemeClr val="tx1"/>
              </a:solidFill>
            </a:endParaRPr>
          </a:p>
          <a:p>
            <a:pPr>
              <a:lnSpc>
                <a:spcPct val="150000"/>
              </a:lnSpc>
            </a:pPr>
            <a:r>
              <a:rPr lang="zh-CN" altLang="en-US" sz="2800" dirty="0">
                <a:solidFill>
                  <a:schemeClr val="tx1"/>
                </a:solidFill>
              </a:rPr>
              <a:t>方法</a:t>
            </a:r>
            <a:r>
              <a:rPr lang="en-US" altLang="zh-CN" sz="2800" dirty="0">
                <a:solidFill>
                  <a:schemeClr val="tx1"/>
                </a:solidFill>
              </a:rPr>
              <a:t>3  </a:t>
            </a:r>
            <a:r>
              <a:rPr lang="zh-CN" altLang="en-US" sz="2800" dirty="0">
                <a:solidFill>
                  <a:schemeClr val="tx1"/>
                </a:solidFill>
              </a:rPr>
              <a:t>分子立体构型与中心原子杂化类型的判断　键的极性与分子的极性判断</a:t>
            </a:r>
          </a:p>
          <a:p>
            <a:pPr>
              <a:lnSpc>
                <a:spcPct val="150000"/>
              </a:lnSpc>
            </a:pPr>
            <a:r>
              <a:rPr lang="zh-CN" altLang="en-US" sz="2800" dirty="0">
                <a:solidFill>
                  <a:schemeClr val="tx1"/>
                </a:solidFill>
              </a:rPr>
              <a:t>方法</a:t>
            </a:r>
            <a:r>
              <a:rPr lang="en-US" altLang="zh-CN" sz="2800" dirty="0">
                <a:solidFill>
                  <a:schemeClr val="tx1"/>
                </a:solidFill>
              </a:rPr>
              <a:t>4  </a:t>
            </a:r>
            <a:r>
              <a:rPr lang="zh-CN" altLang="en-US" sz="2800" dirty="0">
                <a:solidFill>
                  <a:schemeClr val="tx1"/>
                </a:solidFill>
              </a:rPr>
              <a:t>分子的性质</a:t>
            </a:r>
            <a:endParaRPr lang="en-US" altLang="zh-CN" sz="2800" dirty="0">
              <a:solidFill>
                <a:schemeClr val="tx1"/>
              </a:solidFill>
            </a:endParaRPr>
          </a:p>
          <a:p>
            <a:pPr>
              <a:lnSpc>
                <a:spcPct val="150000"/>
              </a:lnSpc>
            </a:pPr>
            <a:r>
              <a:rPr lang="zh-CN" altLang="en-US" sz="2800" dirty="0">
                <a:solidFill>
                  <a:schemeClr val="tx1"/>
                </a:solidFill>
              </a:rPr>
              <a:t>方法</a:t>
            </a:r>
            <a:r>
              <a:rPr lang="en-US" altLang="zh-CN" sz="2800" dirty="0">
                <a:solidFill>
                  <a:schemeClr val="tx1"/>
                </a:solidFill>
              </a:rPr>
              <a:t>5  </a:t>
            </a:r>
            <a:r>
              <a:rPr lang="zh-CN" altLang="en-US" sz="2800" dirty="0">
                <a:solidFill>
                  <a:schemeClr val="tx1"/>
                </a:solidFill>
              </a:rPr>
              <a:t>等电子原理的应用</a:t>
            </a:r>
            <a:endParaRPr lang="en-US" altLang="zh-CN" sz="2800" dirty="0">
              <a:solidFill>
                <a:schemeClr val="tx1"/>
              </a:solidFill>
            </a:endParaRPr>
          </a:p>
          <a:p>
            <a:pPr>
              <a:lnSpc>
                <a:spcPct val="150000"/>
              </a:lnSpc>
            </a:pPr>
            <a:r>
              <a:rPr lang="zh-CN" altLang="en-US" sz="2800" dirty="0">
                <a:solidFill>
                  <a:schemeClr val="tx1"/>
                </a:solidFill>
              </a:rPr>
              <a:t>方法</a:t>
            </a:r>
            <a:r>
              <a:rPr lang="en-US" altLang="zh-CN" sz="2800" dirty="0">
                <a:solidFill>
                  <a:schemeClr val="tx1"/>
                </a:solidFill>
              </a:rPr>
              <a:t>6  </a:t>
            </a:r>
            <a:r>
              <a:rPr lang="zh-CN" altLang="en-US" sz="2800" dirty="0">
                <a:solidFill>
                  <a:schemeClr val="tx1"/>
                </a:solidFill>
              </a:rPr>
              <a:t>晶体类型的判断及熔、沸点比较</a:t>
            </a:r>
            <a:endParaRPr lang="en-US" altLang="zh-CN" sz="2800" dirty="0">
              <a:solidFill>
                <a:schemeClr val="tx1"/>
              </a:solidFill>
            </a:endParaRPr>
          </a:p>
          <a:p>
            <a:pPr>
              <a:lnSpc>
                <a:spcPct val="150000"/>
              </a:lnSpc>
            </a:pPr>
            <a:r>
              <a:rPr lang="zh-CN" altLang="en-US" sz="2800" dirty="0">
                <a:solidFill>
                  <a:schemeClr val="tx1"/>
                </a:solidFill>
              </a:rPr>
              <a:t>方法</a:t>
            </a:r>
            <a:r>
              <a:rPr lang="en-US" altLang="zh-CN" sz="2800" dirty="0">
                <a:solidFill>
                  <a:schemeClr val="tx1"/>
                </a:solidFill>
              </a:rPr>
              <a:t>7  </a:t>
            </a:r>
            <a:r>
              <a:rPr lang="zh-CN" altLang="en-US" sz="2800" dirty="0">
                <a:solidFill>
                  <a:schemeClr val="tx1"/>
                </a:solidFill>
              </a:rPr>
              <a:t>与晶体有关的计算</a:t>
            </a:r>
            <a:endParaRPr lang="en-US" altLang="zh-CN" sz="2800" dirty="0">
              <a:solidFill>
                <a:schemeClr val="tx1"/>
              </a:solidFill>
            </a:endParaRPr>
          </a:p>
          <a:p>
            <a:pPr>
              <a:lnSpc>
                <a:spcPct val="150000"/>
              </a:lnSpc>
            </a:pPr>
            <a:endParaRPr lang="en-US" altLang="zh-CN" sz="2800" dirty="0">
              <a:solidFill>
                <a:schemeClr val="tx1"/>
              </a:solidFill>
            </a:endParaRPr>
          </a:p>
          <a:p>
            <a:pPr>
              <a:lnSpc>
                <a:spcPct val="150000"/>
              </a:lnSpc>
            </a:pPr>
            <a:endParaRPr lang="zh-CN" altLang="en-US" sz="2800" dirty="0">
              <a:solidFill>
                <a:schemeClr val="tx1"/>
              </a:solidFill>
            </a:endParaRPr>
          </a:p>
        </p:txBody>
      </p:sp>
      <p:sp>
        <p:nvSpPr>
          <p:cNvPr id="7" name="矩形 6">
            <a:extLst>
              <a:ext uri="{FF2B5EF4-FFF2-40B4-BE49-F238E27FC236}">
                <a16:creationId xmlns:a16="http://schemas.microsoft.com/office/drawing/2014/main" xmlns="" id="{68C1755D-3F0B-4C86-9674-F7CBDF82AAF6}"/>
              </a:ext>
            </a:extLst>
          </p:cNvPr>
          <p:cNvSpPr/>
          <p:nvPr/>
        </p:nvSpPr>
        <p:spPr>
          <a:xfrm>
            <a:off x="1052512" y="533127"/>
            <a:ext cx="10086975" cy="53784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anchor="ctr"/>
          <a:lstStyle/>
          <a:p>
            <a:r>
              <a:rPr lang="en-US" altLang="zh-CN" sz="2800" b="1" dirty="0">
                <a:solidFill>
                  <a:srgbClr val="DA251C"/>
                </a:solidFill>
                <a:cs typeface="微软雅黑" panose="020B0503020204020204" charset="-122"/>
              </a:rPr>
              <a:t>B</a:t>
            </a:r>
            <a:r>
              <a:rPr lang="zh-CN" altLang="en-US" sz="2800" b="1" dirty="0">
                <a:solidFill>
                  <a:srgbClr val="DA251C"/>
                </a:solidFill>
                <a:latin typeface="Calibri" panose="020F0502020204030204" pitchFamily="34" charset="0"/>
                <a:cs typeface="微软雅黑" panose="020B0503020204020204" charset="-122"/>
              </a:rPr>
              <a:t>方法帮</a:t>
            </a:r>
            <a:r>
              <a:rPr lang="en-US" altLang="zh-CN" sz="2800" b="1" dirty="0">
                <a:solidFill>
                  <a:srgbClr val="DA251C"/>
                </a:solidFill>
                <a:latin typeface="Calibri" panose="020F0502020204030204" pitchFamily="34" charset="0"/>
                <a:cs typeface="微软雅黑" panose="020B0503020204020204" charset="-122"/>
              </a:rPr>
              <a:t>·</a:t>
            </a:r>
            <a:r>
              <a:rPr lang="zh-CN" altLang="en-US" sz="2800" b="1" dirty="0">
                <a:solidFill>
                  <a:srgbClr val="DA251C"/>
                </a:solidFill>
                <a:latin typeface="Calibri" panose="020F0502020204030204" pitchFamily="34" charset="0"/>
                <a:cs typeface="微软雅黑" panose="020B0503020204020204" charset="-122"/>
              </a:rPr>
              <a:t>素养大提升</a:t>
            </a:r>
          </a:p>
        </p:txBody>
      </p:sp>
    </p:spTree>
    <p:extLst>
      <p:ext uri="{BB962C8B-B14F-4D97-AF65-F5344CB8AC3E}">
        <p14:creationId xmlns:p14="http://schemas.microsoft.com/office/powerpoint/2010/main" val="1660239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B4FFD8E9-702D-4C39-B350-CE0E70E3737E}"/>
              </a:ext>
            </a:extLst>
          </p:cNvPr>
          <p:cNvSpPr/>
          <p:nvPr/>
        </p:nvSpPr>
        <p:spPr>
          <a:xfrm>
            <a:off x="234043" y="295623"/>
            <a:ext cx="11723913" cy="662297"/>
          </a:xfrm>
          <a:prstGeom prst="rect">
            <a:avLst/>
          </a:prstGeom>
        </p:spPr>
        <p:txBody>
          <a:bodyPr wrap="square">
            <a:spAutoFit/>
          </a:bodyPr>
          <a:lstStyle/>
          <a:p>
            <a:pPr>
              <a:lnSpc>
                <a:spcPct val="150000"/>
              </a:lnSpc>
            </a:pPr>
            <a:r>
              <a:rPr lang="zh-CN" altLang="en-US" sz="2800" dirty="0"/>
              <a:t>③中心原子杂化类型和分子空间构型的相互判断</a:t>
            </a:r>
            <a:endParaRPr lang="zh-CN" altLang="zh-CN" sz="2800" dirty="0"/>
          </a:p>
        </p:txBody>
      </p:sp>
      <p:sp>
        <p:nvSpPr>
          <p:cNvPr id="5" name="矩形 4">
            <a:extLst>
              <a:ext uri="{FF2B5EF4-FFF2-40B4-BE49-F238E27FC236}">
                <a16:creationId xmlns:a16="http://schemas.microsoft.com/office/drawing/2014/main" xmlns="" id="{E21ABC8D-1C46-4B5A-9C88-3EA50E8EBABA}"/>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graphicFrame>
        <p:nvGraphicFramePr>
          <p:cNvPr id="2" name="表格 1">
            <a:extLst>
              <a:ext uri="{FF2B5EF4-FFF2-40B4-BE49-F238E27FC236}">
                <a16:creationId xmlns:a16="http://schemas.microsoft.com/office/drawing/2014/main" xmlns="" id="{1E3AE9D8-6395-4A7C-9FC4-75C74C3401B3}"/>
              </a:ext>
            </a:extLst>
          </p:cNvPr>
          <p:cNvGraphicFramePr>
            <a:graphicFrameLocks noGrp="1"/>
          </p:cNvGraphicFramePr>
          <p:nvPr>
            <p:extLst>
              <p:ext uri="{D42A27DB-BD31-4B8C-83A1-F6EECF244321}">
                <p14:modId xmlns:p14="http://schemas.microsoft.com/office/powerpoint/2010/main" val="1861433377"/>
              </p:ext>
            </p:extLst>
          </p:nvPr>
        </p:nvGraphicFramePr>
        <p:xfrm>
          <a:off x="444501" y="1029494"/>
          <a:ext cx="11264899" cy="4516634"/>
        </p:xfrm>
        <a:graphic>
          <a:graphicData uri="http://schemas.openxmlformats.org/drawingml/2006/table">
            <a:tbl>
              <a:tblPr firstRow="1" firstCol="1" bandRow="1">
                <a:tableStyleId>{5C22544A-7EE6-4342-B048-85BDC9FD1C3A}</a:tableStyleId>
              </a:tblPr>
              <a:tblGrid>
                <a:gridCol w="1333499">
                  <a:extLst>
                    <a:ext uri="{9D8B030D-6E8A-4147-A177-3AD203B41FA5}">
                      <a16:colId xmlns:a16="http://schemas.microsoft.com/office/drawing/2014/main" xmlns="" val="2223980837"/>
                    </a:ext>
                  </a:extLst>
                </a:gridCol>
                <a:gridCol w="1752600">
                  <a:extLst>
                    <a:ext uri="{9D8B030D-6E8A-4147-A177-3AD203B41FA5}">
                      <a16:colId xmlns:a16="http://schemas.microsoft.com/office/drawing/2014/main" xmlns="" val="2814091155"/>
                    </a:ext>
                  </a:extLst>
                </a:gridCol>
                <a:gridCol w="1854200">
                  <a:extLst>
                    <a:ext uri="{9D8B030D-6E8A-4147-A177-3AD203B41FA5}">
                      <a16:colId xmlns:a16="http://schemas.microsoft.com/office/drawing/2014/main" xmlns="" val="2909840429"/>
                    </a:ext>
                  </a:extLst>
                </a:gridCol>
                <a:gridCol w="1524000">
                  <a:extLst>
                    <a:ext uri="{9D8B030D-6E8A-4147-A177-3AD203B41FA5}">
                      <a16:colId xmlns:a16="http://schemas.microsoft.com/office/drawing/2014/main" xmlns="" val="2484572881"/>
                    </a:ext>
                  </a:extLst>
                </a:gridCol>
                <a:gridCol w="1333500">
                  <a:extLst>
                    <a:ext uri="{9D8B030D-6E8A-4147-A177-3AD203B41FA5}">
                      <a16:colId xmlns:a16="http://schemas.microsoft.com/office/drawing/2014/main" xmlns="" val="1961792677"/>
                    </a:ext>
                  </a:extLst>
                </a:gridCol>
                <a:gridCol w="1358900">
                  <a:extLst>
                    <a:ext uri="{9D8B030D-6E8A-4147-A177-3AD203B41FA5}">
                      <a16:colId xmlns:a16="http://schemas.microsoft.com/office/drawing/2014/main" xmlns="" val="1521418751"/>
                    </a:ext>
                  </a:extLst>
                </a:gridCol>
                <a:gridCol w="2108200">
                  <a:extLst>
                    <a:ext uri="{9D8B030D-6E8A-4147-A177-3AD203B41FA5}">
                      <a16:colId xmlns:a16="http://schemas.microsoft.com/office/drawing/2014/main" xmlns="" val="1134896406"/>
                    </a:ext>
                  </a:extLst>
                </a:gridCol>
              </a:tblGrid>
              <a:tr h="1040606">
                <a:tc>
                  <a:txBody>
                    <a:bodyPr/>
                    <a:lstStyle/>
                    <a:p>
                      <a:pPr algn="ctr">
                        <a:lnSpc>
                          <a:spcPct val="100000"/>
                        </a:lnSpc>
                        <a:spcAft>
                          <a:spcPts val="0"/>
                        </a:spcAft>
                      </a:pPr>
                      <a:r>
                        <a:rPr lang="zh-CN" sz="2800" b="0">
                          <a:solidFill>
                            <a:schemeClr val="tx1"/>
                          </a:solidFill>
                          <a:effectLst/>
                        </a:rPr>
                        <a:t>化学式</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dirty="0">
                          <a:solidFill>
                            <a:schemeClr val="tx1"/>
                          </a:solidFill>
                          <a:effectLst/>
                        </a:rPr>
                        <a:t>σ</a:t>
                      </a:r>
                      <a:r>
                        <a:rPr lang="zh-CN" sz="2800" b="0" dirty="0">
                          <a:solidFill>
                            <a:schemeClr val="tx1"/>
                          </a:solidFill>
                          <a:effectLst/>
                        </a:rPr>
                        <a:t>键电</a:t>
                      </a:r>
                    </a:p>
                    <a:p>
                      <a:pPr algn="ctr">
                        <a:lnSpc>
                          <a:spcPct val="100000"/>
                        </a:lnSpc>
                        <a:spcAft>
                          <a:spcPts val="0"/>
                        </a:spcAft>
                      </a:pPr>
                      <a:r>
                        <a:rPr lang="zh-CN" sz="2800" b="0" dirty="0">
                          <a:solidFill>
                            <a:schemeClr val="tx1"/>
                          </a:solidFill>
                          <a:effectLst/>
                        </a:rPr>
                        <a:t>子对数</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孤电子</a:t>
                      </a:r>
                    </a:p>
                    <a:p>
                      <a:pPr algn="ctr">
                        <a:lnSpc>
                          <a:spcPct val="100000"/>
                        </a:lnSpc>
                        <a:spcAft>
                          <a:spcPts val="0"/>
                        </a:spcAft>
                      </a:pPr>
                      <a:r>
                        <a:rPr lang="zh-CN" sz="2800" b="0">
                          <a:solidFill>
                            <a:schemeClr val="tx1"/>
                          </a:solidFill>
                          <a:effectLst/>
                        </a:rPr>
                        <a:t>对数</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价层电</a:t>
                      </a:r>
                    </a:p>
                    <a:p>
                      <a:pPr algn="ctr">
                        <a:lnSpc>
                          <a:spcPct val="100000"/>
                        </a:lnSpc>
                        <a:spcAft>
                          <a:spcPts val="0"/>
                        </a:spcAft>
                      </a:pPr>
                      <a:r>
                        <a:rPr lang="zh-CN" sz="2800" b="0">
                          <a:solidFill>
                            <a:schemeClr val="tx1"/>
                          </a:solidFill>
                          <a:effectLst/>
                        </a:rPr>
                        <a:t>子对数</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杂化轨</a:t>
                      </a:r>
                    </a:p>
                    <a:p>
                      <a:pPr algn="ctr">
                        <a:lnSpc>
                          <a:spcPct val="100000"/>
                        </a:lnSpc>
                        <a:spcAft>
                          <a:spcPts val="0"/>
                        </a:spcAft>
                      </a:pPr>
                      <a:r>
                        <a:rPr lang="zh-CN" sz="2800" b="0">
                          <a:solidFill>
                            <a:schemeClr val="tx1"/>
                          </a:solidFill>
                          <a:effectLst/>
                        </a:rPr>
                        <a:t>道数</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杂化</a:t>
                      </a:r>
                    </a:p>
                    <a:p>
                      <a:pPr algn="ctr">
                        <a:lnSpc>
                          <a:spcPct val="100000"/>
                        </a:lnSpc>
                        <a:spcAft>
                          <a:spcPts val="0"/>
                        </a:spcAft>
                      </a:pPr>
                      <a:r>
                        <a:rPr lang="zh-CN" sz="2800" b="0">
                          <a:solidFill>
                            <a:schemeClr val="tx1"/>
                          </a:solidFill>
                          <a:effectLst/>
                        </a:rPr>
                        <a:t>类型</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分子空</a:t>
                      </a:r>
                    </a:p>
                    <a:p>
                      <a:pPr algn="ctr">
                        <a:lnSpc>
                          <a:spcPct val="100000"/>
                        </a:lnSpc>
                        <a:spcAft>
                          <a:spcPts val="0"/>
                        </a:spcAft>
                      </a:pPr>
                      <a:r>
                        <a:rPr lang="zh-CN" sz="2800" b="0">
                          <a:solidFill>
                            <a:schemeClr val="tx1"/>
                          </a:solidFill>
                          <a:effectLst/>
                        </a:rPr>
                        <a:t>间构型</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26945930"/>
                  </a:ext>
                </a:extLst>
              </a:tr>
              <a:tr h="579338">
                <a:tc>
                  <a:txBody>
                    <a:bodyPr/>
                    <a:lstStyle/>
                    <a:p>
                      <a:pPr algn="ctr">
                        <a:lnSpc>
                          <a:spcPct val="100000"/>
                        </a:lnSpc>
                        <a:spcAft>
                          <a:spcPts val="0"/>
                        </a:spcAft>
                      </a:pPr>
                      <a:r>
                        <a:rPr lang="en-US" sz="2800" b="0">
                          <a:solidFill>
                            <a:schemeClr val="tx1"/>
                          </a:solidFill>
                          <a:effectLst/>
                        </a:rPr>
                        <a:t>BeCl</a:t>
                      </a:r>
                      <a:r>
                        <a:rPr lang="en-US" sz="2800" b="0" baseline="-25000">
                          <a:solidFill>
                            <a:schemeClr val="tx1"/>
                          </a:solidFill>
                          <a:effectLst/>
                        </a:rPr>
                        <a:t>2</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2</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0</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2</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2</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dirty="0" err="1">
                          <a:solidFill>
                            <a:schemeClr val="tx1"/>
                          </a:solidFill>
                          <a:effectLst/>
                        </a:rPr>
                        <a:t>sp</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直线形</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98516059"/>
                  </a:ext>
                </a:extLst>
              </a:tr>
              <a:tr h="579338">
                <a:tc>
                  <a:txBody>
                    <a:bodyPr/>
                    <a:lstStyle/>
                    <a:p>
                      <a:pPr algn="ctr">
                        <a:lnSpc>
                          <a:spcPct val="100000"/>
                        </a:lnSpc>
                        <a:spcAft>
                          <a:spcPts val="0"/>
                        </a:spcAft>
                      </a:pPr>
                      <a:r>
                        <a:rPr lang="en-US" sz="2800" b="0">
                          <a:solidFill>
                            <a:schemeClr val="tx1"/>
                          </a:solidFill>
                          <a:effectLst/>
                        </a:rPr>
                        <a:t>SO</a:t>
                      </a:r>
                      <a:r>
                        <a:rPr lang="en-US" sz="2800" b="0" baseline="-25000">
                          <a:solidFill>
                            <a:schemeClr val="tx1"/>
                          </a:solidFill>
                          <a:effectLst/>
                        </a:rPr>
                        <a:t>2</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2</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1</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3</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3</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sp</a:t>
                      </a:r>
                      <a:r>
                        <a:rPr lang="en-US" sz="2800" b="0" baseline="30000">
                          <a:solidFill>
                            <a:schemeClr val="tx1"/>
                          </a:solidFill>
                          <a:effectLst/>
                        </a:rPr>
                        <a:t>2</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V</a:t>
                      </a:r>
                      <a:r>
                        <a:rPr lang="zh-CN" sz="2800" b="0">
                          <a:solidFill>
                            <a:schemeClr val="tx1"/>
                          </a:solidFill>
                          <a:effectLst/>
                        </a:rPr>
                        <a:t>形</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72969874"/>
                  </a:ext>
                </a:extLst>
              </a:tr>
              <a:tr h="579338">
                <a:tc>
                  <a:txBody>
                    <a:bodyPr/>
                    <a:lstStyle/>
                    <a:p>
                      <a:pPr algn="ctr">
                        <a:lnSpc>
                          <a:spcPct val="100000"/>
                        </a:lnSpc>
                        <a:spcAft>
                          <a:spcPts val="0"/>
                        </a:spcAft>
                      </a:pPr>
                      <a:r>
                        <a:rPr lang="en-US" sz="2800" b="0">
                          <a:solidFill>
                            <a:schemeClr val="tx1"/>
                          </a:solidFill>
                          <a:effectLst/>
                        </a:rPr>
                        <a:t>BF</a:t>
                      </a:r>
                      <a:r>
                        <a:rPr lang="en-US" sz="2800" b="0" baseline="-25000">
                          <a:solidFill>
                            <a:schemeClr val="tx1"/>
                          </a:solidFill>
                          <a:effectLst/>
                        </a:rPr>
                        <a:t>3</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3</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0</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3</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3</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sp</a:t>
                      </a:r>
                      <a:r>
                        <a:rPr lang="en-US" sz="2800" b="0" baseline="30000">
                          <a:solidFill>
                            <a:schemeClr val="tx1"/>
                          </a:solidFill>
                          <a:effectLst/>
                        </a:rPr>
                        <a:t>2</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平面三角形</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491273421"/>
                  </a:ext>
                </a:extLst>
              </a:tr>
              <a:tr h="579338">
                <a:tc>
                  <a:txBody>
                    <a:bodyPr/>
                    <a:lstStyle/>
                    <a:p>
                      <a:pPr algn="ctr">
                        <a:lnSpc>
                          <a:spcPct val="100000"/>
                        </a:lnSpc>
                        <a:spcAft>
                          <a:spcPts val="0"/>
                        </a:spcAft>
                      </a:pPr>
                      <a:r>
                        <a:rPr lang="en-US" sz="2800" b="0">
                          <a:solidFill>
                            <a:schemeClr val="tx1"/>
                          </a:solidFill>
                          <a:effectLst/>
                        </a:rPr>
                        <a:t>H</a:t>
                      </a:r>
                      <a:r>
                        <a:rPr lang="en-US" sz="2800" b="0" baseline="-25000">
                          <a:solidFill>
                            <a:schemeClr val="tx1"/>
                          </a:solidFill>
                          <a:effectLst/>
                        </a:rPr>
                        <a:t>2</a:t>
                      </a:r>
                      <a:r>
                        <a:rPr lang="en-US" sz="2800" b="0">
                          <a:solidFill>
                            <a:schemeClr val="tx1"/>
                          </a:solidFill>
                          <a:effectLst/>
                        </a:rPr>
                        <a:t>O</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2</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2</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4</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4</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sp</a:t>
                      </a:r>
                      <a:r>
                        <a:rPr lang="en-US" sz="2800" b="0" baseline="30000">
                          <a:solidFill>
                            <a:schemeClr val="tx1"/>
                          </a:solidFill>
                          <a:effectLst/>
                        </a:rPr>
                        <a:t>3</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V</a:t>
                      </a:r>
                      <a:r>
                        <a:rPr lang="zh-CN" sz="2800" b="0">
                          <a:solidFill>
                            <a:schemeClr val="tx1"/>
                          </a:solidFill>
                          <a:effectLst/>
                        </a:rPr>
                        <a:t>形</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94414032"/>
                  </a:ext>
                </a:extLst>
              </a:tr>
              <a:tr h="579338">
                <a:tc>
                  <a:txBody>
                    <a:bodyPr/>
                    <a:lstStyle/>
                    <a:p>
                      <a:pPr algn="ctr">
                        <a:lnSpc>
                          <a:spcPct val="100000"/>
                        </a:lnSpc>
                        <a:spcAft>
                          <a:spcPts val="0"/>
                        </a:spcAft>
                      </a:pPr>
                      <a:r>
                        <a:rPr lang="en-US" sz="2800" b="0">
                          <a:solidFill>
                            <a:schemeClr val="tx1"/>
                          </a:solidFill>
                          <a:effectLst/>
                        </a:rPr>
                        <a:t>NH</a:t>
                      </a:r>
                      <a:r>
                        <a:rPr lang="en-US" sz="2800" b="0" baseline="-25000">
                          <a:solidFill>
                            <a:schemeClr val="tx1"/>
                          </a:solidFill>
                          <a:effectLst/>
                        </a:rPr>
                        <a:t>3</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3</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1</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4</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4</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sp</a:t>
                      </a:r>
                      <a:r>
                        <a:rPr lang="en-US" sz="2800" b="0" baseline="30000">
                          <a:solidFill>
                            <a:schemeClr val="tx1"/>
                          </a:solidFill>
                          <a:effectLst/>
                        </a:rPr>
                        <a:t>3</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三角锥形</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12187319"/>
                  </a:ext>
                </a:extLst>
              </a:tr>
              <a:tr h="579338">
                <a:tc>
                  <a:txBody>
                    <a:bodyPr/>
                    <a:lstStyle/>
                    <a:p>
                      <a:pPr algn="ctr">
                        <a:lnSpc>
                          <a:spcPct val="100000"/>
                        </a:lnSpc>
                        <a:spcAft>
                          <a:spcPts val="0"/>
                        </a:spcAft>
                      </a:pPr>
                      <a:r>
                        <a:rPr lang="en-US" sz="2800" b="0">
                          <a:solidFill>
                            <a:schemeClr val="tx1"/>
                          </a:solidFill>
                          <a:effectLst/>
                        </a:rPr>
                        <a:t>CH</a:t>
                      </a:r>
                      <a:r>
                        <a:rPr lang="en-US" sz="2800" b="0" baseline="-25000">
                          <a:solidFill>
                            <a:schemeClr val="tx1"/>
                          </a:solidFill>
                          <a:effectLst/>
                        </a:rPr>
                        <a:t>4</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4</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0</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4</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4</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sp</a:t>
                      </a:r>
                      <a:r>
                        <a:rPr lang="en-US" sz="2800" b="0" baseline="30000">
                          <a:solidFill>
                            <a:schemeClr val="tx1"/>
                          </a:solidFill>
                          <a:effectLst/>
                        </a:rPr>
                        <a:t>3</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dirty="0">
                          <a:solidFill>
                            <a:schemeClr val="tx1"/>
                          </a:solidFill>
                          <a:effectLst/>
                        </a:rPr>
                        <a:t>正四面体形</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84251810"/>
                  </a:ext>
                </a:extLst>
              </a:tr>
            </a:tbl>
          </a:graphicData>
        </a:graphic>
      </p:graphicFrame>
    </p:spTree>
    <p:extLst>
      <p:ext uri="{BB962C8B-B14F-4D97-AF65-F5344CB8AC3E}">
        <p14:creationId xmlns:p14="http://schemas.microsoft.com/office/powerpoint/2010/main" val="32341374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矩形 11">
                <a:extLst>
                  <a:ext uri="{FF2B5EF4-FFF2-40B4-BE49-F238E27FC236}">
                    <a16:creationId xmlns:a16="http://schemas.microsoft.com/office/drawing/2014/main" xmlns="" id="{B4FFD8E9-702D-4C39-B350-CE0E70E3737E}"/>
                  </a:ext>
                </a:extLst>
              </p:cNvPr>
              <p:cNvSpPr/>
              <p:nvPr/>
            </p:nvSpPr>
            <p:spPr>
              <a:xfrm>
                <a:off x="234043" y="397223"/>
                <a:ext cx="11723913" cy="5930854"/>
              </a:xfrm>
              <a:prstGeom prst="rect">
                <a:avLst/>
              </a:prstGeom>
            </p:spPr>
            <p:txBody>
              <a:bodyPr wrap="square">
                <a:spAutoFit/>
              </a:bodyPr>
              <a:lstStyle/>
              <a:p>
                <a:pPr>
                  <a:lnSpc>
                    <a:spcPct val="150000"/>
                  </a:lnSpc>
                </a:pPr>
                <a:r>
                  <a:rPr lang="en-US" altLang="zh-CN" sz="2800" dirty="0"/>
                  <a:t>(3)</a:t>
                </a:r>
                <a:r>
                  <a:rPr lang="zh-CN" altLang="zh-CN" sz="2800" dirty="0"/>
                  <a:t>配位键与配合物理论</a:t>
                </a:r>
              </a:p>
              <a:p>
                <a:pPr>
                  <a:lnSpc>
                    <a:spcPct val="150000"/>
                  </a:lnSpc>
                </a:pPr>
                <a:r>
                  <a:rPr lang="en-US" altLang="zh-CN" sz="2800" dirty="0"/>
                  <a:t>①</a:t>
                </a:r>
                <a:r>
                  <a:rPr lang="zh-CN" altLang="zh-CN" sz="2800" dirty="0"/>
                  <a:t>配位键的形成</a:t>
                </a:r>
                <a:r>
                  <a:rPr lang="en-US" altLang="zh-CN" sz="2800" dirty="0"/>
                  <a:t>:</a:t>
                </a:r>
                <a:r>
                  <a:rPr lang="zh-CN" altLang="zh-CN" sz="2800" dirty="0"/>
                  <a:t>成键粒子一方提供孤电子对</a:t>
                </a:r>
                <a:r>
                  <a:rPr lang="en-US" altLang="zh-CN" sz="2800" dirty="0"/>
                  <a:t>,</a:t>
                </a:r>
                <a:r>
                  <a:rPr lang="zh-CN" altLang="zh-CN" sz="2800" dirty="0"/>
                  <a:t>另一方提供空轨道形成的共价键。</a:t>
                </a:r>
              </a:p>
              <a:p>
                <a:pPr>
                  <a:lnSpc>
                    <a:spcPct val="150000"/>
                  </a:lnSpc>
                </a:pPr>
                <a:r>
                  <a:rPr lang="en-US" altLang="zh-CN" sz="2800" dirty="0"/>
                  <a:t>②</a:t>
                </a:r>
                <a:r>
                  <a:rPr lang="zh-CN" altLang="zh-CN" sz="2800" dirty="0"/>
                  <a:t>配位键的表示方法</a:t>
                </a:r>
                <a:r>
                  <a:rPr lang="en-US" altLang="zh-CN" sz="2800" dirty="0"/>
                  <a:t>:</a:t>
                </a:r>
                <a:r>
                  <a:rPr lang="zh-CN" altLang="zh-CN" sz="2800" dirty="0"/>
                  <a:t>常用</a:t>
                </a:r>
                <a:r>
                  <a:rPr lang="en-US" altLang="zh-CN" sz="2800" dirty="0"/>
                  <a:t>“→”</a:t>
                </a:r>
                <a:r>
                  <a:rPr lang="zh-CN" altLang="zh-CN" sz="2800" dirty="0"/>
                  <a:t>来表示配位键</a:t>
                </a:r>
                <a:r>
                  <a:rPr lang="en-US" altLang="zh-CN" sz="2800" dirty="0"/>
                  <a:t>,</a:t>
                </a:r>
                <a:r>
                  <a:rPr lang="zh-CN" altLang="zh-CN" sz="2800" dirty="0"/>
                  <a:t>箭头指向接受孤电子对的原子</a:t>
                </a:r>
                <a:endParaRPr lang="en-US" altLang="zh-CN" sz="2800" dirty="0"/>
              </a:p>
              <a:p>
                <a:pPr>
                  <a:lnSpc>
                    <a:spcPct val="150000"/>
                  </a:lnSpc>
                </a:pPr>
                <a:endParaRPr lang="en-US" altLang="zh-CN" sz="2800" dirty="0"/>
              </a:p>
              <a:p>
                <a:pPr>
                  <a:lnSpc>
                    <a:spcPct val="150000"/>
                  </a:lnSpc>
                </a:pPr>
                <a:r>
                  <a:rPr lang="zh-CN" altLang="zh-CN" sz="2800" dirty="0"/>
                  <a:t>或离子。如</a:t>
                </a:r>
                <a:r>
                  <a:rPr lang="en-US" altLang="zh-CN" sz="2800" dirty="0"/>
                  <a:t>N</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a:rPr>
                          <m:t>H</m:t>
                        </m:r>
                      </m:e>
                      <m:sub>
                        <m:r>
                          <a:rPr lang="en-US" altLang="zh-CN" sz="2800">
                            <a:latin typeface="Cambria Math"/>
                          </a:rPr>
                          <m:t>4</m:t>
                        </m:r>
                      </m:sub>
                      <m:sup>
                        <m:r>
                          <a:rPr lang="en-US" altLang="zh-CN" sz="2800">
                            <a:latin typeface="Cambria Math"/>
                          </a:rPr>
                          <m:t>+</m:t>
                        </m:r>
                      </m:sup>
                    </m:sSubSup>
                  </m:oMath>
                </a14:m>
                <a:r>
                  <a:rPr lang="zh-CN" altLang="zh-CN" sz="2800" dirty="0"/>
                  <a:t>可表示为</a:t>
                </a:r>
                <a:endParaRPr lang="en-US" altLang="zh-CN" sz="2800" dirty="0"/>
              </a:p>
              <a:p>
                <a:pPr>
                  <a:lnSpc>
                    <a:spcPct val="150000"/>
                  </a:lnSpc>
                </a:pPr>
                <a:endParaRPr lang="en-US" altLang="zh-CN" sz="2800" dirty="0"/>
              </a:p>
              <a:p>
                <a:pPr>
                  <a:lnSpc>
                    <a:spcPct val="150000"/>
                  </a:lnSpc>
                </a:pPr>
                <a:r>
                  <a:rPr lang="en-US" altLang="zh-CN" sz="2800" dirty="0"/>
                  <a:t>③</a:t>
                </a:r>
                <a:r>
                  <a:rPr lang="zh-CN" altLang="zh-CN" sz="2800" dirty="0"/>
                  <a:t>配合物</a:t>
                </a:r>
              </a:p>
              <a:p>
                <a:pPr>
                  <a:lnSpc>
                    <a:spcPct val="150000"/>
                  </a:lnSpc>
                </a:pPr>
                <a:r>
                  <a:rPr lang="en-US" altLang="zh-CN" sz="2800" dirty="0"/>
                  <a:t>a.</a:t>
                </a:r>
                <a:r>
                  <a:rPr lang="zh-CN" altLang="zh-CN" sz="2800" dirty="0"/>
                  <a:t>组成</a:t>
                </a:r>
                <a:r>
                  <a:rPr lang="en-US" altLang="zh-CN" sz="2800" dirty="0"/>
                  <a:t>:</a:t>
                </a:r>
                <a:r>
                  <a:rPr lang="zh-CN" altLang="zh-CN" sz="2800" dirty="0"/>
                  <a:t>以</a:t>
                </a:r>
                <a:r>
                  <a:rPr lang="en-US" altLang="zh-CN" sz="2800" dirty="0"/>
                  <a:t>[Cu(NH</a:t>
                </a:r>
                <a:r>
                  <a:rPr lang="en-US" altLang="zh-CN" sz="2800" baseline="-25000" dirty="0"/>
                  <a:t>3</a:t>
                </a:r>
                <a:r>
                  <a:rPr lang="en-US" altLang="zh-CN" sz="2800" dirty="0"/>
                  <a:t>)</a:t>
                </a:r>
                <a:r>
                  <a:rPr lang="en-US" altLang="zh-CN" sz="2800" baseline="-25000" dirty="0"/>
                  <a:t>4</a:t>
                </a:r>
                <a:r>
                  <a:rPr lang="en-US" altLang="zh-CN" sz="2800" dirty="0"/>
                  <a:t>]SO</a:t>
                </a:r>
                <a:r>
                  <a:rPr lang="en-US" altLang="zh-CN" sz="2800" baseline="-25000" dirty="0"/>
                  <a:t>4</a:t>
                </a:r>
                <a:r>
                  <a:rPr lang="zh-CN" altLang="zh-CN" sz="2800" dirty="0"/>
                  <a:t>为例</a:t>
                </a:r>
              </a:p>
            </p:txBody>
          </p:sp>
        </mc:Choice>
        <mc:Fallback xmlns="">
          <p:sp>
            <p:nvSpPr>
              <p:cNvPr id="12" name="矩形 11">
                <a:extLst>
                  <a:ext uri="{FF2B5EF4-FFF2-40B4-BE49-F238E27FC236}">
                    <a16:creationId xmlns:a16="http://schemas.microsoft.com/office/drawing/2014/main" id="{B4FFD8E9-702D-4C39-B350-CE0E70E3737E}"/>
                  </a:ext>
                </a:extLst>
              </p:cNvPr>
              <p:cNvSpPr>
                <a:spLocks noRot="1" noChangeAspect="1" noMove="1" noResize="1" noEditPoints="1" noAdjustHandles="1" noChangeArrowheads="1" noChangeShapeType="1" noTextEdit="1"/>
              </p:cNvSpPr>
              <p:nvPr/>
            </p:nvSpPr>
            <p:spPr>
              <a:xfrm>
                <a:off x="234043" y="397223"/>
                <a:ext cx="11723913" cy="5930854"/>
              </a:xfrm>
              <a:prstGeom prst="rect">
                <a:avLst/>
              </a:prstGeom>
              <a:blipFill>
                <a:blip r:embed="rId2"/>
                <a:stretch>
                  <a:fillRect l="-1040" r="-676" b="-617"/>
                </a:stretch>
              </a:blipFill>
            </p:spPr>
            <p:txBody>
              <a:bodyPr/>
              <a:lstStyle/>
              <a:p>
                <a:r>
                  <a:rPr lang="zh-CN" altLang="en-US">
                    <a:noFill/>
                  </a:rPr>
                  <a:t> </a:t>
                </a:r>
              </a:p>
            </p:txBody>
          </p:sp>
        </mc:Fallback>
      </mc:AlternateContent>
      <p:sp>
        <p:nvSpPr>
          <p:cNvPr id="5" name="矩形 4">
            <a:extLst>
              <a:ext uri="{FF2B5EF4-FFF2-40B4-BE49-F238E27FC236}">
                <a16:creationId xmlns:a16="http://schemas.microsoft.com/office/drawing/2014/main" xmlns="" id="{E21ABC8D-1C46-4B5A-9C88-3EA50E8EBABA}"/>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pic>
        <p:nvPicPr>
          <p:cNvPr id="6" name="图片 5">
            <a:extLst>
              <a:ext uri="{FF2B5EF4-FFF2-40B4-BE49-F238E27FC236}">
                <a16:creationId xmlns:a16="http://schemas.microsoft.com/office/drawing/2014/main" xmlns="" id="{0E126D65-5E12-4EAF-BA2C-0FF8D907C3BF}"/>
              </a:ext>
            </a:extLst>
          </p:cNvPr>
          <p:cNvPicPr/>
          <p:nvPr/>
        </p:nvPicPr>
        <p:blipFill>
          <a:blip r:embed="rId3"/>
          <a:stretch>
            <a:fillRect/>
          </a:stretch>
        </p:blipFill>
        <p:spPr>
          <a:xfrm>
            <a:off x="4318634" y="3251200"/>
            <a:ext cx="2057317" cy="1387704"/>
          </a:xfrm>
          <a:prstGeom prst="rect">
            <a:avLst/>
          </a:prstGeom>
        </p:spPr>
      </p:pic>
    </p:spTree>
    <p:extLst>
      <p:ext uri="{BB962C8B-B14F-4D97-AF65-F5344CB8AC3E}">
        <p14:creationId xmlns:p14="http://schemas.microsoft.com/office/powerpoint/2010/main" val="33671378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B4FFD8E9-702D-4C39-B350-CE0E70E3737E}"/>
              </a:ext>
            </a:extLst>
          </p:cNvPr>
          <p:cNvSpPr/>
          <p:nvPr/>
        </p:nvSpPr>
        <p:spPr>
          <a:xfrm>
            <a:off x="234043" y="4398828"/>
            <a:ext cx="11723913" cy="2031325"/>
          </a:xfrm>
          <a:prstGeom prst="rect">
            <a:avLst/>
          </a:prstGeom>
        </p:spPr>
        <p:txBody>
          <a:bodyPr wrap="square">
            <a:spAutoFit/>
          </a:bodyPr>
          <a:lstStyle/>
          <a:p>
            <a:pPr>
              <a:lnSpc>
                <a:spcPct val="150000"/>
              </a:lnSpc>
            </a:pPr>
            <a:r>
              <a:rPr lang="en-US" altLang="zh-CN" sz="2800" dirty="0"/>
              <a:t>b.</a:t>
            </a:r>
            <a:r>
              <a:rPr lang="zh-CN" altLang="zh-CN" sz="2800" dirty="0"/>
              <a:t>形成条件</a:t>
            </a:r>
            <a:r>
              <a:rPr lang="en-US" altLang="zh-CN" sz="2800" dirty="0"/>
              <a:t>:</a:t>
            </a:r>
            <a:endParaRPr lang="zh-CN" altLang="zh-CN" sz="2800" dirty="0"/>
          </a:p>
          <a:p>
            <a:pPr>
              <a:lnSpc>
                <a:spcPct val="150000"/>
              </a:lnSpc>
            </a:pPr>
            <a:r>
              <a:rPr lang="zh-CN" altLang="zh-CN" sz="2800" dirty="0"/>
              <a:t>中心原子</a:t>
            </a:r>
            <a:r>
              <a:rPr lang="en-US" altLang="zh-CN" sz="2800" dirty="0"/>
              <a:t>(</a:t>
            </a:r>
            <a:r>
              <a:rPr lang="zh-CN" altLang="zh-CN" sz="2800" dirty="0"/>
              <a:t>或离子</a:t>
            </a:r>
            <a:r>
              <a:rPr lang="en-US" altLang="zh-CN" sz="2800" dirty="0"/>
              <a:t>)</a:t>
            </a:r>
            <a:r>
              <a:rPr lang="zh-CN" altLang="zh-CN" sz="2800" dirty="0"/>
              <a:t>提供空轨道</a:t>
            </a:r>
            <a:r>
              <a:rPr lang="en-US" altLang="zh-CN" sz="2800" dirty="0"/>
              <a:t>,</a:t>
            </a:r>
            <a:r>
              <a:rPr lang="zh-CN" altLang="zh-CN" sz="2800" dirty="0"/>
              <a:t>如</a:t>
            </a:r>
            <a:r>
              <a:rPr lang="en-US" altLang="zh-CN" sz="2800" dirty="0"/>
              <a:t>Fe</a:t>
            </a:r>
            <a:r>
              <a:rPr lang="en-US" altLang="zh-CN" sz="2800" baseline="30000" dirty="0"/>
              <a:t>3+</a:t>
            </a:r>
            <a:r>
              <a:rPr lang="zh-CN" altLang="zh-CN" sz="2800" dirty="0"/>
              <a:t>、</a:t>
            </a:r>
            <a:r>
              <a:rPr lang="en-US" altLang="zh-CN" sz="2800" dirty="0"/>
              <a:t>Cu</a:t>
            </a:r>
            <a:r>
              <a:rPr lang="en-US" altLang="zh-CN" sz="2800" baseline="30000" dirty="0"/>
              <a:t>2+</a:t>
            </a:r>
            <a:r>
              <a:rPr lang="zh-CN" altLang="zh-CN" sz="2800" dirty="0"/>
              <a:t>、</a:t>
            </a:r>
            <a:r>
              <a:rPr lang="en-US" altLang="zh-CN" sz="2800" dirty="0"/>
              <a:t>Zn</a:t>
            </a:r>
            <a:r>
              <a:rPr lang="en-US" altLang="zh-CN" sz="2800" baseline="30000" dirty="0"/>
              <a:t>2+</a:t>
            </a:r>
            <a:r>
              <a:rPr lang="zh-CN" altLang="zh-CN" sz="2800" dirty="0"/>
              <a:t>、</a:t>
            </a:r>
            <a:r>
              <a:rPr lang="en-US" altLang="zh-CN" sz="2800" dirty="0"/>
              <a:t>Ag</a:t>
            </a:r>
            <a:r>
              <a:rPr lang="en-US" altLang="zh-CN" sz="2800" baseline="30000" dirty="0"/>
              <a:t>+</a:t>
            </a:r>
            <a:r>
              <a:rPr lang="zh-CN" altLang="zh-CN" sz="2800" dirty="0"/>
              <a:t>等</a:t>
            </a:r>
            <a:r>
              <a:rPr lang="en-US" altLang="zh-CN" sz="2800" dirty="0"/>
              <a:t>;</a:t>
            </a:r>
            <a:endParaRPr lang="zh-CN" altLang="zh-CN" sz="2800" dirty="0"/>
          </a:p>
          <a:p>
            <a:pPr>
              <a:lnSpc>
                <a:spcPct val="150000"/>
              </a:lnSpc>
            </a:pPr>
            <a:r>
              <a:rPr lang="zh-CN" altLang="zh-CN" sz="2800" dirty="0"/>
              <a:t>配体有孤电子对</a:t>
            </a:r>
            <a:r>
              <a:rPr lang="en-US" altLang="zh-CN" sz="2800" dirty="0"/>
              <a:t>,</a:t>
            </a:r>
            <a:r>
              <a:rPr lang="zh-CN" altLang="zh-CN" sz="2800" dirty="0"/>
              <a:t>如</a:t>
            </a:r>
            <a:r>
              <a:rPr lang="en-US" altLang="zh-CN" sz="2800" dirty="0"/>
              <a:t>H</a:t>
            </a:r>
            <a:r>
              <a:rPr lang="en-US" altLang="zh-CN" sz="2800" baseline="-25000" dirty="0"/>
              <a:t>2</a:t>
            </a:r>
            <a:r>
              <a:rPr lang="en-US" altLang="zh-CN" sz="2800" dirty="0"/>
              <a:t>O</a:t>
            </a:r>
            <a:r>
              <a:rPr lang="zh-CN" altLang="zh-CN" sz="2800" dirty="0"/>
              <a:t>、</a:t>
            </a:r>
            <a:r>
              <a:rPr lang="en-US" altLang="zh-CN" sz="2800" dirty="0"/>
              <a:t>NH</a:t>
            </a:r>
            <a:r>
              <a:rPr lang="en-US" altLang="zh-CN" sz="2800" baseline="-25000" dirty="0"/>
              <a:t>3</a:t>
            </a:r>
            <a:r>
              <a:rPr lang="zh-CN" altLang="zh-CN" sz="2800" dirty="0"/>
              <a:t>、</a:t>
            </a:r>
            <a:r>
              <a:rPr lang="en-US" altLang="zh-CN" sz="2800" dirty="0"/>
              <a:t>CO</a:t>
            </a:r>
            <a:r>
              <a:rPr lang="zh-CN" altLang="zh-CN" sz="2800" dirty="0"/>
              <a:t>、</a:t>
            </a:r>
            <a:r>
              <a:rPr lang="en-US" altLang="zh-CN" sz="2800" dirty="0"/>
              <a:t>F</a:t>
            </a:r>
            <a:r>
              <a:rPr lang="en-US" altLang="zh-CN" sz="2800" baseline="30000" dirty="0"/>
              <a:t>-</a:t>
            </a:r>
            <a:r>
              <a:rPr lang="zh-CN" altLang="zh-CN" sz="2800" dirty="0"/>
              <a:t>、</a:t>
            </a:r>
            <a:r>
              <a:rPr lang="en-US" altLang="zh-CN" sz="2800" dirty="0"/>
              <a:t>Cl</a:t>
            </a:r>
            <a:r>
              <a:rPr lang="en-US" altLang="zh-CN" sz="2800" baseline="30000" dirty="0"/>
              <a:t>-</a:t>
            </a:r>
            <a:r>
              <a:rPr lang="zh-CN" altLang="zh-CN" sz="2800" dirty="0"/>
              <a:t>、</a:t>
            </a:r>
            <a:r>
              <a:rPr lang="en-US" altLang="zh-CN" sz="2800" dirty="0"/>
              <a:t>CN</a:t>
            </a:r>
            <a:r>
              <a:rPr lang="en-US" altLang="zh-CN" sz="2800" baseline="30000" dirty="0"/>
              <a:t>-</a:t>
            </a:r>
            <a:r>
              <a:rPr lang="zh-CN" altLang="zh-CN" sz="2800" dirty="0"/>
              <a:t>等。</a:t>
            </a:r>
          </a:p>
        </p:txBody>
      </p:sp>
      <p:sp>
        <p:nvSpPr>
          <p:cNvPr id="5" name="矩形 4">
            <a:extLst>
              <a:ext uri="{FF2B5EF4-FFF2-40B4-BE49-F238E27FC236}">
                <a16:creationId xmlns:a16="http://schemas.microsoft.com/office/drawing/2014/main" xmlns="" id="{E21ABC8D-1C46-4B5A-9C88-3EA50E8EBABA}"/>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pic>
        <p:nvPicPr>
          <p:cNvPr id="4" name="18DYEBHXS9.jpg" descr="id:2147514608;FounderCES">
            <a:extLst>
              <a:ext uri="{FF2B5EF4-FFF2-40B4-BE49-F238E27FC236}">
                <a16:creationId xmlns:a16="http://schemas.microsoft.com/office/drawing/2014/main" xmlns="" id="{06AA2CAD-B85E-4D5F-B178-E81958FA0167}"/>
              </a:ext>
            </a:extLst>
          </p:cNvPr>
          <p:cNvPicPr/>
          <p:nvPr/>
        </p:nvPicPr>
        <p:blipFill>
          <a:blip r:embed="rId2"/>
          <a:stretch>
            <a:fillRect/>
          </a:stretch>
        </p:blipFill>
        <p:spPr>
          <a:xfrm>
            <a:off x="1511617" y="600529"/>
            <a:ext cx="6273483" cy="3427437"/>
          </a:xfrm>
          <a:prstGeom prst="rect">
            <a:avLst/>
          </a:prstGeom>
        </p:spPr>
      </p:pic>
    </p:spTree>
    <p:extLst>
      <p:ext uri="{BB962C8B-B14F-4D97-AF65-F5344CB8AC3E}">
        <p14:creationId xmlns:p14="http://schemas.microsoft.com/office/powerpoint/2010/main" val="7876726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B4FFD8E9-702D-4C39-B350-CE0E70E3737E}"/>
              </a:ext>
            </a:extLst>
          </p:cNvPr>
          <p:cNvSpPr/>
          <p:nvPr/>
        </p:nvSpPr>
        <p:spPr>
          <a:xfrm>
            <a:off x="234043" y="257523"/>
            <a:ext cx="11723913" cy="2031325"/>
          </a:xfrm>
          <a:prstGeom prst="rect">
            <a:avLst/>
          </a:prstGeom>
        </p:spPr>
        <p:txBody>
          <a:bodyPr wrap="square">
            <a:spAutoFit/>
          </a:bodyPr>
          <a:lstStyle/>
          <a:p>
            <a:pPr>
              <a:lnSpc>
                <a:spcPct val="150000"/>
              </a:lnSpc>
            </a:pPr>
            <a:r>
              <a:rPr lang="en-US" altLang="zh-CN" sz="2800" b="1" dirty="0"/>
              <a:t>3.</a:t>
            </a:r>
            <a:r>
              <a:rPr lang="zh-CN" altLang="zh-CN" sz="2800" b="1" dirty="0"/>
              <a:t>分子的性质</a:t>
            </a:r>
          </a:p>
          <a:p>
            <a:pPr>
              <a:lnSpc>
                <a:spcPct val="150000"/>
              </a:lnSpc>
            </a:pPr>
            <a:r>
              <a:rPr lang="en-US" altLang="zh-CN" sz="2800" dirty="0"/>
              <a:t>(1)</a:t>
            </a:r>
            <a:r>
              <a:rPr lang="zh-CN" altLang="zh-CN" sz="2800" dirty="0"/>
              <a:t>键的极性与分子的极性</a:t>
            </a:r>
            <a:endParaRPr lang="en-US" altLang="zh-CN" sz="2800" dirty="0"/>
          </a:p>
          <a:p>
            <a:pPr>
              <a:lnSpc>
                <a:spcPct val="150000"/>
              </a:lnSpc>
            </a:pPr>
            <a:r>
              <a:rPr lang="zh-CN" altLang="en-US" sz="2800" dirty="0"/>
              <a:t>①键的极性</a:t>
            </a:r>
            <a:endParaRPr lang="zh-CN" altLang="zh-CN" sz="2800" dirty="0"/>
          </a:p>
        </p:txBody>
      </p:sp>
      <p:sp>
        <p:nvSpPr>
          <p:cNvPr id="5" name="矩形 4">
            <a:extLst>
              <a:ext uri="{FF2B5EF4-FFF2-40B4-BE49-F238E27FC236}">
                <a16:creationId xmlns:a16="http://schemas.microsoft.com/office/drawing/2014/main" xmlns="" id="{E21ABC8D-1C46-4B5A-9C88-3EA50E8EBABA}"/>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graphicFrame>
        <p:nvGraphicFramePr>
          <p:cNvPr id="2" name="表格 1">
            <a:extLst>
              <a:ext uri="{FF2B5EF4-FFF2-40B4-BE49-F238E27FC236}">
                <a16:creationId xmlns:a16="http://schemas.microsoft.com/office/drawing/2014/main" xmlns="" id="{8D990045-134D-483C-96BE-B339D86F5EFB}"/>
              </a:ext>
            </a:extLst>
          </p:cNvPr>
          <p:cNvGraphicFramePr>
            <a:graphicFrameLocks noGrp="1"/>
          </p:cNvGraphicFramePr>
          <p:nvPr>
            <p:extLst>
              <p:ext uri="{D42A27DB-BD31-4B8C-83A1-F6EECF244321}">
                <p14:modId xmlns:p14="http://schemas.microsoft.com/office/powerpoint/2010/main" val="1364124140"/>
              </p:ext>
            </p:extLst>
          </p:nvPr>
        </p:nvGraphicFramePr>
        <p:xfrm>
          <a:off x="368300" y="2212647"/>
          <a:ext cx="11493500" cy="4337030"/>
        </p:xfrm>
        <a:graphic>
          <a:graphicData uri="http://schemas.openxmlformats.org/drawingml/2006/table">
            <a:tbl>
              <a:tblPr firstRow="1" firstCol="1" bandRow="1">
                <a:tableStyleId>{5C22544A-7EE6-4342-B048-85BDC9FD1C3A}</a:tableStyleId>
              </a:tblPr>
              <a:tblGrid>
                <a:gridCol w="1574800">
                  <a:extLst>
                    <a:ext uri="{9D8B030D-6E8A-4147-A177-3AD203B41FA5}">
                      <a16:colId xmlns:a16="http://schemas.microsoft.com/office/drawing/2014/main" xmlns="" val="1623213368"/>
                    </a:ext>
                  </a:extLst>
                </a:gridCol>
                <a:gridCol w="4533900">
                  <a:extLst>
                    <a:ext uri="{9D8B030D-6E8A-4147-A177-3AD203B41FA5}">
                      <a16:colId xmlns:a16="http://schemas.microsoft.com/office/drawing/2014/main" xmlns="" val="1302355350"/>
                    </a:ext>
                  </a:extLst>
                </a:gridCol>
                <a:gridCol w="5384800">
                  <a:extLst>
                    <a:ext uri="{9D8B030D-6E8A-4147-A177-3AD203B41FA5}">
                      <a16:colId xmlns:a16="http://schemas.microsoft.com/office/drawing/2014/main" xmlns="" val="1441866055"/>
                    </a:ext>
                  </a:extLst>
                </a:gridCol>
              </a:tblGrid>
              <a:tr h="433703">
                <a:tc>
                  <a:txBody>
                    <a:bodyPr/>
                    <a:lstStyle/>
                    <a:p>
                      <a:pPr algn="ctr">
                        <a:lnSpc>
                          <a:spcPct val="100000"/>
                        </a:lnSpc>
                        <a:spcAft>
                          <a:spcPts val="0"/>
                        </a:spcAft>
                      </a:pPr>
                      <a:r>
                        <a:rPr lang="zh-CN" sz="2700" b="0" dirty="0">
                          <a:solidFill>
                            <a:schemeClr val="tx1"/>
                          </a:solidFill>
                          <a:effectLst/>
                        </a:rPr>
                        <a:t>分类</a:t>
                      </a:r>
                      <a:endParaRPr lang="zh-CN" sz="27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700" b="0">
                          <a:solidFill>
                            <a:schemeClr val="tx1"/>
                          </a:solidFill>
                          <a:effectLst/>
                        </a:rPr>
                        <a:t>极性键</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700" b="0">
                          <a:solidFill>
                            <a:schemeClr val="tx1"/>
                          </a:solidFill>
                          <a:effectLst/>
                        </a:rPr>
                        <a:t>非极性键</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26584867"/>
                  </a:ext>
                </a:extLst>
              </a:tr>
              <a:tr h="433703">
                <a:tc>
                  <a:txBody>
                    <a:bodyPr/>
                    <a:lstStyle/>
                    <a:p>
                      <a:pPr algn="ctr">
                        <a:lnSpc>
                          <a:spcPct val="100000"/>
                        </a:lnSpc>
                        <a:spcAft>
                          <a:spcPts val="0"/>
                        </a:spcAft>
                      </a:pPr>
                      <a:r>
                        <a:rPr lang="zh-CN" sz="2700" b="0">
                          <a:solidFill>
                            <a:schemeClr val="tx1"/>
                          </a:solidFill>
                          <a:effectLst/>
                        </a:rPr>
                        <a:t>成键微粒</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700" b="0">
                          <a:solidFill>
                            <a:schemeClr val="tx1"/>
                          </a:solidFill>
                          <a:effectLst/>
                        </a:rPr>
                        <a:t>不同元素的原子</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700" b="0">
                          <a:solidFill>
                            <a:schemeClr val="tx1"/>
                          </a:solidFill>
                          <a:effectLst/>
                        </a:rPr>
                        <a:t>同种元素的原子</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89407235"/>
                  </a:ext>
                </a:extLst>
              </a:tr>
              <a:tr h="867406">
                <a:tc>
                  <a:txBody>
                    <a:bodyPr/>
                    <a:lstStyle/>
                    <a:p>
                      <a:pPr algn="ctr">
                        <a:lnSpc>
                          <a:spcPct val="100000"/>
                        </a:lnSpc>
                        <a:spcAft>
                          <a:spcPts val="0"/>
                        </a:spcAft>
                      </a:pPr>
                      <a:r>
                        <a:rPr lang="zh-CN" sz="2700" b="0">
                          <a:solidFill>
                            <a:schemeClr val="tx1"/>
                          </a:solidFill>
                          <a:effectLst/>
                        </a:rPr>
                        <a:t>电子对偏</a:t>
                      </a:r>
                    </a:p>
                    <a:p>
                      <a:pPr algn="ctr">
                        <a:lnSpc>
                          <a:spcPct val="100000"/>
                        </a:lnSpc>
                        <a:spcAft>
                          <a:spcPts val="0"/>
                        </a:spcAft>
                      </a:pPr>
                      <a:r>
                        <a:rPr lang="zh-CN" sz="2700" b="0">
                          <a:solidFill>
                            <a:schemeClr val="tx1"/>
                          </a:solidFill>
                          <a:effectLst/>
                        </a:rPr>
                        <a:t>移情况</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700" b="0">
                          <a:solidFill>
                            <a:schemeClr val="tx1"/>
                          </a:solidFill>
                          <a:effectLst/>
                        </a:rPr>
                        <a:t>发生偏移</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700" b="0">
                          <a:solidFill>
                            <a:schemeClr val="tx1"/>
                          </a:solidFill>
                          <a:effectLst/>
                        </a:rPr>
                        <a:t>不发生偏移</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99361092"/>
                  </a:ext>
                </a:extLst>
              </a:tr>
              <a:tr h="867406">
                <a:tc>
                  <a:txBody>
                    <a:bodyPr/>
                    <a:lstStyle/>
                    <a:p>
                      <a:pPr algn="ctr">
                        <a:lnSpc>
                          <a:spcPct val="100000"/>
                        </a:lnSpc>
                        <a:spcAft>
                          <a:spcPts val="0"/>
                        </a:spcAft>
                      </a:pPr>
                      <a:r>
                        <a:rPr lang="zh-CN" sz="2700" b="0">
                          <a:solidFill>
                            <a:schemeClr val="tx1"/>
                          </a:solidFill>
                          <a:effectLst/>
                        </a:rPr>
                        <a:t>成键原子</a:t>
                      </a:r>
                    </a:p>
                    <a:p>
                      <a:pPr algn="ctr">
                        <a:lnSpc>
                          <a:spcPct val="100000"/>
                        </a:lnSpc>
                        <a:spcAft>
                          <a:spcPts val="0"/>
                        </a:spcAft>
                      </a:pPr>
                      <a:r>
                        <a:rPr lang="zh-CN" sz="2700" b="0">
                          <a:solidFill>
                            <a:schemeClr val="tx1"/>
                          </a:solidFill>
                          <a:effectLst/>
                        </a:rPr>
                        <a:t>的电性 </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700" b="0">
                          <a:solidFill>
                            <a:schemeClr val="tx1"/>
                          </a:solidFill>
                          <a:effectLst/>
                        </a:rPr>
                        <a:t>一个原子呈正电性</a:t>
                      </a:r>
                      <a:r>
                        <a:rPr lang="en-US" sz="2700" b="0">
                          <a:solidFill>
                            <a:schemeClr val="tx1"/>
                          </a:solidFill>
                          <a:effectLst/>
                        </a:rPr>
                        <a:t>(δ+),</a:t>
                      </a:r>
                      <a:endParaRPr lang="zh-CN" sz="2700" b="0">
                        <a:solidFill>
                          <a:schemeClr val="tx1"/>
                        </a:solidFill>
                        <a:effectLst/>
                      </a:endParaRPr>
                    </a:p>
                    <a:p>
                      <a:pPr algn="ctr">
                        <a:lnSpc>
                          <a:spcPct val="100000"/>
                        </a:lnSpc>
                        <a:spcAft>
                          <a:spcPts val="0"/>
                        </a:spcAft>
                      </a:pPr>
                      <a:r>
                        <a:rPr lang="zh-CN" sz="2700" b="0">
                          <a:solidFill>
                            <a:schemeClr val="tx1"/>
                          </a:solidFill>
                          <a:effectLst/>
                        </a:rPr>
                        <a:t>一个原子呈负电性</a:t>
                      </a:r>
                      <a:r>
                        <a:rPr lang="en-US" sz="2700" b="0">
                          <a:solidFill>
                            <a:schemeClr val="tx1"/>
                          </a:solidFill>
                          <a:effectLst/>
                        </a:rPr>
                        <a:t>(δ-)</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700" b="0" dirty="0">
                          <a:solidFill>
                            <a:schemeClr val="tx1"/>
                          </a:solidFill>
                          <a:effectLst/>
                        </a:rPr>
                        <a:t>电中性</a:t>
                      </a:r>
                      <a:endParaRPr lang="zh-CN" sz="27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45850507"/>
                  </a:ext>
                </a:extLst>
              </a:tr>
              <a:tr h="1734812">
                <a:tc>
                  <a:txBody>
                    <a:bodyPr/>
                    <a:lstStyle/>
                    <a:p>
                      <a:pPr algn="ctr">
                        <a:lnSpc>
                          <a:spcPct val="100000"/>
                        </a:lnSpc>
                        <a:spcAft>
                          <a:spcPts val="0"/>
                        </a:spcAft>
                      </a:pPr>
                      <a:r>
                        <a:rPr lang="zh-CN" sz="2700" b="0">
                          <a:solidFill>
                            <a:schemeClr val="tx1"/>
                          </a:solidFill>
                          <a:effectLst/>
                        </a:rPr>
                        <a:t>原因</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zh-CN" sz="2700" b="0">
                          <a:solidFill>
                            <a:schemeClr val="tx1"/>
                          </a:solidFill>
                          <a:effectLst/>
                        </a:rPr>
                        <a:t>不同成键原子间的电子云密集区域偏向电负性较大的原子一端</a:t>
                      </a:r>
                      <a:endParaRPr lang="zh-CN" sz="27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zh-CN" sz="2700" b="0" dirty="0">
                          <a:solidFill>
                            <a:schemeClr val="tx1"/>
                          </a:solidFill>
                          <a:effectLst/>
                        </a:rPr>
                        <a:t>相同的成键原子的电负性相同</a:t>
                      </a:r>
                      <a:r>
                        <a:rPr lang="en-US" sz="2700" b="0" dirty="0">
                          <a:solidFill>
                            <a:schemeClr val="tx1"/>
                          </a:solidFill>
                          <a:effectLst/>
                        </a:rPr>
                        <a:t>,</a:t>
                      </a:r>
                      <a:r>
                        <a:rPr lang="zh-CN" sz="2700" b="0" dirty="0">
                          <a:solidFill>
                            <a:schemeClr val="tx1"/>
                          </a:solidFill>
                          <a:effectLst/>
                        </a:rPr>
                        <a:t>则吸引电子对的能力就相同</a:t>
                      </a:r>
                      <a:r>
                        <a:rPr lang="en-US" sz="2700" b="0" dirty="0">
                          <a:solidFill>
                            <a:schemeClr val="tx1"/>
                          </a:solidFill>
                          <a:effectLst/>
                        </a:rPr>
                        <a:t>,</a:t>
                      </a:r>
                      <a:r>
                        <a:rPr lang="zh-CN" sz="2700" b="0" dirty="0">
                          <a:solidFill>
                            <a:schemeClr val="tx1"/>
                          </a:solidFill>
                          <a:effectLst/>
                        </a:rPr>
                        <a:t>这样核间的电子云密集区域在两核的中间位置</a:t>
                      </a:r>
                      <a:r>
                        <a:rPr lang="en-US" sz="2700" b="0" dirty="0">
                          <a:solidFill>
                            <a:schemeClr val="tx1"/>
                          </a:solidFill>
                          <a:effectLst/>
                        </a:rPr>
                        <a:t>,</a:t>
                      </a:r>
                      <a:r>
                        <a:rPr lang="zh-CN" sz="2700" b="0" dirty="0">
                          <a:solidFill>
                            <a:schemeClr val="tx1"/>
                          </a:solidFill>
                          <a:effectLst/>
                        </a:rPr>
                        <a:t>不偏向任何一端</a:t>
                      </a:r>
                      <a:endParaRPr lang="zh-CN" sz="27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78158061"/>
                  </a:ext>
                </a:extLst>
              </a:tr>
            </a:tbl>
          </a:graphicData>
        </a:graphic>
      </p:graphicFrame>
    </p:spTree>
    <p:extLst>
      <p:ext uri="{BB962C8B-B14F-4D97-AF65-F5344CB8AC3E}">
        <p14:creationId xmlns:p14="http://schemas.microsoft.com/office/powerpoint/2010/main" val="3059537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B4FFD8E9-702D-4C39-B350-CE0E70E3737E}"/>
              </a:ext>
            </a:extLst>
          </p:cNvPr>
          <p:cNvSpPr/>
          <p:nvPr/>
        </p:nvSpPr>
        <p:spPr>
          <a:xfrm>
            <a:off x="234043" y="359121"/>
            <a:ext cx="11723913" cy="5262979"/>
          </a:xfrm>
          <a:prstGeom prst="rect">
            <a:avLst/>
          </a:prstGeom>
        </p:spPr>
        <p:txBody>
          <a:bodyPr wrap="square">
            <a:spAutoFit/>
          </a:bodyPr>
          <a:lstStyle/>
          <a:p>
            <a:pPr>
              <a:lnSpc>
                <a:spcPct val="150000"/>
              </a:lnSpc>
            </a:pPr>
            <a:r>
              <a:rPr lang="en-US" altLang="zh-CN" sz="2800" dirty="0"/>
              <a:t>②</a:t>
            </a:r>
            <a:r>
              <a:rPr lang="zh-CN" altLang="zh-CN" sz="2800" dirty="0"/>
              <a:t>分子的极性</a:t>
            </a:r>
          </a:p>
          <a:p>
            <a:pPr>
              <a:lnSpc>
                <a:spcPct val="150000"/>
              </a:lnSpc>
            </a:pPr>
            <a:r>
              <a:rPr lang="zh-CN" altLang="zh-CN" sz="2800" dirty="0"/>
              <a:t>极性分子</a:t>
            </a:r>
            <a:r>
              <a:rPr lang="en-US" altLang="zh-CN" sz="2800" dirty="0"/>
              <a:t>:</a:t>
            </a:r>
            <a:r>
              <a:rPr lang="zh-CN" altLang="zh-CN" sz="2800" dirty="0"/>
              <a:t>分子中的正电中心和负电中心不重合</a:t>
            </a:r>
            <a:r>
              <a:rPr lang="en-US" altLang="zh-CN" sz="2800" dirty="0"/>
              <a:t>,</a:t>
            </a:r>
            <a:r>
              <a:rPr lang="zh-CN" altLang="zh-CN" sz="2800" dirty="0"/>
              <a:t>分子中的某一部分呈正电性</a:t>
            </a:r>
            <a:r>
              <a:rPr lang="en-US" altLang="zh-CN" sz="2800" dirty="0"/>
              <a:t>(</a:t>
            </a:r>
            <a:r>
              <a:rPr lang="en-US" altLang="zh-CN" sz="2800" i="1" dirty="0"/>
              <a:t>δ</a:t>
            </a:r>
            <a:r>
              <a:rPr lang="en-US" altLang="zh-CN" sz="2800" dirty="0"/>
              <a:t>+),</a:t>
            </a:r>
            <a:r>
              <a:rPr lang="zh-CN" altLang="zh-CN" sz="2800" dirty="0"/>
              <a:t>另一部分呈负电性</a:t>
            </a:r>
            <a:r>
              <a:rPr lang="en-US" altLang="zh-CN" sz="2800" dirty="0"/>
              <a:t>(</a:t>
            </a:r>
            <a:r>
              <a:rPr lang="en-US" altLang="zh-CN" sz="2800" i="1" dirty="0"/>
              <a:t>δ</a:t>
            </a:r>
            <a:r>
              <a:rPr lang="en-US" altLang="zh-CN" sz="2800" dirty="0"/>
              <a:t>-)</a:t>
            </a:r>
            <a:r>
              <a:rPr lang="zh-CN" altLang="zh-CN" sz="2800" dirty="0"/>
              <a:t>。如</a:t>
            </a:r>
            <a:r>
              <a:rPr lang="en-US" altLang="zh-CN" sz="2800" dirty="0"/>
              <a:t>H</a:t>
            </a:r>
            <a:r>
              <a:rPr lang="en-US" altLang="zh-CN" sz="2800" baseline="-25000" dirty="0"/>
              <a:t>2</a:t>
            </a:r>
            <a:r>
              <a:rPr lang="en-US" altLang="zh-CN" sz="2800" dirty="0"/>
              <a:t>O</a:t>
            </a:r>
            <a:r>
              <a:rPr lang="zh-CN" altLang="zh-CN" sz="2800" dirty="0"/>
              <a:t>、</a:t>
            </a:r>
            <a:r>
              <a:rPr lang="en-US" altLang="zh-CN" sz="2800" dirty="0"/>
              <a:t>CH</a:t>
            </a:r>
            <a:r>
              <a:rPr lang="en-US" altLang="zh-CN" sz="2800" baseline="-25000" dirty="0"/>
              <a:t>3</a:t>
            </a:r>
            <a:r>
              <a:rPr lang="en-US" altLang="zh-CN" sz="2800" dirty="0"/>
              <a:t>Cl</a:t>
            </a:r>
            <a:r>
              <a:rPr lang="zh-CN" altLang="zh-CN" sz="2800" dirty="0"/>
              <a:t>分子等。</a:t>
            </a:r>
          </a:p>
          <a:p>
            <a:pPr>
              <a:lnSpc>
                <a:spcPct val="150000"/>
              </a:lnSpc>
            </a:pPr>
            <a:r>
              <a:rPr lang="zh-CN" altLang="zh-CN" sz="2800" dirty="0"/>
              <a:t>非极性分子</a:t>
            </a:r>
            <a:r>
              <a:rPr lang="en-US" altLang="zh-CN" sz="2800" dirty="0"/>
              <a:t>:</a:t>
            </a:r>
            <a:r>
              <a:rPr lang="zh-CN" altLang="zh-CN" sz="2800" dirty="0"/>
              <a:t>分子中的正电中心和负电中心重合。如</a:t>
            </a:r>
            <a:r>
              <a:rPr lang="en-US" altLang="zh-CN" sz="2800" dirty="0"/>
              <a:t>P</a:t>
            </a:r>
            <a:r>
              <a:rPr lang="en-US" altLang="zh-CN" sz="2800" baseline="-25000" dirty="0"/>
              <a:t>4</a:t>
            </a:r>
            <a:r>
              <a:rPr lang="zh-CN" altLang="zh-CN" sz="2800" dirty="0"/>
              <a:t>、</a:t>
            </a:r>
            <a:r>
              <a:rPr lang="en-US" altLang="zh-CN" sz="2800" dirty="0"/>
              <a:t>CO</a:t>
            </a:r>
            <a:r>
              <a:rPr lang="en-US" altLang="zh-CN" sz="2800" baseline="-25000" dirty="0"/>
              <a:t>2</a:t>
            </a:r>
            <a:r>
              <a:rPr lang="zh-CN" altLang="zh-CN" sz="2800" dirty="0"/>
              <a:t>分子等。</a:t>
            </a:r>
          </a:p>
          <a:p>
            <a:pPr>
              <a:lnSpc>
                <a:spcPct val="150000"/>
              </a:lnSpc>
            </a:pPr>
            <a:r>
              <a:rPr lang="en-US" altLang="zh-CN" sz="2800" dirty="0"/>
              <a:t>③</a:t>
            </a:r>
            <a:r>
              <a:rPr lang="zh-CN" altLang="zh-CN" sz="2800" dirty="0"/>
              <a:t>键的极性与分子极性的关系</a:t>
            </a:r>
          </a:p>
          <a:p>
            <a:pPr>
              <a:lnSpc>
                <a:spcPct val="150000"/>
              </a:lnSpc>
            </a:pPr>
            <a:r>
              <a:rPr lang="zh-CN" altLang="zh-CN" sz="2800" dirty="0"/>
              <a:t>只含有非极性键的分子一定是非极性分子</a:t>
            </a:r>
            <a:r>
              <a:rPr lang="en-US" altLang="zh-CN" sz="2800" dirty="0"/>
              <a:t>(O</a:t>
            </a:r>
            <a:r>
              <a:rPr lang="en-US" altLang="zh-CN" sz="2800" baseline="-25000" dirty="0"/>
              <a:t>3</a:t>
            </a:r>
            <a:r>
              <a:rPr lang="zh-CN" altLang="zh-CN" sz="2800" dirty="0"/>
              <a:t>除外</a:t>
            </a:r>
            <a:r>
              <a:rPr lang="en-US" altLang="zh-CN" sz="2800" dirty="0"/>
              <a:t>);</a:t>
            </a:r>
            <a:r>
              <a:rPr lang="zh-CN" altLang="zh-CN" sz="2800" dirty="0"/>
              <a:t>含极性键的分子</a:t>
            </a:r>
            <a:r>
              <a:rPr lang="en-US" altLang="zh-CN" sz="2800" dirty="0"/>
              <a:t>,</a:t>
            </a:r>
            <a:r>
              <a:rPr lang="zh-CN" altLang="zh-CN" sz="2800" dirty="0"/>
              <a:t>如果分子的空间结构是对称的</a:t>
            </a:r>
            <a:r>
              <a:rPr lang="en-US" altLang="zh-CN" sz="2800" dirty="0"/>
              <a:t>,</a:t>
            </a:r>
            <a:r>
              <a:rPr lang="zh-CN" altLang="zh-CN" sz="2800" dirty="0"/>
              <a:t>则键的极性相互抵消</a:t>
            </a:r>
            <a:r>
              <a:rPr lang="en-US" altLang="zh-CN" sz="2800" dirty="0"/>
              <a:t>,</a:t>
            </a:r>
            <a:r>
              <a:rPr lang="zh-CN" altLang="zh-CN" sz="2800" dirty="0"/>
              <a:t>各个键的极性的向量和为零</a:t>
            </a:r>
            <a:r>
              <a:rPr lang="en-US" altLang="zh-CN" sz="2800" dirty="0"/>
              <a:t>,</a:t>
            </a:r>
            <a:r>
              <a:rPr lang="zh-CN" altLang="zh-CN" sz="2800" dirty="0"/>
              <a:t>分子就是非极性分子</a:t>
            </a:r>
            <a:r>
              <a:rPr lang="en-US" altLang="zh-CN" sz="2800" dirty="0"/>
              <a:t>,</a:t>
            </a:r>
            <a:r>
              <a:rPr lang="zh-CN" altLang="zh-CN" sz="2800" dirty="0"/>
              <a:t>反之</a:t>
            </a:r>
            <a:r>
              <a:rPr lang="en-US" altLang="zh-CN" sz="2800" dirty="0"/>
              <a:t>,</a:t>
            </a:r>
            <a:r>
              <a:rPr lang="zh-CN" altLang="zh-CN" sz="2800" dirty="0"/>
              <a:t>则是极性分子。其</a:t>
            </a:r>
            <a:r>
              <a:rPr lang="zh-CN" altLang="zh-CN" sz="2800" dirty="0" smtClean="0"/>
              <a:t>关系可</a:t>
            </a:r>
            <a:r>
              <a:rPr lang="zh-CN" altLang="zh-CN" sz="2800" dirty="0"/>
              <a:t>总结如下</a:t>
            </a:r>
            <a:r>
              <a:rPr lang="en-US" altLang="zh-CN" sz="2800" dirty="0"/>
              <a:t>:</a:t>
            </a:r>
            <a:endParaRPr lang="zh-CN" altLang="zh-CN" sz="2800" dirty="0"/>
          </a:p>
        </p:txBody>
      </p:sp>
      <p:sp>
        <p:nvSpPr>
          <p:cNvPr id="5" name="矩形 4">
            <a:extLst>
              <a:ext uri="{FF2B5EF4-FFF2-40B4-BE49-F238E27FC236}">
                <a16:creationId xmlns:a16="http://schemas.microsoft.com/office/drawing/2014/main" xmlns="" id="{E21ABC8D-1C46-4B5A-9C88-3EA50E8EBABA}"/>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Tree>
    <p:extLst>
      <p:ext uri="{BB962C8B-B14F-4D97-AF65-F5344CB8AC3E}">
        <p14:creationId xmlns:p14="http://schemas.microsoft.com/office/powerpoint/2010/main" val="40303377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矩形 11">
                <a:extLst>
                  <a:ext uri="{FF2B5EF4-FFF2-40B4-BE49-F238E27FC236}">
                    <a16:creationId xmlns:a16="http://schemas.microsoft.com/office/drawing/2014/main" xmlns="" id="{B4FFD8E9-702D-4C39-B350-CE0E70E3737E}"/>
                  </a:ext>
                </a:extLst>
              </p:cNvPr>
              <p:cNvSpPr/>
              <p:nvPr/>
            </p:nvSpPr>
            <p:spPr>
              <a:xfrm>
                <a:off x="234043" y="-831045"/>
                <a:ext cx="11723913" cy="4708918"/>
              </a:xfrm>
              <a:prstGeom prst="rect">
                <a:avLst/>
              </a:prstGeom>
            </p:spPr>
            <p:txBody>
              <a:bodyPr wrap="square">
                <a:spAutoFit/>
              </a:bodyPr>
              <a:lstStyle/>
              <a:p>
                <a:pPr>
                  <a:lnSpc>
                    <a:spcPct val="150000"/>
                  </a:lnSpc>
                </a:pPr>
                <a:r>
                  <a:rPr lang="zh-CN" altLang="zh-CN" sz="2800" dirty="0"/>
                  <a:t>分子</a:t>
                </a:r>
                <a14:m>
                  <m:oMath xmlns:m="http://schemas.openxmlformats.org/officeDocument/2006/math">
                    <m:d>
                      <m:dPr>
                        <m:begChr m:val="{"/>
                        <m:endChr m:val=""/>
                        <m:ctrlPr>
                          <a:rPr lang="zh-CN" altLang="zh-CN" sz="2800" i="1">
                            <a:latin typeface="Cambria Math" panose="02040503050406030204" pitchFamily="18" charset="0"/>
                          </a:rPr>
                        </m:ctrlPr>
                      </m:dPr>
                      <m:e>
                        <m:m>
                          <m:mPr>
                            <m:plcHide m:val="on"/>
                            <m:mcs>
                              <m:mc>
                                <m:mcPr>
                                  <m:count m:val="1"/>
                                  <m:mcJc m:val="center"/>
                                </m:mcPr>
                              </m:mc>
                            </m:mcs>
                            <m:ctrlPr>
                              <a:rPr lang="zh-CN" altLang="zh-CN" sz="2800" i="1">
                                <a:latin typeface="Cambria Math" panose="02040503050406030204" pitchFamily="18" charset="0"/>
                              </a:rPr>
                            </m:ctrlPr>
                          </m:mPr>
                          <m:mr>
                            <m:e>
                              <m:m>
                                <m:mPr>
                                  <m:plcHide m:val="on"/>
                                  <m:mcs>
                                    <m:mc>
                                      <m:mcPr>
                                        <m:count m:val="1"/>
                                        <m:mcJc m:val="center"/>
                                      </m:mcPr>
                                    </m:mc>
                                  </m:mcs>
                                  <m:ctrlPr>
                                    <a:rPr lang="zh-CN" altLang="zh-CN" sz="2800" i="1">
                                      <a:latin typeface="Cambria Math" panose="02040503050406030204" pitchFamily="18" charset="0"/>
                                    </a:rPr>
                                  </m:ctrlPr>
                                </m:mPr>
                                <m:mr>
                                  <m:e>
                                    <m:r>
                                      <m:rPr>
                                        <m:nor/>
                                      </m:rPr>
                                      <a:rPr lang="zh-CN" altLang="zh-CN" sz="2800"/>
                                      <m:t>非极性</m:t>
                                    </m:r>
                                  </m:e>
                                </m:mr>
                                <m:mr>
                                  <m:e>
                                    <m:r>
                                      <m:rPr>
                                        <m:nor/>
                                      </m:rPr>
                                      <a:rPr lang="zh-CN" altLang="zh-CN" sz="2800"/>
                                      <m:t>分子</m:t>
                                    </m:r>
                                  </m:e>
                                </m:mr>
                              </m:m>
                              <m:d>
                                <m:dPr>
                                  <m:begChr m:val="{"/>
                                  <m:endChr m:val=""/>
                                  <m:ctrlPr>
                                    <a:rPr lang="zh-CN" altLang="zh-CN" sz="2800" i="1">
                                      <a:latin typeface="Cambria Math" panose="02040503050406030204" pitchFamily="18" charset="0"/>
                                    </a:rPr>
                                  </m:ctrlPr>
                                </m:dPr>
                                <m:e>
                                  <m:m>
                                    <m:mPr>
                                      <m:plcHide m:val="on"/>
                                      <m:mcs>
                                        <m:mc>
                                          <m:mcPr>
                                            <m:count m:val="1"/>
                                            <m:mcJc m:val="center"/>
                                          </m:mcPr>
                                        </m:mc>
                                      </m:mcs>
                                      <m:ctrlPr>
                                        <a:rPr lang="zh-CN" altLang="zh-CN" sz="2800" i="1">
                                          <a:latin typeface="Cambria Math" panose="02040503050406030204" pitchFamily="18" charset="0"/>
                                        </a:rPr>
                                      </m:ctrlPr>
                                    </m:mPr>
                                    <m:mr>
                                      <m:e>
                                        <m:r>
                                          <m:rPr>
                                            <m:nor/>
                                          </m:rPr>
                                          <a:rPr lang="zh-CN" altLang="zh-CN" sz="2800"/>
                                          <m:t>由非极性键形成</m:t>
                                        </m:r>
                                        <m:r>
                                          <m:rPr>
                                            <m:nor/>
                                          </m:rPr>
                                          <a:rPr lang="en-US" altLang="zh-CN" sz="2800"/>
                                          <m:t>(</m:t>
                                        </m:r>
                                        <m:r>
                                          <m:rPr>
                                            <m:nor/>
                                          </m:rPr>
                                          <a:rPr lang="zh-CN" altLang="zh-CN" sz="2800"/>
                                          <m:t>如</m:t>
                                        </m:r>
                                        <m:sSub>
                                          <m:sSubPr>
                                            <m:ctrlPr>
                                              <a:rPr lang="zh-CN" altLang="zh-CN" sz="2800" i="1">
                                                <a:latin typeface="Cambria Math" panose="02040503050406030204" pitchFamily="18" charset="0"/>
                                              </a:rPr>
                                            </m:ctrlPr>
                                          </m:sSubPr>
                                          <m:e>
                                            <m:r>
                                              <m:rPr>
                                                <m:sty m:val="p"/>
                                              </m:rPr>
                                              <a:rPr lang="en-US" altLang="zh-CN" sz="2800">
                                                <a:latin typeface="Cambria Math"/>
                                              </a:rPr>
                                              <m:t>H</m:t>
                                            </m:r>
                                          </m:e>
                                          <m:sub>
                                            <m:r>
                                              <a:rPr lang="en-US" altLang="zh-CN" sz="2800">
                                                <a:latin typeface="Cambria Math"/>
                                              </a:rPr>
                                              <m:t>2</m:t>
                                            </m:r>
                                          </m:sub>
                                        </m:sSub>
                                        <m:r>
                                          <m:rPr>
                                            <m:nor/>
                                          </m:rPr>
                                          <a:rPr lang="zh-CN" altLang="zh-CN" sz="2800"/>
                                          <m:t>、</m:t>
                                        </m:r>
                                        <m:sSub>
                                          <m:sSubPr>
                                            <m:ctrlPr>
                                              <a:rPr lang="zh-CN" altLang="zh-CN" sz="2800" i="1">
                                                <a:latin typeface="Cambria Math" panose="02040503050406030204" pitchFamily="18" charset="0"/>
                                              </a:rPr>
                                            </m:ctrlPr>
                                          </m:sSubPr>
                                          <m:e>
                                            <m:r>
                                              <m:rPr>
                                                <m:sty m:val="p"/>
                                              </m:rPr>
                                              <a:rPr lang="en-US" altLang="zh-CN" sz="2800">
                                                <a:latin typeface="Cambria Math"/>
                                              </a:rPr>
                                              <m:t>O</m:t>
                                            </m:r>
                                          </m:e>
                                          <m:sub>
                                            <m:r>
                                              <a:rPr lang="en-US" altLang="zh-CN" sz="2800">
                                                <a:latin typeface="Cambria Math"/>
                                              </a:rPr>
                                              <m:t>2</m:t>
                                            </m:r>
                                          </m:sub>
                                        </m:sSub>
                                        <m:r>
                                          <m:rPr>
                                            <m:nor/>
                                          </m:rPr>
                                          <a:rPr lang="zh-CN" altLang="zh-CN" sz="2800"/>
                                          <m:t>、</m:t>
                                        </m:r>
                                        <m:r>
                                          <m:rPr>
                                            <m:sty m:val="p"/>
                                          </m:rPr>
                                          <a:rPr lang="en-US" altLang="zh-CN" sz="2800">
                                            <a:latin typeface="Cambria Math"/>
                                          </a:rPr>
                                          <m:t>C</m:t>
                                        </m:r>
                                        <m:sSub>
                                          <m:sSubPr>
                                            <m:ctrlPr>
                                              <a:rPr lang="zh-CN" altLang="zh-CN" sz="2800" i="1">
                                                <a:latin typeface="Cambria Math" panose="02040503050406030204" pitchFamily="18" charset="0"/>
                                              </a:rPr>
                                            </m:ctrlPr>
                                          </m:sSubPr>
                                          <m:e>
                                            <m:r>
                                              <m:rPr>
                                                <m:sty m:val="p"/>
                                              </m:rPr>
                                              <a:rPr lang="en-US" altLang="zh-CN" sz="2800">
                                                <a:latin typeface="Cambria Math"/>
                                              </a:rPr>
                                              <m:t>l</m:t>
                                            </m:r>
                                          </m:e>
                                          <m:sub>
                                            <m:r>
                                              <a:rPr lang="en-US" altLang="zh-CN" sz="2800">
                                                <a:latin typeface="Cambria Math"/>
                                              </a:rPr>
                                              <m:t>2</m:t>
                                            </m:r>
                                          </m:sub>
                                        </m:sSub>
                                        <m:r>
                                          <m:rPr>
                                            <m:nor/>
                                          </m:rPr>
                                          <a:rPr lang="zh-CN" altLang="zh-CN" sz="2800"/>
                                          <m:t>、</m:t>
                                        </m:r>
                                        <m:sSub>
                                          <m:sSubPr>
                                            <m:ctrlPr>
                                              <a:rPr lang="zh-CN" altLang="zh-CN" sz="2800" i="1">
                                                <a:latin typeface="Cambria Math" panose="02040503050406030204" pitchFamily="18" charset="0"/>
                                              </a:rPr>
                                            </m:ctrlPr>
                                          </m:sSubPr>
                                          <m:e>
                                            <m:r>
                                              <m:rPr>
                                                <m:sty m:val="p"/>
                                              </m:rPr>
                                              <a:rPr lang="en-US" altLang="zh-CN" sz="2800">
                                                <a:latin typeface="Cambria Math"/>
                                              </a:rPr>
                                              <m:t>P</m:t>
                                            </m:r>
                                          </m:e>
                                          <m:sub>
                                            <m:r>
                                              <a:rPr lang="en-US" altLang="zh-CN" sz="2800">
                                                <a:latin typeface="Cambria Math"/>
                                              </a:rPr>
                                              <m:t>4</m:t>
                                            </m:r>
                                          </m:sub>
                                        </m:sSub>
                                        <m:r>
                                          <m:rPr>
                                            <m:nor/>
                                          </m:rPr>
                                          <a:rPr lang="zh-CN" altLang="zh-CN" sz="2800"/>
                                          <m:t>等</m:t>
                                        </m:r>
                                        <m:r>
                                          <m:rPr>
                                            <m:nor/>
                                          </m:rPr>
                                          <a:rPr lang="en-US" altLang="zh-CN" sz="2800"/>
                                          <m:t>)</m:t>
                                        </m:r>
                                        <m:r>
                                          <a:rPr lang="en-US" altLang="zh-CN" sz="2800" b="0" i="1" smtClean="0">
                                            <a:latin typeface="Cambria Math" panose="02040503050406030204" pitchFamily="18" charset="0"/>
                                          </a:rPr>
                                          <m:t>                    </m:t>
                                        </m:r>
                                      </m:e>
                                    </m:mr>
                                    <m:mr>
                                      <m:e>
                                        <m:r>
                                          <m:rPr>
                                            <m:nor/>
                                          </m:rPr>
                                          <a:rPr lang="zh-CN" altLang="zh-CN" sz="2800"/>
                                          <m:t>由极性键形成</m:t>
                                        </m:r>
                                        <m:r>
                                          <m:rPr>
                                            <m:nor/>
                                          </m:rPr>
                                          <a:rPr lang="en-US" altLang="zh-CN" sz="2800"/>
                                          <m:t>,</m:t>
                                        </m:r>
                                        <m:r>
                                          <m:rPr>
                                            <m:nor/>
                                          </m:rPr>
                                          <a:rPr lang="zh-CN" altLang="zh-CN" sz="2800"/>
                                          <m:t>空间结构对称</m:t>
                                        </m:r>
                                        <m:r>
                                          <m:rPr>
                                            <m:nor/>
                                          </m:rPr>
                                          <a:rPr lang="en-US" altLang="zh-CN" sz="2800"/>
                                          <m:t>(</m:t>
                                        </m:r>
                                        <m:r>
                                          <m:rPr>
                                            <m:nor/>
                                          </m:rPr>
                                          <a:rPr lang="zh-CN" altLang="zh-CN" sz="2800"/>
                                          <m:t>如</m:t>
                                        </m:r>
                                        <m:r>
                                          <m:rPr>
                                            <m:sty m:val="p"/>
                                          </m:rPr>
                                          <a:rPr lang="en-US" altLang="zh-CN" sz="2800">
                                            <a:latin typeface="Cambria Math"/>
                                          </a:rPr>
                                          <m:t>C</m:t>
                                        </m:r>
                                        <m:sSub>
                                          <m:sSubPr>
                                            <m:ctrlPr>
                                              <a:rPr lang="zh-CN" altLang="zh-CN" sz="2800" i="1">
                                                <a:latin typeface="Cambria Math" panose="02040503050406030204" pitchFamily="18" charset="0"/>
                                              </a:rPr>
                                            </m:ctrlPr>
                                          </m:sSubPr>
                                          <m:e>
                                            <m:r>
                                              <m:rPr>
                                                <m:sty m:val="p"/>
                                              </m:rPr>
                                              <a:rPr lang="en-US" altLang="zh-CN" sz="2800">
                                                <a:latin typeface="Cambria Math"/>
                                              </a:rPr>
                                              <m:t>O</m:t>
                                            </m:r>
                                          </m:e>
                                          <m:sub>
                                            <m:r>
                                              <a:rPr lang="en-US" altLang="zh-CN" sz="2800">
                                                <a:latin typeface="Cambria Math"/>
                                              </a:rPr>
                                              <m:t>2</m:t>
                                            </m:r>
                                          </m:sub>
                                        </m:sSub>
                                        <m:r>
                                          <m:rPr>
                                            <m:nor/>
                                          </m:rPr>
                                          <a:rPr lang="zh-CN" altLang="zh-CN" sz="2800"/>
                                          <m:t>、</m:t>
                                        </m:r>
                                        <m:r>
                                          <m:rPr>
                                            <m:sty m:val="p"/>
                                          </m:rPr>
                                          <a:rPr lang="en-US" altLang="zh-CN" sz="2800">
                                            <a:latin typeface="Cambria Math"/>
                                          </a:rPr>
                                          <m:t>B</m:t>
                                        </m:r>
                                        <m:sSub>
                                          <m:sSubPr>
                                            <m:ctrlPr>
                                              <a:rPr lang="zh-CN" altLang="zh-CN" sz="2800" i="1">
                                                <a:latin typeface="Cambria Math" panose="02040503050406030204" pitchFamily="18" charset="0"/>
                                              </a:rPr>
                                            </m:ctrlPr>
                                          </m:sSubPr>
                                          <m:e>
                                            <m:r>
                                              <m:rPr>
                                                <m:sty m:val="p"/>
                                              </m:rPr>
                                              <a:rPr lang="en-US" altLang="zh-CN" sz="2800">
                                                <a:latin typeface="Cambria Math"/>
                                              </a:rPr>
                                              <m:t>F</m:t>
                                            </m:r>
                                          </m:e>
                                          <m:sub>
                                            <m:r>
                                              <a:rPr lang="en-US" altLang="zh-CN" sz="2800">
                                                <a:latin typeface="Cambria Math"/>
                                              </a:rPr>
                                              <m:t>3</m:t>
                                            </m:r>
                                          </m:sub>
                                        </m:sSub>
                                        <m:r>
                                          <m:rPr>
                                            <m:nor/>
                                          </m:rPr>
                                          <a:rPr lang="zh-CN" altLang="zh-CN" sz="2800"/>
                                          <m:t>、</m:t>
                                        </m:r>
                                        <m:r>
                                          <m:rPr>
                                            <m:sty m:val="p"/>
                                          </m:rPr>
                                          <a:rPr lang="en-US" altLang="zh-CN" sz="2800">
                                            <a:latin typeface="Cambria Math"/>
                                          </a:rPr>
                                          <m:t>C</m:t>
                                        </m:r>
                                        <m:sSub>
                                          <m:sSubPr>
                                            <m:ctrlPr>
                                              <a:rPr lang="zh-CN" altLang="zh-CN" sz="2800" i="1">
                                                <a:latin typeface="Cambria Math" panose="02040503050406030204" pitchFamily="18" charset="0"/>
                                              </a:rPr>
                                            </m:ctrlPr>
                                          </m:sSubPr>
                                          <m:e>
                                            <m:r>
                                              <m:rPr>
                                                <m:sty m:val="p"/>
                                              </m:rPr>
                                              <a:rPr lang="en-US" altLang="zh-CN" sz="2800">
                                                <a:latin typeface="Cambria Math"/>
                                              </a:rPr>
                                              <m:t>H</m:t>
                                            </m:r>
                                          </m:e>
                                          <m:sub>
                                            <m:r>
                                              <a:rPr lang="en-US" altLang="zh-CN" sz="2800">
                                                <a:latin typeface="Cambria Math"/>
                                              </a:rPr>
                                              <m:t>4</m:t>
                                            </m:r>
                                          </m:sub>
                                        </m:sSub>
                                        <m:r>
                                          <m:rPr>
                                            <m:nor/>
                                          </m:rPr>
                                          <a:rPr lang="zh-CN" altLang="zh-CN" sz="2800"/>
                                          <m:t>等</m:t>
                                        </m:r>
                                        <m:r>
                                          <m:rPr>
                                            <m:nor/>
                                          </m:rPr>
                                          <a:rPr lang="en-US" altLang="zh-CN" sz="2800"/>
                                          <m:t>)</m:t>
                                        </m:r>
                                      </m:e>
                                    </m:mr>
                                  </m:m>
                                </m:e>
                              </m:d>
                              <m:r>
                                <a:rPr lang="en-US" altLang="zh-CN" sz="2800" b="0" i="1" smtClean="0">
                                  <a:latin typeface="Cambria Math" panose="02040503050406030204" pitchFamily="18" charset="0"/>
                                </a:rPr>
                                <m:t>        </m:t>
                              </m:r>
                            </m:e>
                          </m:mr>
                          <m:mr>
                            <m:e>
                              <m:r>
                                <m:rPr>
                                  <m:nor/>
                                </m:rPr>
                                <a:rPr lang="zh-CN" altLang="zh-CN" sz="2800"/>
                                <m:t>极性分子</m:t>
                              </m:r>
                              <m:r>
                                <m:rPr>
                                  <m:nor/>
                                </m:rPr>
                                <a:rPr lang="en-US" altLang="zh-CN" sz="2800"/>
                                <m:t>:</m:t>
                              </m:r>
                              <m:r>
                                <m:rPr>
                                  <m:nor/>
                                </m:rPr>
                                <a:rPr lang="zh-CN" altLang="zh-CN" sz="2800"/>
                                <m:t>由极性键形成</m:t>
                              </m:r>
                              <m:r>
                                <m:rPr>
                                  <m:nor/>
                                </m:rPr>
                                <a:rPr lang="en-US" altLang="zh-CN" sz="2800"/>
                                <m:t>,</m:t>
                              </m:r>
                              <m:r>
                                <m:rPr>
                                  <m:nor/>
                                </m:rPr>
                                <a:rPr lang="zh-CN" altLang="zh-CN" sz="2800"/>
                                <m:t>空间结构不对称</m:t>
                              </m:r>
                              <m:r>
                                <m:rPr>
                                  <m:nor/>
                                </m:rPr>
                                <a:rPr lang="en-US" altLang="zh-CN" sz="2800"/>
                                <m:t>,</m:t>
                              </m:r>
                              <m:r>
                                <m:rPr>
                                  <m:nor/>
                                </m:rPr>
                                <a:rPr lang="zh-CN" altLang="zh-CN" sz="2800"/>
                                <m:t>键的极性不能抵消</m:t>
                              </m:r>
                              <m:r>
                                <m:rPr>
                                  <m:nor/>
                                </m:rPr>
                                <a:rPr lang="en-US" altLang="zh-CN" sz="2800"/>
                                <m:t>(</m:t>
                              </m:r>
                              <m:r>
                                <m:rPr>
                                  <m:nor/>
                                </m:rPr>
                                <a:rPr lang="zh-CN" altLang="zh-CN" sz="2800"/>
                                <m:t>如</m:t>
                              </m:r>
                            </m:e>
                          </m:mr>
                          <m:mr>
                            <m:e>
                              <m:r>
                                <m:rPr>
                                  <m:sty m:val="p"/>
                                </m:rPr>
                                <a:rPr lang="en-US" altLang="zh-CN" sz="2800">
                                  <a:latin typeface="Cambria Math"/>
                                </a:rPr>
                                <m:t>HCl</m:t>
                              </m:r>
                              <m:r>
                                <m:rPr>
                                  <m:nor/>
                                </m:rPr>
                                <a:rPr lang="zh-CN" altLang="zh-CN" sz="2800"/>
                                <m:t>、</m:t>
                              </m:r>
                              <m:r>
                                <m:rPr>
                                  <m:sty m:val="p"/>
                                </m:rPr>
                                <a:rPr lang="en-US" altLang="zh-CN" sz="2800">
                                  <a:latin typeface="Cambria Math"/>
                                </a:rPr>
                                <m:t>HCN</m:t>
                              </m:r>
                              <m:r>
                                <m:rPr>
                                  <m:nor/>
                                </m:rPr>
                                <a:rPr lang="zh-CN" altLang="zh-CN" sz="2800"/>
                                <m:t>、</m:t>
                              </m:r>
                              <m:sSub>
                                <m:sSubPr>
                                  <m:ctrlPr>
                                    <a:rPr lang="zh-CN" altLang="zh-CN" sz="2800" i="1">
                                      <a:latin typeface="Cambria Math" panose="02040503050406030204" pitchFamily="18" charset="0"/>
                                    </a:rPr>
                                  </m:ctrlPr>
                                </m:sSubPr>
                                <m:e>
                                  <m:r>
                                    <m:rPr>
                                      <m:sty m:val="p"/>
                                    </m:rPr>
                                    <a:rPr lang="en-US" altLang="zh-CN" sz="2800">
                                      <a:latin typeface="Cambria Math"/>
                                    </a:rPr>
                                    <m:t>H</m:t>
                                  </m:r>
                                </m:e>
                                <m:sub>
                                  <m:r>
                                    <a:rPr lang="en-US" altLang="zh-CN" sz="2800">
                                      <a:latin typeface="Cambria Math"/>
                                    </a:rPr>
                                    <m:t>2</m:t>
                                  </m:r>
                                </m:sub>
                              </m:sSub>
                              <m:r>
                                <m:rPr>
                                  <m:sty m:val="p"/>
                                </m:rPr>
                                <a:rPr lang="en-US" altLang="zh-CN" sz="2800">
                                  <a:latin typeface="Cambria Math"/>
                                </a:rPr>
                                <m:t>O</m:t>
                              </m:r>
                              <m:r>
                                <m:rPr>
                                  <m:nor/>
                                </m:rPr>
                                <a:rPr lang="zh-CN" altLang="zh-CN" sz="2800"/>
                                <m:t>、</m:t>
                              </m:r>
                              <m:r>
                                <m:rPr>
                                  <m:sty m:val="p"/>
                                </m:rPr>
                                <a:rPr lang="en-US" altLang="zh-CN" sz="2800">
                                  <a:latin typeface="Cambria Math"/>
                                </a:rPr>
                                <m:t>N</m:t>
                              </m:r>
                              <m:sSub>
                                <m:sSubPr>
                                  <m:ctrlPr>
                                    <a:rPr lang="zh-CN" altLang="zh-CN" sz="2800" i="1">
                                      <a:latin typeface="Cambria Math" panose="02040503050406030204" pitchFamily="18" charset="0"/>
                                    </a:rPr>
                                  </m:ctrlPr>
                                </m:sSubPr>
                                <m:e>
                                  <m:r>
                                    <m:rPr>
                                      <m:sty m:val="p"/>
                                    </m:rPr>
                                    <a:rPr lang="en-US" altLang="zh-CN" sz="2800">
                                      <a:latin typeface="Cambria Math"/>
                                    </a:rPr>
                                    <m:t>H</m:t>
                                  </m:r>
                                </m:e>
                                <m:sub>
                                  <m:r>
                                    <a:rPr lang="en-US" altLang="zh-CN" sz="2800">
                                      <a:latin typeface="Cambria Math"/>
                                    </a:rPr>
                                    <m:t>3</m:t>
                                  </m:r>
                                </m:sub>
                              </m:sSub>
                              <m:r>
                                <m:rPr>
                                  <m:nor/>
                                </m:rPr>
                                <a:rPr lang="zh-CN" altLang="zh-CN" sz="2800"/>
                                <m:t>、</m:t>
                              </m:r>
                              <m:r>
                                <m:rPr>
                                  <m:sty m:val="p"/>
                                </m:rPr>
                                <a:rPr lang="en-US" altLang="zh-CN" sz="2800">
                                  <a:latin typeface="Cambria Math"/>
                                </a:rPr>
                                <m:t>C</m:t>
                              </m:r>
                              <m:sSub>
                                <m:sSubPr>
                                  <m:ctrlPr>
                                    <a:rPr lang="zh-CN" altLang="zh-CN" sz="2800" i="1">
                                      <a:latin typeface="Cambria Math" panose="02040503050406030204" pitchFamily="18" charset="0"/>
                                    </a:rPr>
                                  </m:ctrlPr>
                                </m:sSubPr>
                                <m:e>
                                  <m:r>
                                    <m:rPr>
                                      <m:sty m:val="p"/>
                                    </m:rPr>
                                    <a:rPr lang="en-US" altLang="zh-CN" sz="2800">
                                      <a:latin typeface="Cambria Math"/>
                                    </a:rPr>
                                    <m:t>H</m:t>
                                  </m:r>
                                </m:e>
                                <m:sub>
                                  <m:r>
                                    <a:rPr lang="en-US" altLang="zh-CN" sz="2800">
                                      <a:latin typeface="Cambria Math"/>
                                    </a:rPr>
                                    <m:t>3</m:t>
                                  </m:r>
                                </m:sub>
                              </m:sSub>
                              <m:r>
                                <m:rPr>
                                  <m:sty m:val="p"/>
                                </m:rPr>
                                <a:rPr lang="en-US" altLang="zh-CN" sz="2800">
                                  <a:latin typeface="Cambria Math"/>
                                </a:rPr>
                                <m:t>Cl</m:t>
                              </m:r>
                              <m:r>
                                <m:rPr>
                                  <m:nor/>
                                </m:rPr>
                                <a:rPr lang="zh-CN" altLang="zh-CN" sz="2800"/>
                                <m:t>等</m:t>
                              </m:r>
                              <m:r>
                                <m:rPr>
                                  <m:nor/>
                                </m:rPr>
                                <a:rPr lang="en-US" altLang="zh-CN" sz="2800"/>
                                <m:t>)</m:t>
                              </m:r>
                              <m:r>
                                <a:rPr lang="en-US" altLang="zh-CN" sz="2800" b="0" i="1" smtClean="0">
                                  <a:latin typeface="Cambria Math" panose="02040503050406030204" pitchFamily="18" charset="0"/>
                                </a:rPr>
                                <m:t>                 </m:t>
                              </m:r>
                            </m:e>
                          </m:mr>
                        </m:m>
                      </m:e>
                    </m:d>
                  </m:oMath>
                </a14:m>
                <a:r>
                  <a:rPr lang="en-US" altLang="zh-CN" sz="2800" dirty="0"/>
                  <a:t>   </a:t>
                </a:r>
                <a:endParaRPr lang="zh-CN" altLang="zh-CN" sz="2800" dirty="0"/>
              </a:p>
              <a:p>
                <a:pPr>
                  <a:lnSpc>
                    <a:spcPct val="150000"/>
                  </a:lnSpc>
                </a:pPr>
                <a:r>
                  <a:rPr lang="en-US" altLang="zh-CN" sz="2800" dirty="0"/>
                  <a:t>④</a:t>
                </a:r>
                <a:r>
                  <a:rPr lang="zh-CN" altLang="zh-CN" sz="2800" dirty="0"/>
                  <a:t>不同类型分子的键角、分子立体构型、键的极性与分子的极性比较</a:t>
                </a:r>
                <a:r>
                  <a:rPr lang="en-US" altLang="zh-CN" sz="2800" dirty="0"/>
                  <a:t>:</a:t>
                </a:r>
                <a:endParaRPr lang="zh-CN" altLang="zh-CN" sz="2800" dirty="0"/>
              </a:p>
              <a:p>
                <a:pPr>
                  <a:lnSpc>
                    <a:spcPct val="150000"/>
                  </a:lnSpc>
                </a:pPr>
                <a:endParaRPr lang="zh-CN" altLang="zh-CN" sz="2800" dirty="0"/>
              </a:p>
            </p:txBody>
          </p:sp>
        </mc:Choice>
        <mc:Fallback xmlns="">
          <p:sp>
            <p:nvSpPr>
              <p:cNvPr id="12" name="矩形 11">
                <a:extLst>
                  <a:ext uri="{FF2B5EF4-FFF2-40B4-BE49-F238E27FC236}">
                    <a16:creationId xmlns:a16="http://schemas.microsoft.com/office/drawing/2014/main" id="{B4FFD8E9-702D-4C39-B350-CE0E70E3737E}"/>
                  </a:ext>
                </a:extLst>
              </p:cNvPr>
              <p:cNvSpPr>
                <a:spLocks noRot="1" noChangeAspect="1" noMove="1" noResize="1" noEditPoints="1" noAdjustHandles="1" noChangeArrowheads="1" noChangeShapeType="1" noTextEdit="1"/>
              </p:cNvSpPr>
              <p:nvPr/>
            </p:nvSpPr>
            <p:spPr>
              <a:xfrm>
                <a:off x="234043" y="-831045"/>
                <a:ext cx="11723913" cy="4708918"/>
              </a:xfrm>
              <a:prstGeom prst="rect">
                <a:avLst/>
              </a:prstGeom>
              <a:blipFill>
                <a:blip r:embed="rId2"/>
                <a:stretch>
                  <a:fillRect l="-1040"/>
                </a:stretch>
              </a:blipFill>
            </p:spPr>
            <p:txBody>
              <a:bodyPr/>
              <a:lstStyle/>
              <a:p>
                <a:r>
                  <a:rPr lang="zh-CN" altLang="en-US">
                    <a:noFill/>
                  </a:rPr>
                  <a:t> </a:t>
                </a:r>
              </a:p>
            </p:txBody>
          </p:sp>
        </mc:Fallback>
      </mc:AlternateContent>
      <p:sp>
        <p:nvSpPr>
          <p:cNvPr id="5" name="矩形 4">
            <a:extLst>
              <a:ext uri="{FF2B5EF4-FFF2-40B4-BE49-F238E27FC236}">
                <a16:creationId xmlns:a16="http://schemas.microsoft.com/office/drawing/2014/main" xmlns="" id="{E21ABC8D-1C46-4B5A-9C88-3EA50E8EBABA}"/>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graphicFrame>
        <p:nvGraphicFramePr>
          <p:cNvPr id="2" name="表格 1">
            <a:extLst>
              <a:ext uri="{FF2B5EF4-FFF2-40B4-BE49-F238E27FC236}">
                <a16:creationId xmlns:a16="http://schemas.microsoft.com/office/drawing/2014/main" xmlns="" id="{2A484512-ADBB-406B-A193-0E205A70F6D6}"/>
              </a:ext>
            </a:extLst>
          </p:cNvPr>
          <p:cNvGraphicFramePr>
            <a:graphicFrameLocks noGrp="1"/>
          </p:cNvGraphicFramePr>
          <p:nvPr>
            <p:extLst>
              <p:ext uri="{D42A27DB-BD31-4B8C-83A1-F6EECF244321}">
                <p14:modId xmlns:p14="http://schemas.microsoft.com/office/powerpoint/2010/main" val="1867769204"/>
              </p:ext>
            </p:extLst>
          </p:nvPr>
        </p:nvGraphicFramePr>
        <p:xfrm>
          <a:off x="464457" y="3196776"/>
          <a:ext cx="11292114" cy="3320137"/>
        </p:xfrm>
        <a:graphic>
          <a:graphicData uri="http://schemas.openxmlformats.org/drawingml/2006/table">
            <a:tbl>
              <a:tblPr firstRow="1" firstCol="1" bandRow="1">
                <a:tableStyleId>{5C22544A-7EE6-4342-B048-85BDC9FD1C3A}</a:tableStyleId>
              </a:tblPr>
              <a:tblGrid>
                <a:gridCol w="1557533">
                  <a:extLst>
                    <a:ext uri="{9D8B030D-6E8A-4147-A177-3AD203B41FA5}">
                      <a16:colId xmlns:a16="http://schemas.microsoft.com/office/drawing/2014/main" xmlns="" val="1127716029"/>
                    </a:ext>
                  </a:extLst>
                </a:gridCol>
                <a:gridCol w="1752224">
                  <a:extLst>
                    <a:ext uri="{9D8B030D-6E8A-4147-A177-3AD203B41FA5}">
                      <a16:colId xmlns:a16="http://schemas.microsoft.com/office/drawing/2014/main" xmlns="" val="337511324"/>
                    </a:ext>
                  </a:extLst>
                </a:gridCol>
                <a:gridCol w="1362841">
                  <a:extLst>
                    <a:ext uri="{9D8B030D-6E8A-4147-A177-3AD203B41FA5}">
                      <a16:colId xmlns:a16="http://schemas.microsoft.com/office/drawing/2014/main" xmlns="" val="3268993623"/>
                    </a:ext>
                  </a:extLst>
                </a:gridCol>
                <a:gridCol w="1362841">
                  <a:extLst>
                    <a:ext uri="{9D8B030D-6E8A-4147-A177-3AD203B41FA5}">
                      <a16:colId xmlns:a16="http://schemas.microsoft.com/office/drawing/2014/main" xmlns="" val="1924278911"/>
                    </a:ext>
                  </a:extLst>
                </a:gridCol>
                <a:gridCol w="1362841">
                  <a:extLst>
                    <a:ext uri="{9D8B030D-6E8A-4147-A177-3AD203B41FA5}">
                      <a16:colId xmlns:a16="http://schemas.microsoft.com/office/drawing/2014/main" xmlns="" val="2425749526"/>
                    </a:ext>
                  </a:extLst>
                </a:gridCol>
                <a:gridCol w="3893834">
                  <a:extLst>
                    <a:ext uri="{9D8B030D-6E8A-4147-A177-3AD203B41FA5}">
                      <a16:colId xmlns:a16="http://schemas.microsoft.com/office/drawing/2014/main" xmlns="" val="3798581492"/>
                    </a:ext>
                  </a:extLst>
                </a:gridCol>
              </a:tblGrid>
              <a:tr h="948611">
                <a:tc>
                  <a:txBody>
                    <a:bodyPr/>
                    <a:lstStyle/>
                    <a:p>
                      <a:pPr algn="ctr">
                        <a:lnSpc>
                          <a:spcPct val="100000"/>
                        </a:lnSpc>
                        <a:spcAft>
                          <a:spcPts val="0"/>
                        </a:spcAft>
                      </a:pPr>
                      <a:r>
                        <a:rPr lang="zh-CN" sz="2800" b="0">
                          <a:solidFill>
                            <a:schemeClr val="tx1"/>
                          </a:solidFill>
                          <a:effectLst/>
                        </a:rPr>
                        <a:t>分子</a:t>
                      </a:r>
                    </a:p>
                    <a:p>
                      <a:pPr algn="ctr">
                        <a:lnSpc>
                          <a:spcPct val="100000"/>
                        </a:lnSpc>
                        <a:spcAft>
                          <a:spcPts val="0"/>
                        </a:spcAft>
                      </a:pPr>
                      <a:r>
                        <a:rPr lang="zh-CN" sz="2800" b="0">
                          <a:solidFill>
                            <a:schemeClr val="tx1"/>
                          </a:solidFill>
                          <a:effectLst/>
                        </a:rPr>
                        <a:t>类型</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键角</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分子立</a:t>
                      </a:r>
                    </a:p>
                    <a:p>
                      <a:pPr algn="ctr">
                        <a:lnSpc>
                          <a:spcPct val="100000"/>
                        </a:lnSpc>
                        <a:spcAft>
                          <a:spcPts val="0"/>
                        </a:spcAft>
                      </a:pPr>
                      <a:r>
                        <a:rPr lang="zh-CN" sz="2800" b="0">
                          <a:solidFill>
                            <a:schemeClr val="tx1"/>
                          </a:solidFill>
                          <a:effectLst/>
                        </a:rPr>
                        <a:t>体构型</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键的</a:t>
                      </a:r>
                    </a:p>
                    <a:p>
                      <a:pPr algn="ctr">
                        <a:lnSpc>
                          <a:spcPct val="100000"/>
                        </a:lnSpc>
                        <a:spcAft>
                          <a:spcPts val="0"/>
                        </a:spcAft>
                      </a:pPr>
                      <a:r>
                        <a:rPr lang="zh-CN" sz="2800" b="0">
                          <a:solidFill>
                            <a:schemeClr val="tx1"/>
                          </a:solidFill>
                          <a:effectLst/>
                        </a:rPr>
                        <a:t>极性</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分子的</a:t>
                      </a:r>
                    </a:p>
                    <a:p>
                      <a:pPr algn="ctr">
                        <a:lnSpc>
                          <a:spcPct val="100000"/>
                        </a:lnSpc>
                        <a:spcAft>
                          <a:spcPts val="0"/>
                        </a:spcAft>
                      </a:pPr>
                      <a:r>
                        <a:rPr lang="zh-CN" sz="2800" b="0">
                          <a:solidFill>
                            <a:schemeClr val="tx1"/>
                          </a:solidFill>
                          <a:effectLst/>
                        </a:rPr>
                        <a:t>极性</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代表物</a:t>
                      </a:r>
                      <a:r>
                        <a:rPr lang="en-US" sz="2800" b="0">
                          <a:solidFill>
                            <a:schemeClr val="tx1"/>
                          </a:solidFill>
                          <a:effectLst/>
                        </a:rPr>
                        <a:t>(</a:t>
                      </a:r>
                      <a:r>
                        <a:rPr lang="zh-CN" sz="2800" b="0">
                          <a:solidFill>
                            <a:schemeClr val="tx1"/>
                          </a:solidFill>
                          <a:effectLst/>
                        </a:rPr>
                        <a:t>举例</a:t>
                      </a:r>
                      <a:r>
                        <a:rPr lang="en-US" sz="2800" b="0">
                          <a:solidFill>
                            <a:schemeClr val="tx1"/>
                          </a:solidFill>
                          <a:effectLst/>
                        </a:rPr>
                        <a:t>)</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35637293"/>
                  </a:ext>
                </a:extLst>
              </a:tr>
              <a:tr h="948611">
                <a:tc>
                  <a:txBody>
                    <a:bodyPr/>
                    <a:lstStyle/>
                    <a:p>
                      <a:pPr algn="ctr">
                        <a:lnSpc>
                          <a:spcPct val="100000"/>
                        </a:lnSpc>
                        <a:spcAft>
                          <a:spcPts val="0"/>
                        </a:spcAft>
                      </a:pPr>
                      <a:r>
                        <a:rPr lang="en-US" sz="2800" b="0">
                          <a:solidFill>
                            <a:schemeClr val="tx1"/>
                          </a:solidFill>
                          <a:effectLst/>
                        </a:rPr>
                        <a:t>A(</a:t>
                      </a:r>
                      <a:r>
                        <a:rPr lang="zh-CN" sz="2800" b="0">
                          <a:solidFill>
                            <a:schemeClr val="tx1"/>
                          </a:solidFill>
                          <a:effectLst/>
                        </a:rPr>
                        <a:t>单原</a:t>
                      </a:r>
                    </a:p>
                    <a:p>
                      <a:pPr algn="ctr">
                        <a:lnSpc>
                          <a:spcPct val="100000"/>
                        </a:lnSpc>
                        <a:spcAft>
                          <a:spcPts val="0"/>
                        </a:spcAft>
                      </a:pPr>
                      <a:r>
                        <a:rPr lang="zh-CN" sz="2800" b="0">
                          <a:solidFill>
                            <a:schemeClr val="tx1"/>
                          </a:solidFill>
                          <a:effectLst/>
                        </a:rPr>
                        <a:t>子分子</a:t>
                      </a:r>
                      <a:r>
                        <a:rPr lang="en-US" sz="2800" b="0">
                          <a:solidFill>
                            <a:schemeClr val="tx1"/>
                          </a:solidFill>
                          <a:effectLst/>
                        </a:rPr>
                        <a:t>)</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 </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球形</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 </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非极性</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稀有气体</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448296809"/>
                  </a:ext>
                </a:extLst>
              </a:tr>
              <a:tr h="474305">
                <a:tc>
                  <a:txBody>
                    <a:bodyPr/>
                    <a:lstStyle/>
                    <a:p>
                      <a:pPr algn="ctr">
                        <a:lnSpc>
                          <a:spcPct val="100000"/>
                        </a:lnSpc>
                        <a:spcAft>
                          <a:spcPts val="0"/>
                        </a:spcAft>
                      </a:pPr>
                      <a:r>
                        <a:rPr lang="en-US" sz="2800" b="0">
                          <a:solidFill>
                            <a:schemeClr val="tx1"/>
                          </a:solidFill>
                          <a:effectLst/>
                        </a:rPr>
                        <a:t>A</a:t>
                      </a:r>
                      <a:r>
                        <a:rPr lang="en-US" sz="2800" b="0" baseline="-25000">
                          <a:solidFill>
                            <a:schemeClr val="tx1"/>
                          </a:solidFill>
                          <a:effectLst/>
                        </a:rPr>
                        <a:t>2</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180°</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直线形</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非极性</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非极性</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H</a:t>
                      </a:r>
                      <a:r>
                        <a:rPr lang="en-US" sz="2800" b="0" baseline="-25000">
                          <a:solidFill>
                            <a:schemeClr val="tx1"/>
                          </a:solidFill>
                          <a:effectLst/>
                        </a:rPr>
                        <a:t>2</a:t>
                      </a:r>
                      <a:r>
                        <a:rPr lang="zh-CN" sz="2800" b="0">
                          <a:solidFill>
                            <a:schemeClr val="tx1"/>
                          </a:solidFill>
                          <a:effectLst/>
                        </a:rPr>
                        <a:t>、</a:t>
                      </a:r>
                      <a:r>
                        <a:rPr lang="en-US" sz="2800" b="0">
                          <a:solidFill>
                            <a:schemeClr val="tx1"/>
                          </a:solidFill>
                          <a:effectLst/>
                        </a:rPr>
                        <a:t>N</a:t>
                      </a:r>
                      <a:r>
                        <a:rPr lang="en-US" sz="2800" b="0" baseline="-25000">
                          <a:solidFill>
                            <a:schemeClr val="tx1"/>
                          </a:solidFill>
                          <a:effectLst/>
                        </a:rPr>
                        <a:t>2</a:t>
                      </a:r>
                      <a:r>
                        <a:rPr lang="zh-CN" sz="2800" b="0">
                          <a:solidFill>
                            <a:schemeClr val="tx1"/>
                          </a:solidFill>
                          <a:effectLst/>
                        </a:rPr>
                        <a:t>、</a:t>
                      </a:r>
                      <a:r>
                        <a:rPr lang="en-US" sz="2800" b="0">
                          <a:solidFill>
                            <a:schemeClr val="tx1"/>
                          </a:solidFill>
                          <a:effectLst/>
                        </a:rPr>
                        <a:t>O</a:t>
                      </a:r>
                      <a:r>
                        <a:rPr lang="en-US" sz="2800" b="0" baseline="-25000">
                          <a:solidFill>
                            <a:schemeClr val="tx1"/>
                          </a:solidFill>
                          <a:effectLst/>
                        </a:rPr>
                        <a:t>2</a:t>
                      </a:r>
                      <a:r>
                        <a:rPr lang="zh-CN" sz="2800" b="0">
                          <a:solidFill>
                            <a:schemeClr val="tx1"/>
                          </a:solidFill>
                          <a:effectLst/>
                        </a:rPr>
                        <a:t>、</a:t>
                      </a:r>
                      <a:r>
                        <a:rPr lang="en-US" sz="2800" b="0">
                          <a:solidFill>
                            <a:schemeClr val="tx1"/>
                          </a:solidFill>
                          <a:effectLst/>
                        </a:rPr>
                        <a:t>I</a:t>
                      </a:r>
                      <a:r>
                        <a:rPr lang="en-US" sz="2800" b="0" baseline="-25000">
                          <a:solidFill>
                            <a:schemeClr val="tx1"/>
                          </a:solidFill>
                          <a:effectLst/>
                        </a:rPr>
                        <a:t>2</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49072566"/>
                  </a:ext>
                </a:extLst>
              </a:tr>
              <a:tr h="474305">
                <a:tc>
                  <a:txBody>
                    <a:bodyPr/>
                    <a:lstStyle/>
                    <a:p>
                      <a:pPr algn="ctr">
                        <a:lnSpc>
                          <a:spcPct val="100000"/>
                        </a:lnSpc>
                        <a:spcAft>
                          <a:spcPts val="0"/>
                        </a:spcAft>
                      </a:pPr>
                      <a:r>
                        <a:rPr lang="en-US" sz="2800" b="0">
                          <a:solidFill>
                            <a:schemeClr val="tx1"/>
                          </a:solidFill>
                          <a:effectLst/>
                        </a:rPr>
                        <a:t>AB</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180°</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直线形</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极性</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dirty="0">
                          <a:solidFill>
                            <a:schemeClr val="tx1"/>
                          </a:solidFill>
                          <a:effectLst/>
                        </a:rPr>
                        <a:t>极性</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dirty="0">
                          <a:solidFill>
                            <a:schemeClr val="tx1"/>
                          </a:solidFill>
                          <a:effectLst/>
                        </a:rPr>
                        <a:t>HF</a:t>
                      </a:r>
                      <a:r>
                        <a:rPr lang="zh-CN" sz="2800" b="0" dirty="0">
                          <a:solidFill>
                            <a:schemeClr val="tx1"/>
                          </a:solidFill>
                          <a:effectLst/>
                        </a:rPr>
                        <a:t>、</a:t>
                      </a:r>
                      <a:r>
                        <a:rPr lang="en-US" sz="2800" b="0" dirty="0" err="1">
                          <a:solidFill>
                            <a:schemeClr val="tx1"/>
                          </a:solidFill>
                          <a:effectLst/>
                        </a:rPr>
                        <a:t>HCl</a:t>
                      </a:r>
                      <a:r>
                        <a:rPr lang="zh-CN" sz="2800" b="0" dirty="0">
                          <a:solidFill>
                            <a:schemeClr val="tx1"/>
                          </a:solidFill>
                          <a:effectLst/>
                        </a:rPr>
                        <a:t>、</a:t>
                      </a:r>
                      <a:r>
                        <a:rPr lang="en-US" sz="2800" b="0" dirty="0">
                          <a:solidFill>
                            <a:schemeClr val="tx1"/>
                          </a:solidFill>
                          <a:effectLst/>
                        </a:rPr>
                        <a:t>NO</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63933071"/>
                  </a:ext>
                </a:extLst>
              </a:tr>
              <a:tr h="474305">
                <a:tc>
                  <a:txBody>
                    <a:bodyPr/>
                    <a:lstStyle/>
                    <a:p>
                      <a:pPr algn="ctr">
                        <a:lnSpc>
                          <a:spcPct val="100000"/>
                        </a:lnSpc>
                        <a:spcAft>
                          <a:spcPts val="0"/>
                        </a:spcAft>
                      </a:pPr>
                      <a:r>
                        <a:rPr lang="en-US" sz="2800" b="0" dirty="0">
                          <a:solidFill>
                            <a:schemeClr val="tx1"/>
                          </a:solidFill>
                          <a:effectLst/>
                        </a:rPr>
                        <a:t>AB</a:t>
                      </a:r>
                      <a:r>
                        <a:rPr lang="en-US" sz="2800" b="0" baseline="-25000" dirty="0">
                          <a:solidFill>
                            <a:schemeClr val="tx1"/>
                          </a:solidFill>
                          <a:effectLst/>
                        </a:rPr>
                        <a:t>2</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dirty="0">
                          <a:solidFill>
                            <a:schemeClr val="tx1"/>
                          </a:solidFill>
                          <a:effectLst/>
                        </a:rPr>
                        <a:t>180°</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dirty="0">
                          <a:solidFill>
                            <a:schemeClr val="tx1"/>
                          </a:solidFill>
                          <a:effectLst/>
                        </a:rPr>
                        <a:t>直线形</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dirty="0">
                          <a:solidFill>
                            <a:schemeClr val="tx1"/>
                          </a:solidFill>
                          <a:effectLst/>
                        </a:rPr>
                        <a:t>极性</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dirty="0">
                          <a:solidFill>
                            <a:schemeClr val="tx1"/>
                          </a:solidFill>
                          <a:effectLst/>
                        </a:rPr>
                        <a:t>非极性</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dirty="0">
                          <a:solidFill>
                            <a:schemeClr val="tx1"/>
                          </a:solidFill>
                          <a:effectLst/>
                        </a:rPr>
                        <a:t>CO</a:t>
                      </a:r>
                      <a:r>
                        <a:rPr lang="en-US" sz="2800" b="0" baseline="-25000" dirty="0">
                          <a:solidFill>
                            <a:schemeClr val="tx1"/>
                          </a:solidFill>
                          <a:effectLst/>
                        </a:rPr>
                        <a:t>2</a:t>
                      </a:r>
                      <a:r>
                        <a:rPr lang="zh-CN" sz="2800" b="0" dirty="0">
                          <a:solidFill>
                            <a:schemeClr val="tx1"/>
                          </a:solidFill>
                          <a:effectLst/>
                        </a:rPr>
                        <a:t>、</a:t>
                      </a:r>
                      <a:r>
                        <a:rPr lang="en-US" sz="2800" b="0" dirty="0">
                          <a:solidFill>
                            <a:schemeClr val="tx1"/>
                          </a:solidFill>
                          <a:effectLst/>
                        </a:rPr>
                        <a:t>CS</a:t>
                      </a:r>
                      <a:r>
                        <a:rPr lang="en-US" sz="2800" b="0" baseline="-25000" dirty="0">
                          <a:solidFill>
                            <a:schemeClr val="tx1"/>
                          </a:solidFill>
                          <a:effectLst/>
                        </a:rPr>
                        <a:t>2</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65173216"/>
                  </a:ext>
                </a:extLst>
              </a:tr>
            </a:tbl>
          </a:graphicData>
        </a:graphic>
      </p:graphicFrame>
    </p:spTree>
    <p:extLst>
      <p:ext uri="{BB962C8B-B14F-4D97-AF65-F5344CB8AC3E}">
        <p14:creationId xmlns:p14="http://schemas.microsoft.com/office/powerpoint/2010/main" val="613009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B4FFD8E9-702D-4C39-B350-CE0E70E3737E}"/>
              </a:ext>
            </a:extLst>
          </p:cNvPr>
          <p:cNvSpPr/>
          <p:nvPr/>
        </p:nvSpPr>
        <p:spPr>
          <a:xfrm>
            <a:off x="234043" y="244823"/>
            <a:ext cx="11723913" cy="661207"/>
          </a:xfrm>
          <a:prstGeom prst="rect">
            <a:avLst/>
          </a:prstGeom>
        </p:spPr>
        <p:txBody>
          <a:bodyPr wrap="square">
            <a:spAutoFit/>
          </a:bodyPr>
          <a:lstStyle/>
          <a:p>
            <a:pPr algn="r">
              <a:lnSpc>
                <a:spcPct val="150000"/>
              </a:lnSpc>
            </a:pPr>
            <a:r>
              <a:rPr lang="zh-CN" altLang="en-US" sz="2800" dirty="0"/>
              <a:t>（续表）</a:t>
            </a:r>
            <a:endParaRPr lang="zh-CN" altLang="zh-CN" sz="2800" dirty="0"/>
          </a:p>
        </p:txBody>
      </p:sp>
      <p:sp>
        <p:nvSpPr>
          <p:cNvPr id="5" name="矩形 4">
            <a:extLst>
              <a:ext uri="{FF2B5EF4-FFF2-40B4-BE49-F238E27FC236}">
                <a16:creationId xmlns:a16="http://schemas.microsoft.com/office/drawing/2014/main" xmlns="" id="{E21ABC8D-1C46-4B5A-9C88-3EA50E8EBABA}"/>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graphicFrame>
        <p:nvGraphicFramePr>
          <p:cNvPr id="2" name="表格 1">
            <a:extLst>
              <a:ext uri="{FF2B5EF4-FFF2-40B4-BE49-F238E27FC236}">
                <a16:creationId xmlns:a16="http://schemas.microsoft.com/office/drawing/2014/main" xmlns="" id="{2A484512-ADBB-406B-A193-0E205A70F6D6}"/>
              </a:ext>
            </a:extLst>
          </p:cNvPr>
          <p:cNvGraphicFramePr>
            <a:graphicFrameLocks noGrp="1"/>
          </p:cNvGraphicFramePr>
          <p:nvPr>
            <p:extLst>
              <p:ext uri="{D42A27DB-BD31-4B8C-83A1-F6EECF244321}">
                <p14:modId xmlns:p14="http://schemas.microsoft.com/office/powerpoint/2010/main" val="818650478"/>
              </p:ext>
            </p:extLst>
          </p:nvPr>
        </p:nvGraphicFramePr>
        <p:xfrm>
          <a:off x="464457" y="891517"/>
          <a:ext cx="11292114" cy="5663245"/>
        </p:xfrm>
        <a:graphic>
          <a:graphicData uri="http://schemas.openxmlformats.org/drawingml/2006/table">
            <a:tbl>
              <a:tblPr firstRow="1" firstCol="1" bandRow="1">
                <a:tableStyleId>{5C22544A-7EE6-4342-B048-85BDC9FD1C3A}</a:tableStyleId>
              </a:tblPr>
              <a:tblGrid>
                <a:gridCol w="1451429">
                  <a:extLst>
                    <a:ext uri="{9D8B030D-6E8A-4147-A177-3AD203B41FA5}">
                      <a16:colId xmlns:a16="http://schemas.microsoft.com/office/drawing/2014/main" xmlns="" val="1127716029"/>
                    </a:ext>
                  </a:extLst>
                </a:gridCol>
                <a:gridCol w="1117600">
                  <a:extLst>
                    <a:ext uri="{9D8B030D-6E8A-4147-A177-3AD203B41FA5}">
                      <a16:colId xmlns:a16="http://schemas.microsoft.com/office/drawing/2014/main" xmlns="" val="337511324"/>
                    </a:ext>
                  </a:extLst>
                </a:gridCol>
                <a:gridCol w="1785257">
                  <a:extLst>
                    <a:ext uri="{9D8B030D-6E8A-4147-A177-3AD203B41FA5}">
                      <a16:colId xmlns:a16="http://schemas.microsoft.com/office/drawing/2014/main" xmlns="" val="3268993623"/>
                    </a:ext>
                  </a:extLst>
                </a:gridCol>
                <a:gridCol w="1785257">
                  <a:extLst>
                    <a:ext uri="{9D8B030D-6E8A-4147-A177-3AD203B41FA5}">
                      <a16:colId xmlns:a16="http://schemas.microsoft.com/office/drawing/2014/main" xmlns="" val="1924278911"/>
                    </a:ext>
                  </a:extLst>
                </a:gridCol>
                <a:gridCol w="1524000">
                  <a:extLst>
                    <a:ext uri="{9D8B030D-6E8A-4147-A177-3AD203B41FA5}">
                      <a16:colId xmlns:a16="http://schemas.microsoft.com/office/drawing/2014/main" xmlns="" val="2425749526"/>
                    </a:ext>
                  </a:extLst>
                </a:gridCol>
                <a:gridCol w="3628571">
                  <a:extLst>
                    <a:ext uri="{9D8B030D-6E8A-4147-A177-3AD203B41FA5}">
                      <a16:colId xmlns:a16="http://schemas.microsoft.com/office/drawing/2014/main" xmlns="" val="3798581492"/>
                    </a:ext>
                  </a:extLst>
                </a:gridCol>
              </a:tblGrid>
              <a:tr h="758595">
                <a:tc>
                  <a:txBody>
                    <a:bodyPr/>
                    <a:lstStyle/>
                    <a:p>
                      <a:pPr algn="ctr">
                        <a:lnSpc>
                          <a:spcPct val="100000"/>
                        </a:lnSpc>
                        <a:spcAft>
                          <a:spcPts val="0"/>
                        </a:spcAft>
                      </a:pPr>
                      <a:r>
                        <a:rPr lang="zh-CN" sz="2700" b="0" dirty="0">
                          <a:solidFill>
                            <a:schemeClr val="tx1"/>
                          </a:solidFill>
                          <a:effectLst/>
                        </a:rPr>
                        <a:t>分子类型</a:t>
                      </a:r>
                      <a:endParaRPr lang="zh-CN" sz="27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700" b="0">
                          <a:solidFill>
                            <a:schemeClr val="tx1"/>
                          </a:solidFill>
                          <a:effectLst/>
                        </a:rPr>
                        <a:t>键角</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700" b="0">
                          <a:solidFill>
                            <a:schemeClr val="tx1"/>
                          </a:solidFill>
                          <a:effectLst/>
                        </a:rPr>
                        <a:t>分子立</a:t>
                      </a:r>
                    </a:p>
                    <a:p>
                      <a:pPr algn="ctr">
                        <a:lnSpc>
                          <a:spcPct val="100000"/>
                        </a:lnSpc>
                        <a:spcAft>
                          <a:spcPts val="0"/>
                        </a:spcAft>
                      </a:pPr>
                      <a:r>
                        <a:rPr lang="zh-CN" sz="2700" b="0">
                          <a:solidFill>
                            <a:schemeClr val="tx1"/>
                          </a:solidFill>
                          <a:effectLst/>
                        </a:rPr>
                        <a:t>体构型</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700" b="0" dirty="0">
                          <a:solidFill>
                            <a:schemeClr val="tx1"/>
                          </a:solidFill>
                          <a:effectLst/>
                        </a:rPr>
                        <a:t>键的极性</a:t>
                      </a:r>
                      <a:endParaRPr lang="zh-CN" sz="27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700" b="0" dirty="0">
                          <a:solidFill>
                            <a:schemeClr val="tx1"/>
                          </a:solidFill>
                          <a:effectLst/>
                        </a:rPr>
                        <a:t>分子的极性</a:t>
                      </a:r>
                      <a:endParaRPr lang="zh-CN" sz="27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700" b="0">
                          <a:solidFill>
                            <a:schemeClr val="tx1"/>
                          </a:solidFill>
                          <a:effectLst/>
                        </a:rPr>
                        <a:t>代表物</a:t>
                      </a:r>
                      <a:r>
                        <a:rPr lang="en-US" sz="2700" b="0">
                          <a:solidFill>
                            <a:schemeClr val="tx1"/>
                          </a:solidFill>
                          <a:effectLst/>
                        </a:rPr>
                        <a:t>(</a:t>
                      </a:r>
                      <a:r>
                        <a:rPr lang="zh-CN" sz="2700" b="0">
                          <a:solidFill>
                            <a:schemeClr val="tx1"/>
                          </a:solidFill>
                          <a:effectLst/>
                        </a:rPr>
                        <a:t>举例</a:t>
                      </a:r>
                      <a:r>
                        <a:rPr lang="en-US" sz="2700" b="0">
                          <a:solidFill>
                            <a:schemeClr val="tx1"/>
                          </a:solidFill>
                          <a:effectLst/>
                        </a:rPr>
                        <a:t>)</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35637293"/>
                  </a:ext>
                </a:extLst>
              </a:tr>
              <a:tr h="379298">
                <a:tc>
                  <a:txBody>
                    <a:bodyPr/>
                    <a:lstStyle/>
                    <a:p>
                      <a:pPr algn="ctr">
                        <a:lnSpc>
                          <a:spcPct val="100000"/>
                        </a:lnSpc>
                        <a:spcAft>
                          <a:spcPts val="0"/>
                        </a:spcAft>
                      </a:pPr>
                      <a:r>
                        <a:rPr lang="en-US" sz="2700" b="0">
                          <a:solidFill>
                            <a:schemeClr val="tx1"/>
                          </a:solidFill>
                          <a:effectLst/>
                        </a:rPr>
                        <a:t>AB</a:t>
                      </a:r>
                      <a:r>
                        <a:rPr lang="en-US" sz="2700" b="0" baseline="-25000">
                          <a:solidFill>
                            <a:schemeClr val="tx1"/>
                          </a:solidFill>
                          <a:effectLst/>
                        </a:rPr>
                        <a:t>2</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700" b="0">
                          <a:solidFill>
                            <a:schemeClr val="tx1"/>
                          </a:solidFill>
                          <a:effectLst/>
                        </a:rPr>
                        <a:t>&lt;180°</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700" b="0">
                          <a:solidFill>
                            <a:schemeClr val="tx1"/>
                          </a:solidFill>
                          <a:effectLst/>
                        </a:rPr>
                        <a:t>V</a:t>
                      </a:r>
                      <a:r>
                        <a:rPr lang="zh-CN" sz="2700" b="0">
                          <a:solidFill>
                            <a:schemeClr val="tx1"/>
                          </a:solidFill>
                          <a:effectLst/>
                        </a:rPr>
                        <a:t>形</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700" b="0">
                          <a:solidFill>
                            <a:schemeClr val="tx1"/>
                          </a:solidFill>
                          <a:effectLst/>
                        </a:rPr>
                        <a:t>极性</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700" b="0">
                          <a:solidFill>
                            <a:schemeClr val="tx1"/>
                          </a:solidFill>
                          <a:effectLst/>
                        </a:rPr>
                        <a:t>极性</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700" b="0" dirty="0">
                          <a:solidFill>
                            <a:schemeClr val="tx1"/>
                          </a:solidFill>
                          <a:effectLst/>
                        </a:rPr>
                        <a:t>H</a:t>
                      </a:r>
                      <a:r>
                        <a:rPr lang="en-US" sz="2700" b="0" baseline="-25000" dirty="0">
                          <a:solidFill>
                            <a:schemeClr val="tx1"/>
                          </a:solidFill>
                          <a:effectLst/>
                        </a:rPr>
                        <a:t>2</a:t>
                      </a:r>
                      <a:r>
                        <a:rPr lang="en-US" sz="2700" b="0" dirty="0">
                          <a:solidFill>
                            <a:schemeClr val="tx1"/>
                          </a:solidFill>
                          <a:effectLst/>
                        </a:rPr>
                        <a:t>O</a:t>
                      </a:r>
                      <a:r>
                        <a:rPr lang="zh-CN" sz="2700" b="0" dirty="0">
                          <a:solidFill>
                            <a:schemeClr val="tx1"/>
                          </a:solidFill>
                          <a:effectLst/>
                        </a:rPr>
                        <a:t>、</a:t>
                      </a:r>
                      <a:r>
                        <a:rPr lang="en-US" sz="2700" b="0" dirty="0">
                          <a:solidFill>
                            <a:schemeClr val="tx1"/>
                          </a:solidFill>
                          <a:effectLst/>
                        </a:rPr>
                        <a:t>SO</a:t>
                      </a:r>
                      <a:r>
                        <a:rPr lang="en-US" sz="2700" b="0" baseline="-25000" dirty="0">
                          <a:solidFill>
                            <a:schemeClr val="tx1"/>
                          </a:solidFill>
                          <a:effectLst/>
                        </a:rPr>
                        <a:t>2</a:t>
                      </a:r>
                      <a:r>
                        <a:rPr lang="zh-CN" sz="2700" b="0" dirty="0">
                          <a:solidFill>
                            <a:schemeClr val="tx1"/>
                          </a:solidFill>
                          <a:effectLst/>
                        </a:rPr>
                        <a:t>、</a:t>
                      </a:r>
                      <a:r>
                        <a:rPr lang="en-US" sz="2700" b="0" dirty="0">
                          <a:solidFill>
                            <a:schemeClr val="tx1"/>
                          </a:solidFill>
                          <a:effectLst/>
                        </a:rPr>
                        <a:t>NO</a:t>
                      </a:r>
                      <a:r>
                        <a:rPr lang="en-US" sz="2700" b="0" baseline="-25000" dirty="0">
                          <a:solidFill>
                            <a:schemeClr val="tx1"/>
                          </a:solidFill>
                          <a:effectLst/>
                        </a:rPr>
                        <a:t>2</a:t>
                      </a:r>
                      <a:endParaRPr lang="zh-CN" sz="27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65536957"/>
                  </a:ext>
                </a:extLst>
              </a:tr>
              <a:tr h="725485">
                <a:tc>
                  <a:txBody>
                    <a:bodyPr/>
                    <a:lstStyle/>
                    <a:p>
                      <a:pPr algn="ctr">
                        <a:lnSpc>
                          <a:spcPct val="100000"/>
                        </a:lnSpc>
                        <a:spcAft>
                          <a:spcPts val="0"/>
                        </a:spcAft>
                      </a:pPr>
                      <a:r>
                        <a:rPr lang="en-US" sz="2700" b="0">
                          <a:solidFill>
                            <a:schemeClr val="tx1"/>
                          </a:solidFill>
                          <a:effectLst/>
                        </a:rPr>
                        <a:t>A</a:t>
                      </a:r>
                      <a:r>
                        <a:rPr lang="en-US" sz="2700" b="0" baseline="-25000">
                          <a:solidFill>
                            <a:schemeClr val="tx1"/>
                          </a:solidFill>
                          <a:effectLst/>
                        </a:rPr>
                        <a:t>4</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700" b="0">
                          <a:solidFill>
                            <a:schemeClr val="tx1"/>
                          </a:solidFill>
                          <a:effectLst/>
                        </a:rPr>
                        <a:t>60°</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700" b="0" dirty="0">
                          <a:solidFill>
                            <a:schemeClr val="tx1"/>
                          </a:solidFill>
                          <a:effectLst/>
                        </a:rPr>
                        <a:t>正四面体形</a:t>
                      </a:r>
                      <a:endParaRPr lang="zh-CN" sz="27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700" b="0">
                          <a:solidFill>
                            <a:schemeClr val="tx1"/>
                          </a:solidFill>
                          <a:effectLst/>
                        </a:rPr>
                        <a:t>非极性</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700" b="0">
                          <a:solidFill>
                            <a:schemeClr val="tx1"/>
                          </a:solidFill>
                          <a:effectLst/>
                        </a:rPr>
                        <a:t>非极性</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700" b="0" dirty="0">
                          <a:solidFill>
                            <a:schemeClr val="tx1"/>
                          </a:solidFill>
                          <a:effectLst/>
                        </a:rPr>
                        <a:t>P</a:t>
                      </a:r>
                      <a:r>
                        <a:rPr lang="en-US" sz="2700" b="0" baseline="-25000" dirty="0">
                          <a:solidFill>
                            <a:schemeClr val="tx1"/>
                          </a:solidFill>
                          <a:effectLst/>
                        </a:rPr>
                        <a:t>4</a:t>
                      </a:r>
                      <a:endParaRPr lang="zh-CN" sz="27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42642722"/>
                  </a:ext>
                </a:extLst>
              </a:tr>
              <a:tr h="758595">
                <a:tc>
                  <a:txBody>
                    <a:bodyPr/>
                    <a:lstStyle/>
                    <a:p>
                      <a:pPr algn="ctr">
                        <a:lnSpc>
                          <a:spcPct val="100000"/>
                        </a:lnSpc>
                        <a:spcAft>
                          <a:spcPts val="0"/>
                        </a:spcAft>
                      </a:pPr>
                      <a:r>
                        <a:rPr lang="en-US" sz="2700" b="0">
                          <a:solidFill>
                            <a:schemeClr val="tx1"/>
                          </a:solidFill>
                          <a:effectLst/>
                        </a:rPr>
                        <a:t>AB</a:t>
                      </a:r>
                      <a:r>
                        <a:rPr lang="en-US" sz="2700" b="0" baseline="-25000">
                          <a:solidFill>
                            <a:schemeClr val="tx1"/>
                          </a:solidFill>
                          <a:effectLst/>
                        </a:rPr>
                        <a:t>3</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700" b="0">
                          <a:solidFill>
                            <a:schemeClr val="tx1"/>
                          </a:solidFill>
                          <a:effectLst/>
                        </a:rPr>
                        <a:t>120°</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700" b="0">
                          <a:solidFill>
                            <a:schemeClr val="tx1"/>
                          </a:solidFill>
                          <a:effectLst/>
                        </a:rPr>
                        <a:t>平面正</a:t>
                      </a:r>
                    </a:p>
                    <a:p>
                      <a:pPr algn="ctr">
                        <a:lnSpc>
                          <a:spcPct val="100000"/>
                        </a:lnSpc>
                        <a:spcAft>
                          <a:spcPts val="0"/>
                        </a:spcAft>
                      </a:pPr>
                      <a:r>
                        <a:rPr lang="zh-CN" sz="2700" b="0">
                          <a:solidFill>
                            <a:schemeClr val="tx1"/>
                          </a:solidFill>
                          <a:effectLst/>
                        </a:rPr>
                        <a:t>三角形</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700" b="0">
                          <a:solidFill>
                            <a:schemeClr val="tx1"/>
                          </a:solidFill>
                          <a:effectLst/>
                        </a:rPr>
                        <a:t>极性</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700" b="0">
                          <a:solidFill>
                            <a:schemeClr val="tx1"/>
                          </a:solidFill>
                          <a:effectLst/>
                        </a:rPr>
                        <a:t>非极性</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700" b="0">
                          <a:solidFill>
                            <a:schemeClr val="tx1"/>
                          </a:solidFill>
                          <a:effectLst/>
                        </a:rPr>
                        <a:t>BF</a:t>
                      </a:r>
                      <a:r>
                        <a:rPr lang="en-US" sz="2700" b="0" baseline="-25000">
                          <a:solidFill>
                            <a:schemeClr val="tx1"/>
                          </a:solidFill>
                          <a:effectLst/>
                        </a:rPr>
                        <a:t>3</a:t>
                      </a:r>
                      <a:r>
                        <a:rPr lang="zh-CN" sz="2700" b="0">
                          <a:solidFill>
                            <a:schemeClr val="tx1"/>
                          </a:solidFill>
                          <a:effectLst/>
                        </a:rPr>
                        <a:t>、</a:t>
                      </a:r>
                      <a:r>
                        <a:rPr lang="en-US" sz="2700" b="0">
                          <a:solidFill>
                            <a:schemeClr val="tx1"/>
                          </a:solidFill>
                          <a:effectLst/>
                        </a:rPr>
                        <a:t>BCl</a:t>
                      </a:r>
                      <a:r>
                        <a:rPr lang="en-US" sz="2700" b="0" baseline="-25000">
                          <a:solidFill>
                            <a:schemeClr val="tx1"/>
                          </a:solidFill>
                          <a:effectLst/>
                        </a:rPr>
                        <a:t>3</a:t>
                      </a:r>
                      <a:r>
                        <a:rPr lang="zh-CN" sz="2700" b="0">
                          <a:solidFill>
                            <a:schemeClr val="tx1"/>
                          </a:solidFill>
                          <a:effectLst/>
                        </a:rPr>
                        <a:t>、</a:t>
                      </a:r>
                      <a:r>
                        <a:rPr lang="en-US" sz="2700" b="0">
                          <a:solidFill>
                            <a:schemeClr val="tx1"/>
                          </a:solidFill>
                          <a:effectLst/>
                        </a:rPr>
                        <a:t>SO</a:t>
                      </a:r>
                      <a:r>
                        <a:rPr lang="en-US" sz="2700" b="0" baseline="-25000">
                          <a:solidFill>
                            <a:schemeClr val="tx1"/>
                          </a:solidFill>
                          <a:effectLst/>
                        </a:rPr>
                        <a:t>3</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03099908"/>
                  </a:ext>
                </a:extLst>
              </a:tr>
              <a:tr h="758595">
                <a:tc>
                  <a:txBody>
                    <a:bodyPr/>
                    <a:lstStyle/>
                    <a:p>
                      <a:pPr algn="ctr">
                        <a:lnSpc>
                          <a:spcPct val="100000"/>
                        </a:lnSpc>
                        <a:spcAft>
                          <a:spcPts val="0"/>
                        </a:spcAft>
                      </a:pPr>
                      <a:r>
                        <a:rPr lang="en-US" sz="2700" b="0">
                          <a:solidFill>
                            <a:schemeClr val="tx1"/>
                          </a:solidFill>
                          <a:effectLst/>
                        </a:rPr>
                        <a:t>AB</a:t>
                      </a:r>
                      <a:r>
                        <a:rPr lang="en-US" sz="2700" b="0" baseline="-25000">
                          <a:solidFill>
                            <a:schemeClr val="tx1"/>
                          </a:solidFill>
                          <a:effectLst/>
                        </a:rPr>
                        <a:t>3</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700" b="0">
                          <a:solidFill>
                            <a:schemeClr val="tx1"/>
                          </a:solidFill>
                          <a:effectLst/>
                        </a:rPr>
                        <a:t>&lt;109°28'</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700" b="0">
                          <a:solidFill>
                            <a:schemeClr val="tx1"/>
                          </a:solidFill>
                          <a:effectLst/>
                        </a:rPr>
                        <a:t>三角</a:t>
                      </a:r>
                    </a:p>
                    <a:p>
                      <a:pPr algn="ctr">
                        <a:lnSpc>
                          <a:spcPct val="100000"/>
                        </a:lnSpc>
                        <a:spcAft>
                          <a:spcPts val="0"/>
                        </a:spcAft>
                      </a:pPr>
                      <a:r>
                        <a:rPr lang="zh-CN" sz="2700" b="0">
                          <a:solidFill>
                            <a:schemeClr val="tx1"/>
                          </a:solidFill>
                          <a:effectLst/>
                        </a:rPr>
                        <a:t>锥形</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700" b="0">
                          <a:solidFill>
                            <a:schemeClr val="tx1"/>
                          </a:solidFill>
                          <a:effectLst/>
                        </a:rPr>
                        <a:t>极性</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700" b="0">
                          <a:solidFill>
                            <a:schemeClr val="tx1"/>
                          </a:solidFill>
                          <a:effectLst/>
                        </a:rPr>
                        <a:t>极性</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700" b="0" dirty="0">
                          <a:solidFill>
                            <a:schemeClr val="tx1"/>
                          </a:solidFill>
                          <a:effectLst/>
                        </a:rPr>
                        <a:t>NH</a:t>
                      </a:r>
                      <a:r>
                        <a:rPr lang="en-US" sz="2700" b="0" baseline="-25000" dirty="0">
                          <a:solidFill>
                            <a:schemeClr val="tx1"/>
                          </a:solidFill>
                          <a:effectLst/>
                        </a:rPr>
                        <a:t>3</a:t>
                      </a:r>
                      <a:r>
                        <a:rPr lang="zh-CN" sz="2700" b="0" dirty="0">
                          <a:solidFill>
                            <a:schemeClr val="tx1"/>
                          </a:solidFill>
                          <a:effectLst/>
                        </a:rPr>
                        <a:t>、</a:t>
                      </a:r>
                      <a:r>
                        <a:rPr lang="en-US" sz="2700" b="0" dirty="0">
                          <a:solidFill>
                            <a:schemeClr val="tx1"/>
                          </a:solidFill>
                          <a:effectLst/>
                        </a:rPr>
                        <a:t>NCl</a:t>
                      </a:r>
                      <a:r>
                        <a:rPr lang="en-US" sz="2700" b="0" baseline="-25000" dirty="0">
                          <a:solidFill>
                            <a:schemeClr val="tx1"/>
                          </a:solidFill>
                          <a:effectLst/>
                        </a:rPr>
                        <a:t>3</a:t>
                      </a:r>
                      <a:r>
                        <a:rPr lang="zh-CN" sz="2700" b="0" dirty="0">
                          <a:solidFill>
                            <a:schemeClr val="tx1"/>
                          </a:solidFill>
                          <a:effectLst/>
                        </a:rPr>
                        <a:t>、</a:t>
                      </a:r>
                      <a:r>
                        <a:rPr lang="en-US" sz="2700" b="0" dirty="0">
                          <a:solidFill>
                            <a:schemeClr val="tx1"/>
                          </a:solidFill>
                          <a:effectLst/>
                        </a:rPr>
                        <a:t>PCl</a:t>
                      </a:r>
                      <a:r>
                        <a:rPr lang="en-US" sz="2700" b="0" baseline="-25000" dirty="0">
                          <a:solidFill>
                            <a:schemeClr val="tx1"/>
                          </a:solidFill>
                          <a:effectLst/>
                        </a:rPr>
                        <a:t>3</a:t>
                      </a:r>
                      <a:endParaRPr lang="zh-CN" sz="27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67067149"/>
                  </a:ext>
                </a:extLst>
              </a:tr>
              <a:tr h="758595">
                <a:tc>
                  <a:txBody>
                    <a:bodyPr/>
                    <a:lstStyle/>
                    <a:p>
                      <a:pPr algn="ctr">
                        <a:lnSpc>
                          <a:spcPct val="100000"/>
                        </a:lnSpc>
                        <a:spcAft>
                          <a:spcPts val="0"/>
                        </a:spcAft>
                      </a:pPr>
                      <a:r>
                        <a:rPr lang="en-US" sz="2700" b="0">
                          <a:solidFill>
                            <a:schemeClr val="tx1"/>
                          </a:solidFill>
                          <a:effectLst/>
                        </a:rPr>
                        <a:t>AB</a:t>
                      </a:r>
                      <a:r>
                        <a:rPr lang="en-US" sz="2700" b="0" baseline="-25000">
                          <a:solidFill>
                            <a:schemeClr val="tx1"/>
                          </a:solidFill>
                          <a:effectLst/>
                        </a:rPr>
                        <a:t>4</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700" b="0">
                          <a:solidFill>
                            <a:schemeClr val="tx1"/>
                          </a:solidFill>
                          <a:effectLst/>
                        </a:rPr>
                        <a:t>109°28'</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700" b="0">
                          <a:solidFill>
                            <a:schemeClr val="tx1"/>
                          </a:solidFill>
                          <a:effectLst/>
                        </a:rPr>
                        <a:t>正四面</a:t>
                      </a:r>
                    </a:p>
                    <a:p>
                      <a:pPr algn="ctr">
                        <a:lnSpc>
                          <a:spcPct val="100000"/>
                        </a:lnSpc>
                        <a:spcAft>
                          <a:spcPts val="0"/>
                        </a:spcAft>
                      </a:pPr>
                      <a:r>
                        <a:rPr lang="zh-CN" sz="2700" b="0">
                          <a:solidFill>
                            <a:schemeClr val="tx1"/>
                          </a:solidFill>
                          <a:effectLst/>
                        </a:rPr>
                        <a:t>体形</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700" b="0">
                          <a:solidFill>
                            <a:schemeClr val="tx1"/>
                          </a:solidFill>
                          <a:effectLst/>
                        </a:rPr>
                        <a:t>极性</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700" b="0">
                          <a:solidFill>
                            <a:schemeClr val="tx1"/>
                          </a:solidFill>
                          <a:effectLst/>
                        </a:rPr>
                        <a:t>非极性</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700" b="0">
                          <a:solidFill>
                            <a:schemeClr val="tx1"/>
                          </a:solidFill>
                          <a:effectLst/>
                        </a:rPr>
                        <a:t>CH</a:t>
                      </a:r>
                      <a:r>
                        <a:rPr lang="en-US" sz="2700" b="0" baseline="-25000">
                          <a:solidFill>
                            <a:schemeClr val="tx1"/>
                          </a:solidFill>
                          <a:effectLst/>
                        </a:rPr>
                        <a:t>4</a:t>
                      </a:r>
                      <a:r>
                        <a:rPr lang="zh-CN" sz="2700" b="0">
                          <a:solidFill>
                            <a:schemeClr val="tx1"/>
                          </a:solidFill>
                          <a:effectLst/>
                        </a:rPr>
                        <a:t>、</a:t>
                      </a:r>
                      <a:r>
                        <a:rPr lang="en-US" sz="2700" b="0">
                          <a:solidFill>
                            <a:schemeClr val="tx1"/>
                          </a:solidFill>
                          <a:effectLst/>
                        </a:rPr>
                        <a:t>CCl</a:t>
                      </a:r>
                      <a:r>
                        <a:rPr lang="en-US" sz="2700" b="0" baseline="-25000">
                          <a:solidFill>
                            <a:schemeClr val="tx1"/>
                          </a:solidFill>
                          <a:effectLst/>
                        </a:rPr>
                        <a:t>4</a:t>
                      </a:r>
                      <a:r>
                        <a:rPr lang="zh-CN" sz="2700" b="0">
                          <a:solidFill>
                            <a:schemeClr val="tx1"/>
                          </a:solidFill>
                          <a:effectLst/>
                        </a:rPr>
                        <a:t>、</a:t>
                      </a:r>
                      <a:r>
                        <a:rPr lang="en-US" sz="2700" b="0">
                          <a:solidFill>
                            <a:schemeClr val="tx1"/>
                          </a:solidFill>
                          <a:effectLst/>
                        </a:rPr>
                        <a:t>SiF</a:t>
                      </a:r>
                      <a:r>
                        <a:rPr lang="en-US" sz="2700" b="0" baseline="-25000">
                          <a:solidFill>
                            <a:schemeClr val="tx1"/>
                          </a:solidFill>
                          <a:effectLst/>
                        </a:rPr>
                        <a:t>4</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03426146"/>
                  </a:ext>
                </a:extLst>
              </a:tr>
              <a:tr h="1137893">
                <a:tc>
                  <a:txBody>
                    <a:bodyPr/>
                    <a:lstStyle/>
                    <a:p>
                      <a:pPr algn="ctr">
                        <a:lnSpc>
                          <a:spcPct val="100000"/>
                        </a:lnSpc>
                        <a:spcAft>
                          <a:spcPts val="0"/>
                        </a:spcAft>
                      </a:pPr>
                      <a:r>
                        <a:rPr lang="en-US" sz="2700" b="0" dirty="0">
                          <a:solidFill>
                            <a:schemeClr val="tx1"/>
                          </a:solidFill>
                          <a:effectLst/>
                        </a:rPr>
                        <a:t>AB</a:t>
                      </a:r>
                      <a:r>
                        <a:rPr lang="en-US" sz="2700" b="0" baseline="-25000" dirty="0">
                          <a:solidFill>
                            <a:schemeClr val="tx1"/>
                          </a:solidFill>
                          <a:effectLst/>
                        </a:rPr>
                        <a:t>3</a:t>
                      </a:r>
                      <a:r>
                        <a:rPr lang="en-US" sz="2700" b="0" dirty="0">
                          <a:solidFill>
                            <a:schemeClr val="tx1"/>
                          </a:solidFill>
                          <a:effectLst/>
                        </a:rPr>
                        <a:t>C</a:t>
                      </a:r>
                      <a:r>
                        <a:rPr lang="zh-CN" sz="2700" b="0" dirty="0">
                          <a:solidFill>
                            <a:schemeClr val="tx1"/>
                          </a:solidFill>
                          <a:effectLst/>
                        </a:rPr>
                        <a:t>、</a:t>
                      </a:r>
                    </a:p>
                    <a:p>
                      <a:pPr algn="ctr">
                        <a:lnSpc>
                          <a:spcPct val="100000"/>
                        </a:lnSpc>
                        <a:spcAft>
                          <a:spcPts val="0"/>
                        </a:spcAft>
                      </a:pPr>
                      <a:r>
                        <a:rPr lang="en-US" sz="2700" b="0" dirty="0">
                          <a:solidFill>
                            <a:schemeClr val="tx1"/>
                          </a:solidFill>
                          <a:effectLst/>
                        </a:rPr>
                        <a:t>ABC</a:t>
                      </a:r>
                      <a:r>
                        <a:rPr lang="en-US" sz="2700" b="0" baseline="-25000" dirty="0">
                          <a:solidFill>
                            <a:schemeClr val="tx1"/>
                          </a:solidFill>
                          <a:effectLst/>
                        </a:rPr>
                        <a:t>3</a:t>
                      </a:r>
                      <a:r>
                        <a:rPr lang="zh-CN" altLang="zh-CN" sz="2700" b="0" dirty="0">
                          <a:solidFill>
                            <a:schemeClr val="tx1"/>
                          </a:solidFill>
                          <a:effectLst/>
                        </a:rPr>
                        <a:t>、</a:t>
                      </a:r>
                      <a:r>
                        <a:rPr lang="en-US" sz="2700" b="0" dirty="0">
                          <a:solidFill>
                            <a:schemeClr val="tx1"/>
                          </a:solidFill>
                          <a:effectLst/>
                        </a:rPr>
                        <a:t>AB</a:t>
                      </a:r>
                      <a:r>
                        <a:rPr lang="en-US" sz="2700" b="0" baseline="-25000" dirty="0">
                          <a:solidFill>
                            <a:schemeClr val="tx1"/>
                          </a:solidFill>
                          <a:effectLst/>
                        </a:rPr>
                        <a:t>2</a:t>
                      </a:r>
                      <a:r>
                        <a:rPr lang="en-US" sz="2700" b="0" dirty="0">
                          <a:solidFill>
                            <a:schemeClr val="tx1"/>
                          </a:solidFill>
                          <a:effectLst/>
                        </a:rPr>
                        <a:t>C</a:t>
                      </a:r>
                      <a:r>
                        <a:rPr lang="en-US" sz="2700" b="0" baseline="-25000" dirty="0">
                          <a:solidFill>
                            <a:schemeClr val="tx1"/>
                          </a:solidFill>
                          <a:effectLst/>
                        </a:rPr>
                        <a:t>2</a:t>
                      </a:r>
                      <a:endParaRPr lang="zh-CN" sz="27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700" b="0">
                          <a:solidFill>
                            <a:schemeClr val="tx1"/>
                          </a:solidFill>
                          <a:effectLst/>
                        </a:rPr>
                        <a:t>键角</a:t>
                      </a:r>
                    </a:p>
                    <a:p>
                      <a:pPr algn="ctr">
                        <a:lnSpc>
                          <a:spcPct val="100000"/>
                        </a:lnSpc>
                        <a:spcAft>
                          <a:spcPts val="0"/>
                        </a:spcAft>
                      </a:pPr>
                      <a:r>
                        <a:rPr lang="zh-CN" sz="2700" b="0">
                          <a:solidFill>
                            <a:schemeClr val="tx1"/>
                          </a:solidFill>
                          <a:effectLst/>
                        </a:rPr>
                        <a:t>不等</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700" b="0">
                          <a:solidFill>
                            <a:schemeClr val="tx1"/>
                          </a:solidFill>
                          <a:effectLst/>
                        </a:rPr>
                        <a:t>四面</a:t>
                      </a:r>
                    </a:p>
                    <a:p>
                      <a:pPr algn="ctr">
                        <a:lnSpc>
                          <a:spcPct val="100000"/>
                        </a:lnSpc>
                        <a:spcAft>
                          <a:spcPts val="0"/>
                        </a:spcAft>
                      </a:pPr>
                      <a:r>
                        <a:rPr lang="zh-CN" sz="2700" b="0">
                          <a:solidFill>
                            <a:schemeClr val="tx1"/>
                          </a:solidFill>
                          <a:effectLst/>
                        </a:rPr>
                        <a:t>体形</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700" b="0">
                          <a:solidFill>
                            <a:schemeClr val="tx1"/>
                          </a:solidFill>
                          <a:effectLst/>
                        </a:rPr>
                        <a:t>极性</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700" b="0">
                          <a:solidFill>
                            <a:schemeClr val="tx1"/>
                          </a:solidFill>
                          <a:effectLst/>
                        </a:rPr>
                        <a:t>极性</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700" b="0" dirty="0">
                          <a:solidFill>
                            <a:schemeClr val="tx1"/>
                          </a:solidFill>
                          <a:effectLst/>
                        </a:rPr>
                        <a:t>CH</a:t>
                      </a:r>
                      <a:r>
                        <a:rPr lang="en-US" sz="2700" b="0" baseline="-25000" dirty="0">
                          <a:solidFill>
                            <a:schemeClr val="tx1"/>
                          </a:solidFill>
                          <a:effectLst/>
                        </a:rPr>
                        <a:t>3</a:t>
                      </a:r>
                      <a:r>
                        <a:rPr lang="en-US" sz="2700" b="0" dirty="0">
                          <a:solidFill>
                            <a:schemeClr val="tx1"/>
                          </a:solidFill>
                          <a:effectLst/>
                        </a:rPr>
                        <a:t>Cl</a:t>
                      </a:r>
                      <a:r>
                        <a:rPr lang="zh-CN" sz="2700" b="0" dirty="0">
                          <a:solidFill>
                            <a:schemeClr val="tx1"/>
                          </a:solidFill>
                          <a:effectLst/>
                        </a:rPr>
                        <a:t>、</a:t>
                      </a:r>
                      <a:r>
                        <a:rPr lang="en-US" sz="2700" b="0" dirty="0">
                          <a:solidFill>
                            <a:schemeClr val="tx1"/>
                          </a:solidFill>
                          <a:effectLst/>
                        </a:rPr>
                        <a:t>CHCl</a:t>
                      </a:r>
                      <a:r>
                        <a:rPr lang="en-US" sz="2700" b="0" baseline="-25000" dirty="0">
                          <a:solidFill>
                            <a:schemeClr val="tx1"/>
                          </a:solidFill>
                          <a:effectLst/>
                        </a:rPr>
                        <a:t>3</a:t>
                      </a:r>
                      <a:r>
                        <a:rPr lang="zh-CN" sz="2700" b="0" dirty="0">
                          <a:solidFill>
                            <a:schemeClr val="tx1"/>
                          </a:solidFill>
                          <a:effectLst/>
                        </a:rPr>
                        <a:t>、</a:t>
                      </a:r>
                      <a:r>
                        <a:rPr lang="en-US" sz="2700" b="0" dirty="0">
                          <a:solidFill>
                            <a:schemeClr val="tx1"/>
                          </a:solidFill>
                          <a:effectLst/>
                        </a:rPr>
                        <a:t>CH</a:t>
                      </a:r>
                      <a:r>
                        <a:rPr lang="en-US" sz="2700" b="0" baseline="-25000" dirty="0">
                          <a:solidFill>
                            <a:schemeClr val="tx1"/>
                          </a:solidFill>
                          <a:effectLst/>
                        </a:rPr>
                        <a:t>2</a:t>
                      </a:r>
                      <a:r>
                        <a:rPr lang="en-US" sz="2700" b="0" dirty="0">
                          <a:solidFill>
                            <a:schemeClr val="tx1"/>
                          </a:solidFill>
                          <a:effectLst/>
                        </a:rPr>
                        <a:t>Cl</a:t>
                      </a:r>
                      <a:r>
                        <a:rPr lang="en-US" sz="2700" b="0" baseline="-25000" dirty="0">
                          <a:solidFill>
                            <a:schemeClr val="tx1"/>
                          </a:solidFill>
                          <a:effectLst/>
                        </a:rPr>
                        <a:t>2</a:t>
                      </a:r>
                      <a:endParaRPr lang="zh-CN" sz="27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04112240"/>
                  </a:ext>
                </a:extLst>
              </a:tr>
            </a:tbl>
          </a:graphicData>
        </a:graphic>
      </p:graphicFrame>
    </p:spTree>
    <p:extLst>
      <p:ext uri="{BB962C8B-B14F-4D97-AF65-F5344CB8AC3E}">
        <p14:creationId xmlns:p14="http://schemas.microsoft.com/office/powerpoint/2010/main" val="29352373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B4FFD8E9-702D-4C39-B350-CE0E70E3737E}"/>
              </a:ext>
            </a:extLst>
          </p:cNvPr>
          <p:cNvSpPr/>
          <p:nvPr/>
        </p:nvSpPr>
        <p:spPr>
          <a:xfrm>
            <a:off x="234043" y="435323"/>
            <a:ext cx="11723913" cy="5909310"/>
          </a:xfrm>
          <a:prstGeom prst="rect">
            <a:avLst/>
          </a:prstGeom>
        </p:spPr>
        <p:txBody>
          <a:bodyPr wrap="square">
            <a:spAutoFit/>
          </a:bodyPr>
          <a:lstStyle/>
          <a:p>
            <a:pPr>
              <a:lnSpc>
                <a:spcPct val="150000"/>
              </a:lnSpc>
            </a:pPr>
            <a:r>
              <a:rPr lang="en-US" altLang="zh-CN" sz="2800" dirty="0"/>
              <a:t>(2)</a:t>
            </a:r>
            <a:r>
              <a:rPr lang="zh-CN" altLang="zh-CN" sz="2800" dirty="0"/>
              <a:t>分子间作用力</a:t>
            </a:r>
            <a:r>
              <a:rPr lang="en-US" altLang="zh-CN" sz="2800" dirty="0"/>
              <a:t>——</a:t>
            </a:r>
            <a:r>
              <a:rPr lang="zh-CN" altLang="zh-CN" sz="2800" dirty="0"/>
              <a:t>范德华力</a:t>
            </a:r>
          </a:p>
          <a:p>
            <a:pPr>
              <a:lnSpc>
                <a:spcPct val="150000"/>
              </a:lnSpc>
            </a:pPr>
            <a:r>
              <a:rPr lang="en-US" altLang="zh-CN" sz="2800" dirty="0"/>
              <a:t>①</a:t>
            </a:r>
            <a:r>
              <a:rPr lang="zh-CN" altLang="zh-CN" sz="2800" dirty="0"/>
              <a:t>概念</a:t>
            </a:r>
            <a:r>
              <a:rPr lang="en-US" altLang="zh-CN" sz="2800" dirty="0"/>
              <a:t>:</a:t>
            </a:r>
            <a:r>
              <a:rPr lang="zh-CN" altLang="zh-CN" sz="2800" dirty="0"/>
              <a:t>分子与分子之间存在着一种把分子聚集在一起的作用力叫分子间作用力</a:t>
            </a:r>
            <a:r>
              <a:rPr lang="en-US" altLang="zh-CN" sz="2800" dirty="0"/>
              <a:t>,</a:t>
            </a:r>
            <a:r>
              <a:rPr lang="zh-CN" altLang="zh-CN" sz="2800" dirty="0"/>
              <a:t>又叫范德华力。</a:t>
            </a:r>
          </a:p>
          <a:p>
            <a:pPr>
              <a:lnSpc>
                <a:spcPct val="150000"/>
              </a:lnSpc>
            </a:pPr>
            <a:r>
              <a:rPr lang="en-US" altLang="zh-CN" sz="2800" dirty="0"/>
              <a:t>②</a:t>
            </a:r>
            <a:r>
              <a:rPr lang="zh-CN" altLang="zh-CN" sz="2800" dirty="0"/>
              <a:t>范德华力对物质性质的影响</a:t>
            </a:r>
            <a:r>
              <a:rPr lang="en-US" altLang="zh-CN" sz="2800" dirty="0"/>
              <a:t>:</a:t>
            </a:r>
            <a:r>
              <a:rPr lang="zh-CN" altLang="zh-CN" sz="2800" dirty="0"/>
              <a:t>影响物质的熔点、沸点、溶解度等物理性质。</a:t>
            </a:r>
          </a:p>
          <a:p>
            <a:pPr>
              <a:lnSpc>
                <a:spcPct val="150000"/>
              </a:lnSpc>
            </a:pPr>
            <a:r>
              <a:rPr lang="en-US" altLang="zh-CN" sz="2800" dirty="0"/>
              <a:t>③</a:t>
            </a:r>
            <a:r>
              <a:rPr lang="zh-CN" altLang="zh-CN" sz="2800" dirty="0"/>
              <a:t>分子间作用力的影响因素</a:t>
            </a:r>
          </a:p>
          <a:p>
            <a:pPr>
              <a:lnSpc>
                <a:spcPct val="150000"/>
              </a:lnSpc>
            </a:pPr>
            <a:r>
              <a:rPr lang="en-US" altLang="zh-CN" sz="2800" dirty="0"/>
              <a:t>a.</a:t>
            </a:r>
            <a:r>
              <a:rPr lang="zh-CN" altLang="zh-CN" sz="2800" dirty="0"/>
              <a:t>一般来说</a:t>
            </a:r>
            <a:r>
              <a:rPr lang="en-US" altLang="zh-CN" sz="2800" dirty="0"/>
              <a:t>,</a:t>
            </a:r>
            <a:r>
              <a:rPr lang="zh-CN" altLang="zh-CN" sz="2800" dirty="0"/>
              <a:t>组成和结构相似的物质</a:t>
            </a:r>
            <a:r>
              <a:rPr lang="en-US" altLang="zh-CN" sz="2800" dirty="0"/>
              <a:t>,</a:t>
            </a:r>
            <a:r>
              <a:rPr lang="zh-CN" altLang="zh-CN" sz="2800" dirty="0"/>
              <a:t>相对分子质量越大</a:t>
            </a:r>
            <a:r>
              <a:rPr lang="en-US" altLang="zh-CN" sz="2800" dirty="0"/>
              <a:t>,</a:t>
            </a:r>
            <a:r>
              <a:rPr lang="zh-CN" altLang="zh-CN" sz="2800" dirty="0"/>
              <a:t>分子间作用力越强</a:t>
            </a:r>
            <a:r>
              <a:rPr lang="en-US" altLang="zh-CN" sz="2800" dirty="0"/>
              <a:t>,</a:t>
            </a:r>
            <a:r>
              <a:rPr lang="zh-CN" altLang="zh-CN" sz="2800" dirty="0"/>
              <a:t>物质的熔、沸点越高</a:t>
            </a:r>
            <a:r>
              <a:rPr lang="en-US" altLang="zh-CN" sz="2800" dirty="0"/>
              <a:t>,</a:t>
            </a:r>
            <a:r>
              <a:rPr lang="zh-CN" altLang="zh-CN" sz="2800" dirty="0"/>
              <a:t>如熔、沸点</a:t>
            </a:r>
            <a:r>
              <a:rPr lang="en-US" altLang="zh-CN" sz="2800" dirty="0"/>
              <a:t>:F</a:t>
            </a:r>
            <a:r>
              <a:rPr lang="en-US" altLang="zh-CN" sz="2800" baseline="-25000" dirty="0"/>
              <a:t>2</a:t>
            </a:r>
            <a:r>
              <a:rPr lang="en-US" altLang="zh-CN" sz="2800" dirty="0"/>
              <a:t>&lt;Cl</a:t>
            </a:r>
            <a:r>
              <a:rPr lang="en-US" altLang="zh-CN" sz="2800" baseline="-25000" dirty="0"/>
              <a:t>2</a:t>
            </a:r>
            <a:r>
              <a:rPr lang="en-US" altLang="zh-CN" sz="2800" dirty="0"/>
              <a:t>&lt;Br</a:t>
            </a:r>
            <a:r>
              <a:rPr lang="en-US" altLang="zh-CN" sz="2800" baseline="-25000" dirty="0"/>
              <a:t>2</a:t>
            </a:r>
            <a:r>
              <a:rPr lang="en-US" altLang="zh-CN" sz="2800" dirty="0"/>
              <a:t>&lt;I</a:t>
            </a:r>
            <a:r>
              <a:rPr lang="en-US" altLang="zh-CN" sz="2800" baseline="-25000" dirty="0"/>
              <a:t>2</a:t>
            </a:r>
            <a:r>
              <a:rPr lang="en-US" altLang="zh-CN" sz="2800" dirty="0"/>
              <a:t>;</a:t>
            </a:r>
            <a:endParaRPr lang="zh-CN" altLang="zh-CN" sz="2800" dirty="0"/>
          </a:p>
          <a:p>
            <a:pPr>
              <a:lnSpc>
                <a:spcPct val="150000"/>
              </a:lnSpc>
            </a:pPr>
            <a:r>
              <a:rPr lang="en-US" altLang="zh-CN" sz="2800" dirty="0"/>
              <a:t>b.</a:t>
            </a:r>
            <a:r>
              <a:rPr lang="zh-CN" altLang="zh-CN" sz="2800" dirty="0"/>
              <a:t>相对分子质量相同时</a:t>
            </a:r>
            <a:r>
              <a:rPr lang="en-US" altLang="zh-CN" sz="2800" dirty="0"/>
              <a:t>,</a:t>
            </a:r>
            <a:r>
              <a:rPr lang="zh-CN" altLang="zh-CN" sz="2800" dirty="0"/>
              <a:t>分子极性越强</a:t>
            </a:r>
            <a:r>
              <a:rPr lang="en-US" altLang="zh-CN" sz="2800" dirty="0"/>
              <a:t>,</a:t>
            </a:r>
            <a:r>
              <a:rPr lang="zh-CN" altLang="zh-CN" sz="2800" dirty="0"/>
              <a:t>分子间作用力越强。</a:t>
            </a:r>
          </a:p>
          <a:p>
            <a:pPr>
              <a:lnSpc>
                <a:spcPct val="150000"/>
              </a:lnSpc>
            </a:pPr>
            <a:r>
              <a:rPr lang="en-US" altLang="zh-CN" sz="2800" dirty="0"/>
              <a:t>(3)</a:t>
            </a:r>
            <a:r>
              <a:rPr lang="zh-CN" altLang="zh-CN" sz="2800" dirty="0"/>
              <a:t>氢键</a:t>
            </a:r>
          </a:p>
        </p:txBody>
      </p:sp>
      <p:sp>
        <p:nvSpPr>
          <p:cNvPr id="5" name="矩形 4">
            <a:extLst>
              <a:ext uri="{FF2B5EF4-FFF2-40B4-BE49-F238E27FC236}">
                <a16:creationId xmlns:a16="http://schemas.microsoft.com/office/drawing/2014/main" xmlns="" id="{E21ABC8D-1C46-4B5A-9C88-3EA50E8EBABA}"/>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Tree>
    <p:extLst>
      <p:ext uri="{BB962C8B-B14F-4D97-AF65-F5344CB8AC3E}">
        <p14:creationId xmlns:p14="http://schemas.microsoft.com/office/powerpoint/2010/main" val="11199098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B4FFD8E9-702D-4C39-B350-CE0E70E3737E}"/>
              </a:ext>
            </a:extLst>
          </p:cNvPr>
          <p:cNvSpPr/>
          <p:nvPr/>
        </p:nvSpPr>
        <p:spPr>
          <a:xfrm>
            <a:off x="234043" y="346421"/>
            <a:ext cx="11723913" cy="5909310"/>
          </a:xfrm>
          <a:prstGeom prst="rect">
            <a:avLst/>
          </a:prstGeom>
        </p:spPr>
        <p:txBody>
          <a:bodyPr wrap="square">
            <a:spAutoFit/>
          </a:bodyPr>
          <a:lstStyle/>
          <a:p>
            <a:pPr>
              <a:lnSpc>
                <a:spcPct val="150000"/>
              </a:lnSpc>
            </a:pPr>
            <a:r>
              <a:rPr lang="en-US" altLang="zh-CN" sz="2800" dirty="0"/>
              <a:t>①</a:t>
            </a:r>
            <a:r>
              <a:rPr lang="zh-CN" altLang="zh-CN" sz="2800" dirty="0"/>
              <a:t>概念</a:t>
            </a:r>
          </a:p>
          <a:p>
            <a:pPr>
              <a:lnSpc>
                <a:spcPct val="150000"/>
              </a:lnSpc>
            </a:pPr>
            <a:r>
              <a:rPr lang="zh-CN" altLang="zh-CN" sz="2800" dirty="0"/>
              <a:t>氢键是由已经与电负性很大的原子形成共价键的氢原子与另一个电负性很大的原子之间的作用力。</a:t>
            </a:r>
          </a:p>
          <a:p>
            <a:pPr>
              <a:lnSpc>
                <a:spcPct val="150000"/>
              </a:lnSpc>
            </a:pPr>
            <a:r>
              <a:rPr lang="en-US" altLang="zh-CN" sz="2800" dirty="0"/>
              <a:t>②</a:t>
            </a:r>
            <a:r>
              <a:rPr lang="zh-CN" altLang="zh-CN" sz="2800" dirty="0"/>
              <a:t>表示方法</a:t>
            </a:r>
            <a:r>
              <a:rPr lang="en-US" altLang="zh-CN" sz="2800" dirty="0"/>
              <a:t>:A—H…B,“—”</a:t>
            </a:r>
            <a:r>
              <a:rPr lang="zh-CN" altLang="zh-CN" sz="2800" dirty="0"/>
              <a:t>表示共价键</a:t>
            </a:r>
            <a:r>
              <a:rPr lang="en-US" altLang="zh-CN" sz="2800" dirty="0"/>
              <a:t>,“…”</a:t>
            </a:r>
            <a:r>
              <a:rPr lang="zh-CN" altLang="zh-CN" sz="2800" dirty="0"/>
              <a:t>表示氢键。</a:t>
            </a:r>
          </a:p>
          <a:p>
            <a:pPr>
              <a:lnSpc>
                <a:spcPct val="150000"/>
              </a:lnSpc>
            </a:pPr>
            <a:r>
              <a:rPr lang="en-US" altLang="zh-CN" sz="2800" dirty="0"/>
              <a:t>③</a:t>
            </a:r>
            <a:r>
              <a:rPr lang="zh-CN" altLang="zh-CN" sz="2800" dirty="0"/>
              <a:t>形成条件</a:t>
            </a:r>
          </a:p>
          <a:p>
            <a:pPr>
              <a:lnSpc>
                <a:spcPct val="150000"/>
              </a:lnSpc>
            </a:pPr>
            <a:r>
              <a:rPr lang="en-US" altLang="zh-CN" sz="2800" dirty="0" err="1"/>
              <a:t>a.A</a:t>
            </a:r>
            <a:r>
              <a:rPr lang="zh-CN" altLang="zh-CN" sz="2800" dirty="0"/>
              <a:t>、</a:t>
            </a:r>
            <a:r>
              <a:rPr lang="en-US" altLang="zh-CN" sz="2800" dirty="0"/>
              <a:t>B</a:t>
            </a:r>
            <a:r>
              <a:rPr lang="zh-CN" altLang="zh-CN" sz="2800" dirty="0"/>
              <a:t>是电负性很强的原子</a:t>
            </a:r>
            <a:r>
              <a:rPr lang="en-US" altLang="zh-CN" sz="2800" dirty="0"/>
              <a:t>,</a:t>
            </a:r>
            <a:r>
              <a:rPr lang="zh-CN" altLang="zh-CN" sz="2800" dirty="0"/>
              <a:t>一般为</a:t>
            </a:r>
            <a:r>
              <a:rPr lang="en-US" altLang="zh-CN" sz="2800" dirty="0"/>
              <a:t>N</a:t>
            </a:r>
            <a:r>
              <a:rPr lang="zh-CN" altLang="zh-CN" sz="2800" dirty="0"/>
              <a:t>、</a:t>
            </a:r>
            <a:r>
              <a:rPr lang="en-US" altLang="zh-CN" sz="2800" dirty="0"/>
              <a:t>O</a:t>
            </a:r>
            <a:r>
              <a:rPr lang="zh-CN" altLang="zh-CN" sz="2800" dirty="0"/>
              <a:t>、</a:t>
            </a:r>
            <a:r>
              <a:rPr lang="en-US" altLang="zh-CN" sz="2800" dirty="0"/>
              <a:t>F</a:t>
            </a:r>
            <a:r>
              <a:rPr lang="zh-CN" altLang="zh-CN" sz="2800" dirty="0"/>
              <a:t>原子</a:t>
            </a:r>
            <a:r>
              <a:rPr lang="en-US" altLang="zh-CN" sz="2800" dirty="0"/>
              <a:t>;</a:t>
            </a:r>
            <a:endParaRPr lang="zh-CN" altLang="zh-CN" sz="2800" dirty="0"/>
          </a:p>
          <a:p>
            <a:pPr>
              <a:lnSpc>
                <a:spcPct val="150000"/>
              </a:lnSpc>
            </a:pPr>
            <a:r>
              <a:rPr lang="en-US" altLang="zh-CN" sz="2800" dirty="0" err="1"/>
              <a:t>b.A</a:t>
            </a:r>
            <a:r>
              <a:rPr lang="zh-CN" altLang="zh-CN" sz="2800" dirty="0"/>
              <a:t>、</a:t>
            </a:r>
            <a:r>
              <a:rPr lang="en-US" altLang="zh-CN" sz="2800" dirty="0"/>
              <a:t>B</a:t>
            </a:r>
            <a:r>
              <a:rPr lang="zh-CN" altLang="zh-CN" sz="2800" dirty="0"/>
              <a:t>可以相同</a:t>
            </a:r>
            <a:r>
              <a:rPr lang="en-US" altLang="zh-CN" sz="2800" dirty="0"/>
              <a:t>,</a:t>
            </a:r>
            <a:r>
              <a:rPr lang="zh-CN" altLang="zh-CN" sz="2800" dirty="0"/>
              <a:t>也可以不同。</a:t>
            </a:r>
          </a:p>
          <a:p>
            <a:pPr>
              <a:lnSpc>
                <a:spcPct val="150000"/>
              </a:lnSpc>
            </a:pPr>
            <a:r>
              <a:rPr lang="en-US" altLang="zh-CN" sz="2800" dirty="0"/>
              <a:t>④</a:t>
            </a:r>
            <a:r>
              <a:rPr lang="zh-CN" altLang="zh-CN" sz="2800" dirty="0"/>
              <a:t>氢键对物质性质的影响</a:t>
            </a:r>
          </a:p>
          <a:p>
            <a:pPr>
              <a:lnSpc>
                <a:spcPct val="150000"/>
              </a:lnSpc>
            </a:pPr>
            <a:r>
              <a:rPr lang="zh-CN" altLang="zh-CN" sz="2800" dirty="0"/>
              <a:t>分子间氢键的存在</a:t>
            </a:r>
            <a:r>
              <a:rPr lang="en-US" altLang="zh-CN" sz="2800" dirty="0"/>
              <a:t>,</a:t>
            </a:r>
            <a:r>
              <a:rPr lang="zh-CN" altLang="zh-CN" sz="2800" dirty="0"/>
              <a:t>使物质的熔、沸点升高</a:t>
            </a:r>
            <a:r>
              <a:rPr lang="en-US" altLang="zh-CN" sz="2800" dirty="0"/>
              <a:t>,</a:t>
            </a:r>
            <a:r>
              <a:rPr lang="zh-CN" altLang="zh-CN" sz="2800" dirty="0"/>
              <a:t>在水中的溶解度增大。</a:t>
            </a:r>
          </a:p>
        </p:txBody>
      </p:sp>
      <p:sp>
        <p:nvSpPr>
          <p:cNvPr id="5" name="矩形 4">
            <a:extLst>
              <a:ext uri="{FF2B5EF4-FFF2-40B4-BE49-F238E27FC236}">
                <a16:creationId xmlns:a16="http://schemas.microsoft.com/office/drawing/2014/main" xmlns="" id="{E21ABC8D-1C46-4B5A-9C88-3EA50E8EBABA}"/>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Tree>
    <p:extLst>
      <p:ext uri="{BB962C8B-B14F-4D97-AF65-F5344CB8AC3E}">
        <p14:creationId xmlns:p14="http://schemas.microsoft.com/office/powerpoint/2010/main" val="18234759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B4FFD8E9-702D-4C39-B350-CE0E70E3737E}"/>
              </a:ext>
            </a:extLst>
          </p:cNvPr>
          <p:cNvSpPr/>
          <p:nvPr/>
        </p:nvSpPr>
        <p:spPr>
          <a:xfrm>
            <a:off x="234043" y="244823"/>
            <a:ext cx="11723913" cy="4616648"/>
          </a:xfrm>
          <a:prstGeom prst="rect">
            <a:avLst/>
          </a:prstGeom>
        </p:spPr>
        <p:txBody>
          <a:bodyPr wrap="square">
            <a:spAutoFit/>
          </a:bodyPr>
          <a:lstStyle/>
          <a:p>
            <a:pPr>
              <a:lnSpc>
                <a:spcPct val="150000"/>
              </a:lnSpc>
            </a:pPr>
            <a:r>
              <a:rPr lang="en-US" altLang="zh-CN" sz="2800" dirty="0"/>
              <a:t>(4)</a:t>
            </a:r>
            <a:r>
              <a:rPr lang="zh-CN" altLang="zh-CN" sz="2800" dirty="0"/>
              <a:t>影响物质溶解度的因素</a:t>
            </a:r>
          </a:p>
          <a:p>
            <a:pPr>
              <a:lnSpc>
                <a:spcPct val="150000"/>
              </a:lnSpc>
            </a:pPr>
            <a:r>
              <a:rPr lang="en-US" altLang="zh-CN" sz="2800" dirty="0"/>
              <a:t> ①“</a:t>
            </a:r>
            <a:r>
              <a:rPr lang="zh-CN" altLang="zh-CN" sz="2800" dirty="0"/>
              <a:t>相似相溶</a:t>
            </a:r>
            <a:r>
              <a:rPr lang="en-US" altLang="zh-CN" sz="2800" dirty="0"/>
              <a:t>”</a:t>
            </a:r>
            <a:r>
              <a:rPr lang="zh-CN" altLang="zh-CN" sz="2800" dirty="0"/>
              <a:t>原理</a:t>
            </a:r>
          </a:p>
          <a:p>
            <a:pPr>
              <a:lnSpc>
                <a:spcPct val="150000"/>
              </a:lnSpc>
            </a:pPr>
            <a:r>
              <a:rPr lang="zh-CN" altLang="zh-CN" sz="2800" dirty="0"/>
              <a:t>极性分子易溶于极性溶剂</a:t>
            </a:r>
            <a:r>
              <a:rPr lang="en-US" altLang="zh-CN" sz="2800" dirty="0"/>
              <a:t>,</a:t>
            </a:r>
            <a:r>
              <a:rPr lang="zh-CN" altLang="zh-CN" sz="2800" dirty="0"/>
              <a:t>非极性分子易溶于非极性溶剂</a:t>
            </a:r>
            <a:r>
              <a:rPr lang="en-US" altLang="zh-CN" sz="2800" dirty="0"/>
              <a:t>;</a:t>
            </a:r>
            <a:r>
              <a:rPr lang="zh-CN" altLang="zh-CN" sz="2800" dirty="0"/>
              <a:t>溶质与溶剂分子结构相似</a:t>
            </a:r>
            <a:r>
              <a:rPr lang="en-US" altLang="zh-CN" sz="2800" dirty="0"/>
              <a:t>,</a:t>
            </a:r>
            <a:r>
              <a:rPr lang="zh-CN" altLang="zh-CN" sz="2800" dirty="0"/>
              <a:t>溶解度较大。</a:t>
            </a:r>
          </a:p>
          <a:p>
            <a:pPr>
              <a:lnSpc>
                <a:spcPct val="150000"/>
              </a:lnSpc>
            </a:pPr>
            <a:r>
              <a:rPr lang="en-US" altLang="zh-CN" sz="2800" dirty="0"/>
              <a:t>②</a:t>
            </a:r>
            <a:r>
              <a:rPr lang="zh-CN" altLang="zh-CN" sz="2800" dirty="0"/>
              <a:t>溶质能与溶剂形成氢键时</a:t>
            </a:r>
            <a:r>
              <a:rPr lang="en-US" altLang="zh-CN" sz="2800" dirty="0"/>
              <a:t>,</a:t>
            </a:r>
            <a:r>
              <a:rPr lang="zh-CN" altLang="zh-CN" sz="2800" dirty="0"/>
              <a:t>溶解度较大。</a:t>
            </a:r>
          </a:p>
          <a:p>
            <a:pPr>
              <a:lnSpc>
                <a:spcPct val="150000"/>
              </a:lnSpc>
            </a:pPr>
            <a:r>
              <a:rPr lang="en-US" altLang="zh-CN" sz="2800" dirty="0"/>
              <a:t>③</a:t>
            </a:r>
            <a:r>
              <a:rPr lang="zh-CN" altLang="zh-CN" sz="2800" dirty="0"/>
              <a:t>溶质能与溶剂反应时</a:t>
            </a:r>
            <a:r>
              <a:rPr lang="en-US" altLang="zh-CN" sz="2800" dirty="0"/>
              <a:t>,</a:t>
            </a:r>
            <a:r>
              <a:rPr lang="zh-CN" altLang="zh-CN" sz="2800" dirty="0"/>
              <a:t>溶解度较大。</a:t>
            </a:r>
            <a:endParaRPr lang="en-US" altLang="zh-CN" sz="2800" dirty="0"/>
          </a:p>
          <a:p>
            <a:pPr>
              <a:lnSpc>
                <a:spcPct val="150000"/>
              </a:lnSpc>
            </a:pPr>
            <a:endParaRPr lang="zh-CN" altLang="zh-CN" sz="2800" dirty="0"/>
          </a:p>
        </p:txBody>
      </p:sp>
      <p:sp>
        <p:nvSpPr>
          <p:cNvPr id="5" name="矩形 4">
            <a:extLst>
              <a:ext uri="{FF2B5EF4-FFF2-40B4-BE49-F238E27FC236}">
                <a16:creationId xmlns:a16="http://schemas.microsoft.com/office/drawing/2014/main" xmlns="" id="{E21ABC8D-1C46-4B5A-9C88-3EA50E8EBABA}"/>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Tree>
    <p:extLst>
      <p:ext uri="{BB962C8B-B14F-4D97-AF65-F5344CB8AC3E}">
        <p14:creationId xmlns:p14="http://schemas.microsoft.com/office/powerpoint/2010/main" val="3543616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hlinkClick r:id="rId2" action="ppaction://hlinksldjump"/>
            <a:extLst>
              <a:ext uri="{FF2B5EF4-FFF2-40B4-BE49-F238E27FC236}">
                <a16:creationId xmlns:a16="http://schemas.microsoft.com/office/drawing/2014/main" xmlns="" id="{61560872-F1EC-40BC-AF98-E9D9F381619A}"/>
              </a:ext>
            </a:extLst>
          </p:cNvPr>
          <p:cNvSpPr/>
          <p:nvPr/>
        </p:nvSpPr>
        <p:spPr>
          <a:xfrm>
            <a:off x="1070792" y="1108074"/>
            <a:ext cx="10751887" cy="3794126"/>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solidFill>
              </a:rPr>
              <a:t>考向</a:t>
            </a:r>
            <a:r>
              <a:rPr lang="en-US" altLang="zh-CN" sz="2800" dirty="0">
                <a:solidFill>
                  <a:schemeClr val="tx1"/>
                </a:solidFill>
              </a:rPr>
              <a:t>1  </a:t>
            </a:r>
            <a:r>
              <a:rPr lang="zh-CN" altLang="en-US" sz="2800" dirty="0">
                <a:solidFill>
                  <a:schemeClr val="tx1"/>
                </a:solidFill>
              </a:rPr>
              <a:t>基态原子的核外电子排布</a:t>
            </a:r>
            <a:endParaRPr lang="en-US" altLang="zh-CN" sz="2800" dirty="0">
              <a:solidFill>
                <a:schemeClr val="tx1"/>
              </a:solidFill>
            </a:endParaRPr>
          </a:p>
          <a:p>
            <a:pPr>
              <a:lnSpc>
                <a:spcPct val="150000"/>
              </a:lnSpc>
            </a:pPr>
            <a:r>
              <a:rPr lang="zh-CN" altLang="en-US" sz="2800" dirty="0">
                <a:solidFill>
                  <a:schemeClr val="tx1"/>
                </a:solidFill>
              </a:rPr>
              <a:t>考向</a:t>
            </a:r>
            <a:r>
              <a:rPr lang="en-US" altLang="zh-CN" sz="2800" dirty="0">
                <a:solidFill>
                  <a:schemeClr val="tx1"/>
                </a:solidFill>
              </a:rPr>
              <a:t>2  </a:t>
            </a:r>
            <a:r>
              <a:rPr lang="zh-CN" altLang="en-US" sz="2800" dirty="0">
                <a:solidFill>
                  <a:schemeClr val="tx1"/>
                </a:solidFill>
              </a:rPr>
              <a:t>同周期元素第一电子亲和能的变化规律</a:t>
            </a:r>
            <a:endParaRPr lang="en-US" altLang="zh-CN" sz="2800" dirty="0">
              <a:solidFill>
                <a:schemeClr val="tx1"/>
              </a:solidFill>
            </a:endParaRPr>
          </a:p>
          <a:p>
            <a:pPr>
              <a:lnSpc>
                <a:spcPct val="150000"/>
              </a:lnSpc>
            </a:pPr>
            <a:r>
              <a:rPr lang="zh-CN" altLang="en-US" sz="2800" dirty="0">
                <a:solidFill>
                  <a:schemeClr val="tx1"/>
                </a:solidFill>
              </a:rPr>
              <a:t>考向</a:t>
            </a:r>
            <a:r>
              <a:rPr lang="en-US" altLang="zh-CN" sz="2800" dirty="0">
                <a:solidFill>
                  <a:schemeClr val="tx1"/>
                </a:solidFill>
              </a:rPr>
              <a:t>3  </a:t>
            </a:r>
            <a:r>
              <a:rPr lang="zh-CN" altLang="en-US" sz="2800" dirty="0">
                <a:solidFill>
                  <a:schemeClr val="tx1"/>
                </a:solidFill>
              </a:rPr>
              <a:t>分子的构型、杂化轨道理论的综合考查</a:t>
            </a:r>
            <a:endParaRPr lang="en-US" altLang="zh-CN" sz="2800" dirty="0">
              <a:solidFill>
                <a:schemeClr val="tx1"/>
              </a:solidFill>
            </a:endParaRPr>
          </a:p>
          <a:p>
            <a:pPr>
              <a:lnSpc>
                <a:spcPct val="150000"/>
              </a:lnSpc>
            </a:pPr>
            <a:r>
              <a:rPr lang="zh-CN" altLang="en-US" sz="2800" dirty="0">
                <a:solidFill>
                  <a:schemeClr val="tx1"/>
                </a:solidFill>
              </a:rPr>
              <a:t>考向</a:t>
            </a:r>
            <a:r>
              <a:rPr lang="en-US" altLang="zh-CN" sz="2800" dirty="0">
                <a:solidFill>
                  <a:schemeClr val="tx1"/>
                </a:solidFill>
              </a:rPr>
              <a:t>4  </a:t>
            </a:r>
            <a:r>
              <a:rPr lang="zh-CN" altLang="en-US" sz="2800" dirty="0">
                <a:solidFill>
                  <a:schemeClr val="tx1"/>
                </a:solidFill>
              </a:rPr>
              <a:t>晶体类型的判断　晶体熔、沸点的比较</a:t>
            </a:r>
            <a:endParaRPr lang="en-US" altLang="zh-CN" sz="2800" dirty="0">
              <a:solidFill>
                <a:schemeClr val="tx1"/>
              </a:solidFill>
            </a:endParaRPr>
          </a:p>
          <a:p>
            <a:pPr>
              <a:lnSpc>
                <a:spcPct val="150000"/>
              </a:lnSpc>
            </a:pPr>
            <a:r>
              <a:rPr lang="zh-CN" altLang="en-US" sz="2800" dirty="0">
                <a:solidFill>
                  <a:schemeClr val="tx1"/>
                </a:solidFill>
              </a:rPr>
              <a:t>考向</a:t>
            </a:r>
            <a:r>
              <a:rPr lang="en-US" altLang="zh-CN" sz="2800" dirty="0">
                <a:solidFill>
                  <a:schemeClr val="tx1"/>
                </a:solidFill>
              </a:rPr>
              <a:t>5  </a:t>
            </a:r>
            <a:r>
              <a:rPr lang="zh-CN" altLang="en-US" sz="2800" dirty="0">
                <a:solidFill>
                  <a:schemeClr val="tx1"/>
                </a:solidFill>
              </a:rPr>
              <a:t>晶胞结构的相关计算</a:t>
            </a:r>
            <a:endParaRPr lang="en-US" altLang="zh-CN" sz="2800" dirty="0">
              <a:solidFill>
                <a:schemeClr val="tx1"/>
              </a:solidFill>
            </a:endParaRPr>
          </a:p>
          <a:p>
            <a:pPr>
              <a:lnSpc>
                <a:spcPct val="150000"/>
              </a:lnSpc>
            </a:pPr>
            <a:endParaRPr lang="zh-CN" altLang="zh-CN" sz="2800" dirty="0">
              <a:solidFill>
                <a:schemeClr val="tx1"/>
              </a:solidFill>
            </a:endParaRPr>
          </a:p>
        </p:txBody>
      </p:sp>
      <p:sp>
        <p:nvSpPr>
          <p:cNvPr id="5" name="矩形 4">
            <a:hlinkClick r:id="rId2" action="ppaction://hlinksldjump"/>
            <a:extLst>
              <a:ext uri="{FF2B5EF4-FFF2-40B4-BE49-F238E27FC236}">
                <a16:creationId xmlns:a16="http://schemas.microsoft.com/office/drawing/2014/main" xmlns="" id="{5AE461B9-F06B-4661-8ECA-CEC0C5974C98}"/>
              </a:ext>
            </a:extLst>
          </p:cNvPr>
          <p:cNvSpPr/>
          <p:nvPr/>
        </p:nvSpPr>
        <p:spPr>
          <a:xfrm>
            <a:off x="1052445" y="541020"/>
            <a:ext cx="10066020" cy="538480"/>
          </a:xfrm>
          <a:prstGeom prst="rect">
            <a:avLst/>
          </a:prstGeom>
          <a:noFill/>
          <a:ln>
            <a:noFill/>
          </a:ln>
        </p:spPr>
        <p:style>
          <a:lnRef idx="3">
            <a:schemeClr val="lt1"/>
          </a:lnRef>
          <a:fillRef idx="1">
            <a:schemeClr val="accent6"/>
          </a:fillRef>
          <a:effectRef idx="1">
            <a:schemeClr val="accent6"/>
          </a:effectRef>
          <a:fontRef idx="minor">
            <a:schemeClr val="lt1"/>
          </a:fontRef>
        </p:style>
        <p:txBody>
          <a:bodyPr anchor="ctr"/>
          <a:lstStyle/>
          <a:p>
            <a:r>
              <a:rPr lang="en-US" altLang="zh-CN" sz="2800" b="1" dirty="0">
                <a:solidFill>
                  <a:srgbClr val="DA251C"/>
                </a:solidFill>
                <a:cs typeface="微软雅黑" panose="020B0503020204020204" charset="-122"/>
              </a:rPr>
              <a:t>C</a:t>
            </a:r>
            <a:r>
              <a:rPr lang="zh-CN" altLang="en-US" sz="2800" b="1" dirty="0">
                <a:solidFill>
                  <a:srgbClr val="DA251C"/>
                </a:solidFill>
                <a:cs typeface="微软雅黑" panose="020B0503020204020204" charset="-122"/>
              </a:rPr>
              <a:t>考法帮</a:t>
            </a:r>
            <a:r>
              <a:rPr lang="en-US" altLang="zh-CN" sz="2800" b="1" dirty="0">
                <a:solidFill>
                  <a:srgbClr val="DA251C"/>
                </a:solidFill>
                <a:cs typeface="微软雅黑" panose="020B0503020204020204" charset="-122"/>
              </a:rPr>
              <a:t>·</a:t>
            </a:r>
            <a:r>
              <a:rPr lang="zh-CN" altLang="en-US" sz="2800" b="1" dirty="0">
                <a:solidFill>
                  <a:srgbClr val="DA251C"/>
                </a:solidFill>
                <a:cs typeface="微软雅黑" panose="020B0503020204020204" charset="-122"/>
              </a:rPr>
              <a:t>考向全扫描</a:t>
            </a:r>
          </a:p>
        </p:txBody>
      </p:sp>
    </p:spTree>
    <p:extLst>
      <p:ext uri="{BB962C8B-B14F-4D97-AF65-F5344CB8AC3E}">
        <p14:creationId xmlns:p14="http://schemas.microsoft.com/office/powerpoint/2010/main" val="42395896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709382"/>
            <a:ext cx="11723913" cy="662297"/>
          </a:xfrm>
          <a:prstGeom prst="rect">
            <a:avLst/>
          </a:prstGeom>
        </p:spPr>
        <p:txBody>
          <a:bodyPr wrap="square">
            <a:spAutoFit/>
          </a:bodyPr>
          <a:lstStyle/>
          <a:p>
            <a:pPr>
              <a:lnSpc>
                <a:spcPct val="150000"/>
              </a:lnSpc>
            </a:pPr>
            <a:r>
              <a:rPr lang="en-US" altLang="zh-CN" sz="2800" b="1" dirty="0"/>
              <a:t>1.</a:t>
            </a:r>
            <a:r>
              <a:rPr lang="zh-CN" altLang="en-US" sz="2800" b="1" dirty="0"/>
              <a:t>晶体与非晶体</a:t>
            </a:r>
          </a:p>
        </p:txBody>
      </p:sp>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8" name="矩形 7"/>
          <p:cNvSpPr/>
          <p:nvPr/>
        </p:nvSpPr>
        <p:spPr>
          <a:xfrm>
            <a:off x="1066799" y="-2"/>
            <a:ext cx="5600219"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rPr>
              <a:t>考点</a:t>
            </a:r>
            <a:r>
              <a:rPr lang="en-US" altLang="zh-CN" sz="2800" dirty="0">
                <a:solidFill>
                  <a:srgbClr val="DA251C"/>
                </a:solidFill>
              </a:rPr>
              <a:t>3</a:t>
            </a:r>
            <a:r>
              <a:rPr lang="zh-CN" altLang="en-US" sz="2800" dirty="0">
                <a:solidFill>
                  <a:srgbClr val="DA251C"/>
                </a:solidFill>
              </a:rPr>
              <a:t>   晶体结构与</a:t>
            </a:r>
            <a:r>
              <a:rPr lang="zh-CN" altLang="en-US" sz="2800" dirty="0" smtClean="0">
                <a:solidFill>
                  <a:srgbClr val="DA251C"/>
                </a:solidFill>
              </a:rPr>
              <a:t>性质（重点）</a:t>
            </a:r>
            <a:endParaRPr lang="zh-CN" altLang="en-US" sz="2800" dirty="0">
              <a:solidFill>
                <a:srgbClr val="DA251C"/>
              </a:solidFill>
            </a:endParaRPr>
          </a:p>
        </p:txBody>
      </p:sp>
      <p:graphicFrame>
        <p:nvGraphicFramePr>
          <p:cNvPr id="4" name="表格 3">
            <a:extLst>
              <a:ext uri="{FF2B5EF4-FFF2-40B4-BE49-F238E27FC236}">
                <a16:creationId xmlns:a16="http://schemas.microsoft.com/office/drawing/2014/main" xmlns="" id="{1936DF8C-414C-453E-A355-04769456122D}"/>
              </a:ext>
            </a:extLst>
          </p:cNvPr>
          <p:cNvGraphicFramePr>
            <a:graphicFrameLocks noGrp="1"/>
          </p:cNvGraphicFramePr>
          <p:nvPr>
            <p:extLst>
              <p:ext uri="{D42A27DB-BD31-4B8C-83A1-F6EECF244321}">
                <p14:modId xmlns:p14="http://schemas.microsoft.com/office/powerpoint/2010/main" val="1808150955"/>
              </p:ext>
            </p:extLst>
          </p:nvPr>
        </p:nvGraphicFramePr>
        <p:xfrm>
          <a:off x="344714" y="1396272"/>
          <a:ext cx="11426372" cy="5062584"/>
        </p:xfrm>
        <a:graphic>
          <a:graphicData uri="http://schemas.openxmlformats.org/drawingml/2006/table">
            <a:tbl>
              <a:tblPr firstRow="1" firstCol="1" bandRow="1">
                <a:tableStyleId>{5C22544A-7EE6-4342-B048-85BDC9FD1C3A}</a:tableStyleId>
              </a:tblPr>
              <a:tblGrid>
                <a:gridCol w="656772">
                  <a:extLst>
                    <a:ext uri="{9D8B030D-6E8A-4147-A177-3AD203B41FA5}">
                      <a16:colId xmlns:a16="http://schemas.microsoft.com/office/drawing/2014/main" xmlns="" val="106996810"/>
                    </a:ext>
                  </a:extLst>
                </a:gridCol>
                <a:gridCol w="1445544">
                  <a:extLst>
                    <a:ext uri="{9D8B030D-6E8A-4147-A177-3AD203B41FA5}">
                      <a16:colId xmlns:a16="http://schemas.microsoft.com/office/drawing/2014/main" xmlns="" val="1233866513"/>
                    </a:ext>
                  </a:extLst>
                </a:gridCol>
                <a:gridCol w="4662028">
                  <a:extLst>
                    <a:ext uri="{9D8B030D-6E8A-4147-A177-3AD203B41FA5}">
                      <a16:colId xmlns:a16="http://schemas.microsoft.com/office/drawing/2014/main" xmlns="" val="4040654896"/>
                    </a:ext>
                  </a:extLst>
                </a:gridCol>
                <a:gridCol w="4662028">
                  <a:extLst>
                    <a:ext uri="{9D8B030D-6E8A-4147-A177-3AD203B41FA5}">
                      <a16:colId xmlns:a16="http://schemas.microsoft.com/office/drawing/2014/main" xmlns="" val="53908206"/>
                    </a:ext>
                  </a:extLst>
                </a:gridCol>
              </a:tblGrid>
              <a:tr h="562509">
                <a:tc gridSpan="2">
                  <a:txBody>
                    <a:bodyPr/>
                    <a:lstStyle/>
                    <a:p>
                      <a:pPr algn="ctr">
                        <a:lnSpc>
                          <a:spcPct val="100000"/>
                        </a:lnSpc>
                        <a:spcAft>
                          <a:spcPts val="0"/>
                        </a:spcAft>
                      </a:pPr>
                      <a:r>
                        <a:rPr lang="zh-CN" sz="2800" b="0" dirty="0">
                          <a:solidFill>
                            <a:schemeClr val="tx1"/>
                          </a:solidFill>
                          <a:effectLst/>
                        </a:rPr>
                        <a:t>比较</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a:txBody>
                    <a:bodyPr/>
                    <a:lstStyle/>
                    <a:p>
                      <a:pPr algn="ctr">
                        <a:lnSpc>
                          <a:spcPct val="100000"/>
                        </a:lnSpc>
                        <a:spcAft>
                          <a:spcPts val="0"/>
                        </a:spcAft>
                      </a:pPr>
                      <a:r>
                        <a:rPr lang="zh-CN" sz="2800" b="0">
                          <a:solidFill>
                            <a:schemeClr val="tx1"/>
                          </a:solidFill>
                          <a:effectLst/>
                        </a:rPr>
                        <a:t>晶体</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非晶体</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23531688"/>
                  </a:ext>
                </a:extLst>
              </a:tr>
              <a:tr h="1125019">
                <a:tc gridSpan="2">
                  <a:txBody>
                    <a:bodyPr/>
                    <a:lstStyle/>
                    <a:p>
                      <a:pPr algn="ctr">
                        <a:lnSpc>
                          <a:spcPct val="100000"/>
                        </a:lnSpc>
                        <a:spcAft>
                          <a:spcPts val="0"/>
                        </a:spcAft>
                      </a:pPr>
                      <a:r>
                        <a:rPr lang="zh-CN" sz="2800" b="0">
                          <a:solidFill>
                            <a:schemeClr val="tx1"/>
                          </a:solidFill>
                          <a:effectLst/>
                        </a:rPr>
                        <a:t>结构特征</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a:txBody>
                    <a:bodyPr/>
                    <a:lstStyle/>
                    <a:p>
                      <a:pPr algn="ctr">
                        <a:lnSpc>
                          <a:spcPct val="100000"/>
                        </a:lnSpc>
                        <a:spcAft>
                          <a:spcPts val="0"/>
                        </a:spcAft>
                      </a:pPr>
                      <a:r>
                        <a:rPr lang="zh-CN" sz="2800" b="0">
                          <a:solidFill>
                            <a:schemeClr val="tx1"/>
                          </a:solidFill>
                          <a:effectLst/>
                        </a:rPr>
                        <a:t>结构粒子周期</a:t>
                      </a:r>
                    </a:p>
                    <a:p>
                      <a:pPr algn="ctr">
                        <a:lnSpc>
                          <a:spcPct val="100000"/>
                        </a:lnSpc>
                        <a:spcAft>
                          <a:spcPts val="0"/>
                        </a:spcAft>
                      </a:pPr>
                      <a:r>
                        <a:rPr lang="zh-CN" sz="2800" b="0">
                          <a:solidFill>
                            <a:schemeClr val="tx1"/>
                          </a:solidFill>
                          <a:effectLst/>
                        </a:rPr>
                        <a:t>性有序排列</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结构粒子无序排列</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0548195"/>
                  </a:ext>
                </a:extLst>
              </a:tr>
              <a:tr h="562509">
                <a:tc rowSpan="3">
                  <a:txBody>
                    <a:bodyPr/>
                    <a:lstStyle/>
                    <a:p>
                      <a:pPr algn="ctr">
                        <a:lnSpc>
                          <a:spcPct val="100000"/>
                        </a:lnSpc>
                        <a:spcAft>
                          <a:spcPts val="0"/>
                        </a:spcAft>
                      </a:pPr>
                      <a:r>
                        <a:rPr lang="zh-CN" sz="2800" b="0">
                          <a:solidFill>
                            <a:schemeClr val="tx1"/>
                          </a:solidFill>
                          <a:effectLst/>
                        </a:rPr>
                        <a:t>性质</a:t>
                      </a:r>
                    </a:p>
                    <a:p>
                      <a:pPr algn="ctr">
                        <a:lnSpc>
                          <a:spcPct val="100000"/>
                        </a:lnSpc>
                        <a:spcAft>
                          <a:spcPts val="0"/>
                        </a:spcAft>
                      </a:pPr>
                      <a:r>
                        <a:rPr lang="zh-CN" sz="2800" b="0">
                          <a:solidFill>
                            <a:schemeClr val="tx1"/>
                          </a:solidFill>
                          <a:effectLst/>
                        </a:rPr>
                        <a:t>特征</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自范性</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dirty="0">
                          <a:solidFill>
                            <a:schemeClr val="tx1"/>
                          </a:solidFill>
                          <a:effectLst/>
                        </a:rPr>
                        <a:t>有</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无</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9549563"/>
                  </a:ext>
                </a:extLst>
              </a:tr>
              <a:tr h="562509">
                <a:tc vMerge="1">
                  <a:txBody>
                    <a:bodyPr/>
                    <a:lstStyle/>
                    <a:p>
                      <a:endParaRPr lang="zh-CN" altLang="en-US"/>
                    </a:p>
                  </a:txBody>
                  <a:tcPr/>
                </a:tc>
                <a:tc>
                  <a:txBody>
                    <a:bodyPr/>
                    <a:lstStyle/>
                    <a:p>
                      <a:pPr algn="ctr">
                        <a:lnSpc>
                          <a:spcPct val="100000"/>
                        </a:lnSpc>
                        <a:spcAft>
                          <a:spcPts val="0"/>
                        </a:spcAft>
                      </a:pPr>
                      <a:r>
                        <a:rPr lang="zh-CN" sz="2800" b="0">
                          <a:solidFill>
                            <a:schemeClr val="tx1"/>
                          </a:solidFill>
                          <a:effectLst/>
                        </a:rPr>
                        <a:t>熔点</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固定</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不固定</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38070776"/>
                  </a:ext>
                </a:extLst>
              </a:tr>
              <a:tr h="1125019">
                <a:tc vMerge="1">
                  <a:txBody>
                    <a:bodyPr/>
                    <a:lstStyle/>
                    <a:p>
                      <a:endParaRPr lang="zh-CN" altLang="en-US"/>
                    </a:p>
                  </a:txBody>
                  <a:tcPr/>
                </a:tc>
                <a:tc>
                  <a:txBody>
                    <a:bodyPr/>
                    <a:lstStyle/>
                    <a:p>
                      <a:pPr algn="ctr">
                        <a:lnSpc>
                          <a:spcPct val="100000"/>
                        </a:lnSpc>
                        <a:spcAft>
                          <a:spcPts val="0"/>
                        </a:spcAft>
                      </a:pPr>
                      <a:r>
                        <a:rPr lang="zh-CN" sz="2800" b="0">
                          <a:solidFill>
                            <a:schemeClr val="tx1"/>
                          </a:solidFill>
                          <a:effectLst/>
                        </a:rPr>
                        <a:t>异同</a:t>
                      </a:r>
                    </a:p>
                    <a:p>
                      <a:pPr algn="ctr">
                        <a:lnSpc>
                          <a:spcPct val="100000"/>
                        </a:lnSpc>
                        <a:spcAft>
                          <a:spcPts val="0"/>
                        </a:spcAft>
                      </a:pPr>
                      <a:r>
                        <a:rPr lang="zh-CN" sz="2800" b="0">
                          <a:solidFill>
                            <a:schemeClr val="tx1"/>
                          </a:solidFill>
                          <a:effectLst/>
                        </a:rPr>
                        <a:t>表现</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各向异性</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各向同性</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0899488"/>
                  </a:ext>
                </a:extLst>
              </a:tr>
              <a:tr h="1125019">
                <a:tc gridSpan="2">
                  <a:txBody>
                    <a:bodyPr/>
                    <a:lstStyle/>
                    <a:p>
                      <a:pPr algn="ctr">
                        <a:lnSpc>
                          <a:spcPct val="100000"/>
                        </a:lnSpc>
                        <a:spcAft>
                          <a:spcPts val="0"/>
                        </a:spcAft>
                      </a:pPr>
                      <a:r>
                        <a:rPr lang="zh-CN" sz="2800" b="0">
                          <a:solidFill>
                            <a:schemeClr val="tx1"/>
                          </a:solidFill>
                          <a:effectLst/>
                        </a:rPr>
                        <a:t>二者区</a:t>
                      </a:r>
                    </a:p>
                    <a:p>
                      <a:pPr algn="ctr">
                        <a:lnSpc>
                          <a:spcPct val="100000"/>
                        </a:lnSpc>
                        <a:spcAft>
                          <a:spcPts val="0"/>
                        </a:spcAft>
                      </a:pPr>
                      <a:r>
                        <a:rPr lang="zh-CN" sz="2800" b="0">
                          <a:solidFill>
                            <a:schemeClr val="tx1"/>
                          </a:solidFill>
                          <a:effectLst/>
                        </a:rPr>
                        <a:t>分方法</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gridSpan="2">
                  <a:txBody>
                    <a:bodyPr/>
                    <a:lstStyle/>
                    <a:p>
                      <a:pPr algn="ctr">
                        <a:lnSpc>
                          <a:spcPct val="100000"/>
                        </a:lnSpc>
                        <a:spcAft>
                          <a:spcPts val="0"/>
                        </a:spcAft>
                      </a:pPr>
                      <a:r>
                        <a:rPr lang="en-US" sz="2800" b="0" dirty="0">
                          <a:solidFill>
                            <a:schemeClr val="tx1"/>
                          </a:solidFill>
                          <a:effectLst/>
                        </a:rPr>
                        <a:t>①</a:t>
                      </a:r>
                      <a:r>
                        <a:rPr lang="zh-CN" sz="2800" b="0" dirty="0">
                          <a:solidFill>
                            <a:schemeClr val="tx1"/>
                          </a:solidFill>
                          <a:effectLst/>
                        </a:rPr>
                        <a:t>间接方法</a:t>
                      </a:r>
                      <a:r>
                        <a:rPr lang="en-US" sz="2800" b="0" dirty="0">
                          <a:solidFill>
                            <a:schemeClr val="tx1"/>
                          </a:solidFill>
                          <a:effectLst/>
                        </a:rPr>
                        <a:t>:</a:t>
                      </a:r>
                      <a:r>
                        <a:rPr lang="zh-CN" sz="2800" b="0" dirty="0">
                          <a:solidFill>
                            <a:schemeClr val="tx1"/>
                          </a:solidFill>
                          <a:effectLst/>
                        </a:rPr>
                        <a:t>测定其是否有固定的熔点</a:t>
                      </a:r>
                      <a:r>
                        <a:rPr lang="en-US" sz="2800" b="0" dirty="0">
                          <a:solidFill>
                            <a:schemeClr val="tx1"/>
                          </a:solidFill>
                          <a:effectLst/>
                        </a:rPr>
                        <a:t>;</a:t>
                      </a:r>
                      <a:endParaRPr lang="zh-CN" sz="2800" b="0" dirty="0">
                        <a:solidFill>
                          <a:schemeClr val="tx1"/>
                        </a:solidFill>
                        <a:effectLst/>
                      </a:endParaRPr>
                    </a:p>
                    <a:p>
                      <a:pPr algn="ctr">
                        <a:lnSpc>
                          <a:spcPct val="100000"/>
                        </a:lnSpc>
                        <a:spcAft>
                          <a:spcPts val="0"/>
                        </a:spcAft>
                      </a:pPr>
                      <a:r>
                        <a:rPr lang="en-US" sz="2800" b="0" dirty="0">
                          <a:solidFill>
                            <a:schemeClr val="tx1"/>
                          </a:solidFill>
                          <a:effectLst/>
                        </a:rPr>
                        <a:t>②</a:t>
                      </a:r>
                      <a:r>
                        <a:rPr lang="zh-CN" sz="2800" b="0" dirty="0">
                          <a:solidFill>
                            <a:schemeClr val="tx1"/>
                          </a:solidFill>
                          <a:effectLst/>
                        </a:rPr>
                        <a:t>科学方法</a:t>
                      </a:r>
                      <a:r>
                        <a:rPr lang="en-US" sz="2800" b="0" dirty="0">
                          <a:solidFill>
                            <a:schemeClr val="tx1"/>
                          </a:solidFill>
                          <a:effectLst/>
                        </a:rPr>
                        <a:t>:</a:t>
                      </a:r>
                      <a:r>
                        <a:rPr lang="zh-CN" sz="2800" b="0" dirty="0">
                          <a:solidFill>
                            <a:schemeClr val="tx1"/>
                          </a:solidFill>
                          <a:effectLst/>
                        </a:rPr>
                        <a:t>对固体进行</a:t>
                      </a:r>
                      <a:r>
                        <a:rPr lang="en-US" sz="2800" b="0" dirty="0">
                          <a:solidFill>
                            <a:schemeClr val="tx1"/>
                          </a:solidFill>
                          <a:effectLst/>
                        </a:rPr>
                        <a:t>X-</a:t>
                      </a:r>
                      <a:r>
                        <a:rPr lang="zh-CN" sz="2800" b="0" dirty="0">
                          <a:solidFill>
                            <a:schemeClr val="tx1"/>
                          </a:solidFill>
                          <a:effectLst/>
                        </a:rPr>
                        <a:t>射线衍射实验</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extLst>
                  <a:ext uri="{0D108BD9-81ED-4DB2-BD59-A6C34878D82A}">
                    <a16:rowId xmlns:a16="http://schemas.microsoft.com/office/drawing/2014/main" xmlns="" val="1739102917"/>
                  </a:ext>
                </a:extLst>
              </a:tr>
            </a:tbl>
          </a:graphicData>
        </a:graphic>
      </p:graphicFrame>
    </p:spTree>
    <p:extLst>
      <p:ext uri="{BB962C8B-B14F-4D97-AF65-F5344CB8AC3E}">
        <p14:creationId xmlns:p14="http://schemas.microsoft.com/office/powerpoint/2010/main" val="17680479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B4FFD8E9-702D-4C39-B350-CE0E70E3737E}"/>
              </a:ext>
            </a:extLst>
          </p:cNvPr>
          <p:cNvSpPr/>
          <p:nvPr/>
        </p:nvSpPr>
        <p:spPr>
          <a:xfrm>
            <a:off x="234043" y="244823"/>
            <a:ext cx="11723913" cy="3323987"/>
          </a:xfrm>
          <a:prstGeom prst="rect">
            <a:avLst/>
          </a:prstGeom>
        </p:spPr>
        <p:txBody>
          <a:bodyPr wrap="square">
            <a:spAutoFit/>
          </a:bodyPr>
          <a:lstStyle/>
          <a:p>
            <a:pPr>
              <a:lnSpc>
                <a:spcPct val="150000"/>
              </a:lnSpc>
            </a:pPr>
            <a:r>
              <a:rPr lang="zh-CN" altLang="en-US" sz="2800" b="1" dirty="0">
                <a:solidFill>
                  <a:srgbClr val="DA251C"/>
                </a:solidFill>
              </a:rPr>
              <a:t>注意</a:t>
            </a:r>
            <a:r>
              <a:rPr lang="zh-CN" altLang="en-US" sz="2800" dirty="0"/>
              <a:t>   </a:t>
            </a:r>
            <a:r>
              <a:rPr lang="zh-CN" altLang="zh-CN" sz="2800" dirty="0"/>
              <a:t>晶体能自发地呈现多面体外形的性质称为晶体的自范性。晶体的自范性是晶体中粒子在微观空间里呈现周期性的有序排列的宏观表象。有没有自范性是晶体与非晶体的本质差异。</a:t>
            </a:r>
          </a:p>
          <a:p>
            <a:pPr>
              <a:lnSpc>
                <a:spcPct val="150000"/>
              </a:lnSpc>
            </a:pPr>
            <a:r>
              <a:rPr lang="en-US" altLang="zh-CN" sz="2800" b="1" dirty="0"/>
              <a:t>2.</a:t>
            </a:r>
            <a:r>
              <a:rPr lang="zh-CN" altLang="zh-CN" sz="2800" b="1" dirty="0"/>
              <a:t>典型晶体模型</a:t>
            </a:r>
          </a:p>
          <a:p>
            <a:pPr>
              <a:lnSpc>
                <a:spcPct val="150000"/>
              </a:lnSpc>
            </a:pPr>
            <a:endParaRPr lang="zh-CN" altLang="zh-CN" sz="2800" dirty="0"/>
          </a:p>
        </p:txBody>
      </p:sp>
      <p:sp>
        <p:nvSpPr>
          <p:cNvPr id="5" name="矩形 4">
            <a:extLst>
              <a:ext uri="{FF2B5EF4-FFF2-40B4-BE49-F238E27FC236}">
                <a16:creationId xmlns:a16="http://schemas.microsoft.com/office/drawing/2014/main" xmlns="" id="{E21ABC8D-1C46-4B5A-9C88-3EA50E8EBABA}"/>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graphicFrame>
        <p:nvGraphicFramePr>
          <p:cNvPr id="2" name="表格 1">
            <a:extLst>
              <a:ext uri="{FF2B5EF4-FFF2-40B4-BE49-F238E27FC236}">
                <a16:creationId xmlns:a16="http://schemas.microsoft.com/office/drawing/2014/main" xmlns="" id="{0845B4E1-7FB5-4247-ACA6-A25B6C3DB529}"/>
              </a:ext>
            </a:extLst>
          </p:cNvPr>
          <p:cNvGraphicFramePr>
            <a:graphicFrameLocks noGrp="1"/>
          </p:cNvGraphicFramePr>
          <p:nvPr>
            <p:extLst>
              <p:ext uri="{D42A27DB-BD31-4B8C-83A1-F6EECF244321}">
                <p14:modId xmlns:p14="http://schemas.microsoft.com/office/powerpoint/2010/main" val="952097531"/>
              </p:ext>
            </p:extLst>
          </p:nvPr>
        </p:nvGraphicFramePr>
        <p:xfrm>
          <a:off x="388257" y="2874622"/>
          <a:ext cx="11415486" cy="3613264"/>
        </p:xfrm>
        <a:graphic>
          <a:graphicData uri="http://schemas.openxmlformats.org/drawingml/2006/table">
            <a:tbl>
              <a:tblPr firstRow="1" firstCol="1" bandRow="1">
                <a:tableStyleId>{5C22544A-7EE6-4342-B048-85BDC9FD1C3A}</a:tableStyleId>
              </a:tblPr>
              <a:tblGrid>
                <a:gridCol w="538212">
                  <a:extLst>
                    <a:ext uri="{9D8B030D-6E8A-4147-A177-3AD203B41FA5}">
                      <a16:colId xmlns:a16="http://schemas.microsoft.com/office/drawing/2014/main" xmlns="" val="225468880"/>
                    </a:ext>
                  </a:extLst>
                </a:gridCol>
                <a:gridCol w="861140">
                  <a:extLst>
                    <a:ext uri="{9D8B030D-6E8A-4147-A177-3AD203B41FA5}">
                      <a16:colId xmlns:a16="http://schemas.microsoft.com/office/drawing/2014/main" xmlns="" val="3899443515"/>
                    </a:ext>
                  </a:extLst>
                </a:gridCol>
                <a:gridCol w="3756848">
                  <a:extLst>
                    <a:ext uri="{9D8B030D-6E8A-4147-A177-3AD203B41FA5}">
                      <a16:colId xmlns:a16="http://schemas.microsoft.com/office/drawing/2014/main" xmlns="" val="3990616823"/>
                    </a:ext>
                  </a:extLst>
                </a:gridCol>
                <a:gridCol w="6259286">
                  <a:extLst>
                    <a:ext uri="{9D8B030D-6E8A-4147-A177-3AD203B41FA5}">
                      <a16:colId xmlns:a16="http://schemas.microsoft.com/office/drawing/2014/main" xmlns="" val="2090259783"/>
                    </a:ext>
                  </a:extLst>
                </a:gridCol>
              </a:tblGrid>
              <a:tr h="451658">
                <a:tc gridSpan="2">
                  <a:txBody>
                    <a:bodyPr/>
                    <a:lstStyle/>
                    <a:p>
                      <a:pPr algn="ctr">
                        <a:lnSpc>
                          <a:spcPct val="100000"/>
                        </a:lnSpc>
                        <a:spcAft>
                          <a:spcPts val="0"/>
                        </a:spcAft>
                      </a:pPr>
                      <a:r>
                        <a:rPr lang="zh-CN" sz="2800" b="0">
                          <a:solidFill>
                            <a:schemeClr val="tx1"/>
                          </a:solidFill>
                          <a:effectLst/>
                          <a:latin typeface="+mn-lt"/>
                          <a:ea typeface="+mn-ea"/>
                        </a:rPr>
                        <a:t>晶体</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a:txBody>
                    <a:bodyPr/>
                    <a:lstStyle/>
                    <a:p>
                      <a:pPr algn="ctr">
                        <a:lnSpc>
                          <a:spcPct val="100000"/>
                        </a:lnSpc>
                        <a:spcAft>
                          <a:spcPts val="0"/>
                        </a:spcAft>
                      </a:pPr>
                      <a:r>
                        <a:rPr lang="zh-CN" sz="2800" b="0">
                          <a:solidFill>
                            <a:schemeClr val="tx1"/>
                          </a:solidFill>
                          <a:effectLst/>
                          <a:latin typeface="+mn-lt"/>
                          <a:ea typeface="+mn-ea"/>
                        </a:rPr>
                        <a:t>晶体结构</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晶体详解</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0218485"/>
                  </a:ext>
                </a:extLst>
              </a:tr>
              <a:tr h="3161606">
                <a:tc>
                  <a:txBody>
                    <a:bodyPr/>
                    <a:lstStyle/>
                    <a:p>
                      <a:pPr algn="ctr">
                        <a:lnSpc>
                          <a:spcPct val="100000"/>
                        </a:lnSpc>
                        <a:spcAft>
                          <a:spcPts val="0"/>
                        </a:spcAft>
                      </a:pPr>
                      <a:r>
                        <a:rPr lang="zh-CN" sz="2800" b="0" dirty="0">
                          <a:solidFill>
                            <a:schemeClr val="tx1"/>
                          </a:solidFill>
                          <a:effectLst/>
                          <a:latin typeface="+mn-lt"/>
                          <a:ea typeface="+mn-ea"/>
                        </a:rPr>
                        <a:t>原子</a:t>
                      </a:r>
                    </a:p>
                    <a:p>
                      <a:pPr algn="ctr">
                        <a:lnSpc>
                          <a:spcPct val="100000"/>
                        </a:lnSpc>
                        <a:spcAft>
                          <a:spcPts val="0"/>
                        </a:spcAft>
                      </a:pPr>
                      <a:r>
                        <a:rPr lang="zh-CN" sz="2800" b="0" dirty="0">
                          <a:solidFill>
                            <a:schemeClr val="tx1"/>
                          </a:solidFill>
                          <a:effectLst/>
                          <a:latin typeface="+mn-lt"/>
                          <a:ea typeface="+mn-ea"/>
                        </a:rPr>
                        <a:t>晶体</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金刚石</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endParaRPr lang="en-US"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en-US" sz="2800" b="0" dirty="0">
                          <a:solidFill>
                            <a:schemeClr val="tx1"/>
                          </a:solidFill>
                          <a:effectLst/>
                          <a:latin typeface="+mn-lt"/>
                          <a:ea typeface="+mn-ea"/>
                        </a:rPr>
                        <a:t>(1)</a:t>
                      </a:r>
                      <a:r>
                        <a:rPr lang="zh-CN" sz="2800" b="0" dirty="0">
                          <a:solidFill>
                            <a:schemeClr val="tx1"/>
                          </a:solidFill>
                          <a:effectLst/>
                          <a:latin typeface="+mn-lt"/>
                          <a:ea typeface="+mn-ea"/>
                        </a:rPr>
                        <a:t>每个</a:t>
                      </a:r>
                      <a:r>
                        <a:rPr lang="en-US" sz="2800" b="0" dirty="0">
                          <a:solidFill>
                            <a:schemeClr val="tx1"/>
                          </a:solidFill>
                          <a:effectLst/>
                          <a:latin typeface="+mn-lt"/>
                          <a:ea typeface="+mn-ea"/>
                        </a:rPr>
                        <a:t>C</a:t>
                      </a:r>
                      <a:r>
                        <a:rPr lang="zh-CN" sz="2800" b="0" dirty="0">
                          <a:solidFill>
                            <a:schemeClr val="tx1"/>
                          </a:solidFill>
                          <a:effectLst/>
                          <a:latin typeface="+mn-lt"/>
                          <a:ea typeface="+mn-ea"/>
                        </a:rPr>
                        <a:t>原子与相邻的</a:t>
                      </a:r>
                      <a:r>
                        <a:rPr lang="en-US" sz="2800" b="0" dirty="0">
                          <a:solidFill>
                            <a:schemeClr val="tx1"/>
                          </a:solidFill>
                          <a:effectLst/>
                          <a:latin typeface="+mn-lt"/>
                          <a:ea typeface="+mn-ea"/>
                        </a:rPr>
                        <a:t>4</a:t>
                      </a:r>
                      <a:r>
                        <a:rPr lang="zh-CN" sz="2800" b="0" dirty="0">
                          <a:solidFill>
                            <a:schemeClr val="tx1"/>
                          </a:solidFill>
                          <a:effectLst/>
                          <a:latin typeface="+mn-lt"/>
                          <a:ea typeface="+mn-ea"/>
                        </a:rPr>
                        <a:t>个</a:t>
                      </a:r>
                      <a:r>
                        <a:rPr lang="en-US" sz="2800" b="0" dirty="0">
                          <a:solidFill>
                            <a:schemeClr val="tx1"/>
                          </a:solidFill>
                          <a:effectLst/>
                          <a:latin typeface="+mn-lt"/>
                          <a:ea typeface="+mn-ea"/>
                        </a:rPr>
                        <a:t>C</a:t>
                      </a:r>
                      <a:r>
                        <a:rPr lang="zh-CN" sz="2800" b="0" dirty="0">
                          <a:solidFill>
                            <a:schemeClr val="tx1"/>
                          </a:solidFill>
                          <a:effectLst/>
                          <a:latin typeface="+mn-lt"/>
                          <a:ea typeface="+mn-ea"/>
                        </a:rPr>
                        <a:t>原子以共价键结合</a:t>
                      </a:r>
                      <a:r>
                        <a:rPr lang="en-US" sz="2800" b="0" dirty="0">
                          <a:solidFill>
                            <a:schemeClr val="tx1"/>
                          </a:solidFill>
                          <a:effectLst/>
                          <a:latin typeface="+mn-lt"/>
                          <a:ea typeface="+mn-ea"/>
                        </a:rPr>
                        <a:t>,</a:t>
                      </a:r>
                      <a:r>
                        <a:rPr lang="zh-CN" sz="2800" b="0" dirty="0">
                          <a:solidFill>
                            <a:schemeClr val="tx1"/>
                          </a:solidFill>
                          <a:effectLst/>
                          <a:latin typeface="+mn-lt"/>
                          <a:ea typeface="+mn-ea"/>
                        </a:rPr>
                        <a:t>形成正四面体结构</a:t>
                      </a:r>
                      <a:r>
                        <a:rPr lang="en-US" sz="2800" b="0" dirty="0">
                          <a:solidFill>
                            <a:schemeClr val="tx1"/>
                          </a:solidFill>
                          <a:effectLst/>
                          <a:latin typeface="+mn-lt"/>
                          <a:ea typeface="+mn-ea"/>
                        </a:rPr>
                        <a:t>;</a:t>
                      </a:r>
                      <a:endParaRPr lang="zh-CN" sz="2800" b="0" dirty="0">
                        <a:solidFill>
                          <a:schemeClr val="tx1"/>
                        </a:solidFill>
                        <a:effectLst/>
                        <a:latin typeface="+mn-lt"/>
                        <a:ea typeface="+mn-ea"/>
                      </a:endParaRPr>
                    </a:p>
                    <a:p>
                      <a:pPr>
                        <a:lnSpc>
                          <a:spcPct val="100000"/>
                        </a:lnSpc>
                        <a:spcAft>
                          <a:spcPts val="0"/>
                        </a:spcAft>
                      </a:pPr>
                      <a:r>
                        <a:rPr lang="en-US" sz="2800" b="0" dirty="0">
                          <a:solidFill>
                            <a:schemeClr val="tx1"/>
                          </a:solidFill>
                          <a:effectLst/>
                          <a:latin typeface="+mn-lt"/>
                          <a:ea typeface="+mn-ea"/>
                        </a:rPr>
                        <a:t>(2)</a:t>
                      </a:r>
                      <a:r>
                        <a:rPr lang="zh-CN" sz="2800" b="0" dirty="0">
                          <a:solidFill>
                            <a:schemeClr val="tx1"/>
                          </a:solidFill>
                          <a:effectLst/>
                          <a:latin typeface="+mn-lt"/>
                          <a:ea typeface="+mn-ea"/>
                        </a:rPr>
                        <a:t>键角均为</a:t>
                      </a:r>
                      <a:r>
                        <a:rPr lang="en-US" sz="2800" b="0" dirty="0">
                          <a:solidFill>
                            <a:schemeClr val="tx1"/>
                          </a:solidFill>
                          <a:effectLst/>
                          <a:latin typeface="+mn-lt"/>
                          <a:ea typeface="+mn-ea"/>
                        </a:rPr>
                        <a:t>109°28';</a:t>
                      </a:r>
                      <a:endParaRPr lang="zh-CN" sz="2800" b="0" dirty="0">
                        <a:solidFill>
                          <a:schemeClr val="tx1"/>
                        </a:solidFill>
                        <a:effectLst/>
                        <a:latin typeface="+mn-lt"/>
                        <a:ea typeface="+mn-ea"/>
                      </a:endParaRPr>
                    </a:p>
                    <a:p>
                      <a:pPr>
                        <a:lnSpc>
                          <a:spcPct val="100000"/>
                        </a:lnSpc>
                        <a:spcAft>
                          <a:spcPts val="0"/>
                        </a:spcAft>
                      </a:pPr>
                      <a:r>
                        <a:rPr lang="en-US" sz="2800" b="0" dirty="0">
                          <a:solidFill>
                            <a:schemeClr val="tx1"/>
                          </a:solidFill>
                          <a:effectLst/>
                          <a:latin typeface="+mn-lt"/>
                          <a:ea typeface="+mn-ea"/>
                        </a:rPr>
                        <a:t>(3)</a:t>
                      </a:r>
                      <a:r>
                        <a:rPr lang="zh-CN" sz="2800" b="0" dirty="0">
                          <a:solidFill>
                            <a:schemeClr val="tx1"/>
                          </a:solidFill>
                          <a:effectLst/>
                          <a:latin typeface="+mn-lt"/>
                          <a:ea typeface="+mn-ea"/>
                        </a:rPr>
                        <a:t>最小碳环由</a:t>
                      </a:r>
                      <a:r>
                        <a:rPr lang="en-US" sz="2800" b="0" dirty="0">
                          <a:solidFill>
                            <a:schemeClr val="tx1"/>
                          </a:solidFill>
                          <a:effectLst/>
                          <a:latin typeface="+mn-lt"/>
                          <a:ea typeface="+mn-ea"/>
                        </a:rPr>
                        <a:t>6</a:t>
                      </a:r>
                      <a:r>
                        <a:rPr lang="zh-CN" sz="2800" b="0" dirty="0">
                          <a:solidFill>
                            <a:schemeClr val="tx1"/>
                          </a:solidFill>
                          <a:effectLst/>
                          <a:latin typeface="+mn-lt"/>
                          <a:ea typeface="+mn-ea"/>
                        </a:rPr>
                        <a:t>个</a:t>
                      </a:r>
                      <a:r>
                        <a:rPr lang="en-US" sz="2800" b="0" dirty="0">
                          <a:solidFill>
                            <a:schemeClr val="tx1"/>
                          </a:solidFill>
                          <a:effectLst/>
                          <a:latin typeface="+mn-lt"/>
                          <a:ea typeface="+mn-ea"/>
                        </a:rPr>
                        <a:t>C</a:t>
                      </a:r>
                      <a:r>
                        <a:rPr lang="zh-CN" sz="2800" b="0" dirty="0">
                          <a:solidFill>
                            <a:schemeClr val="tx1"/>
                          </a:solidFill>
                          <a:effectLst/>
                          <a:latin typeface="+mn-lt"/>
                          <a:ea typeface="+mn-ea"/>
                        </a:rPr>
                        <a:t>原子组成且</a:t>
                      </a:r>
                      <a:r>
                        <a:rPr lang="en-US" sz="2800" b="0" dirty="0">
                          <a:solidFill>
                            <a:schemeClr val="tx1"/>
                          </a:solidFill>
                          <a:effectLst/>
                          <a:latin typeface="+mn-lt"/>
                          <a:ea typeface="+mn-ea"/>
                        </a:rPr>
                        <a:t>6</a:t>
                      </a:r>
                      <a:r>
                        <a:rPr lang="zh-CN" sz="2800" b="0" dirty="0">
                          <a:solidFill>
                            <a:schemeClr val="tx1"/>
                          </a:solidFill>
                          <a:effectLst/>
                          <a:latin typeface="+mn-lt"/>
                          <a:ea typeface="+mn-ea"/>
                        </a:rPr>
                        <a:t>个原子不在同一平面内</a:t>
                      </a:r>
                      <a:r>
                        <a:rPr lang="en-US" sz="2800" b="0" dirty="0">
                          <a:solidFill>
                            <a:schemeClr val="tx1"/>
                          </a:solidFill>
                          <a:effectLst/>
                          <a:latin typeface="+mn-lt"/>
                          <a:ea typeface="+mn-ea"/>
                        </a:rPr>
                        <a:t>;</a:t>
                      </a:r>
                      <a:endParaRPr lang="zh-CN" sz="2800" b="0" dirty="0">
                        <a:solidFill>
                          <a:schemeClr val="tx1"/>
                        </a:solidFill>
                        <a:effectLst/>
                        <a:latin typeface="+mn-lt"/>
                        <a:ea typeface="+mn-ea"/>
                      </a:endParaRPr>
                    </a:p>
                    <a:p>
                      <a:pPr>
                        <a:lnSpc>
                          <a:spcPct val="100000"/>
                        </a:lnSpc>
                        <a:spcAft>
                          <a:spcPts val="0"/>
                        </a:spcAft>
                      </a:pPr>
                      <a:r>
                        <a:rPr lang="en-US" sz="2800" b="0" dirty="0">
                          <a:solidFill>
                            <a:schemeClr val="tx1"/>
                          </a:solidFill>
                          <a:effectLst/>
                          <a:latin typeface="+mn-lt"/>
                          <a:ea typeface="+mn-ea"/>
                        </a:rPr>
                        <a:t>(4)</a:t>
                      </a:r>
                      <a:r>
                        <a:rPr lang="zh-CN" sz="2800" b="0" dirty="0">
                          <a:solidFill>
                            <a:schemeClr val="tx1"/>
                          </a:solidFill>
                          <a:effectLst/>
                          <a:latin typeface="+mn-lt"/>
                          <a:ea typeface="+mn-ea"/>
                        </a:rPr>
                        <a:t>每个</a:t>
                      </a:r>
                      <a:r>
                        <a:rPr lang="en-US" sz="2800" b="0" dirty="0">
                          <a:solidFill>
                            <a:schemeClr val="tx1"/>
                          </a:solidFill>
                          <a:effectLst/>
                          <a:latin typeface="+mn-lt"/>
                          <a:ea typeface="+mn-ea"/>
                        </a:rPr>
                        <a:t>C</a:t>
                      </a:r>
                      <a:r>
                        <a:rPr lang="zh-CN" sz="2800" b="0" dirty="0">
                          <a:solidFill>
                            <a:schemeClr val="tx1"/>
                          </a:solidFill>
                          <a:effectLst/>
                          <a:latin typeface="+mn-lt"/>
                          <a:ea typeface="+mn-ea"/>
                        </a:rPr>
                        <a:t>原子参与</a:t>
                      </a:r>
                      <a:r>
                        <a:rPr lang="en-US" sz="2800" b="0" dirty="0">
                          <a:solidFill>
                            <a:schemeClr val="tx1"/>
                          </a:solidFill>
                          <a:effectLst/>
                          <a:latin typeface="+mn-lt"/>
                          <a:ea typeface="+mn-ea"/>
                        </a:rPr>
                        <a:t>4</a:t>
                      </a:r>
                      <a:r>
                        <a:rPr lang="zh-CN" sz="2800" b="0" dirty="0">
                          <a:solidFill>
                            <a:schemeClr val="tx1"/>
                          </a:solidFill>
                          <a:effectLst/>
                          <a:latin typeface="+mn-lt"/>
                          <a:ea typeface="+mn-ea"/>
                        </a:rPr>
                        <a:t>条</a:t>
                      </a:r>
                      <a:r>
                        <a:rPr lang="en-US" sz="2800" b="0" dirty="0">
                          <a:solidFill>
                            <a:schemeClr val="tx1"/>
                          </a:solidFill>
                          <a:effectLst/>
                          <a:latin typeface="+mn-lt"/>
                          <a:ea typeface="+mn-ea"/>
                        </a:rPr>
                        <a:t>C—C</a:t>
                      </a:r>
                      <a:r>
                        <a:rPr lang="zh-CN" sz="2800" b="0" dirty="0">
                          <a:solidFill>
                            <a:schemeClr val="tx1"/>
                          </a:solidFill>
                          <a:effectLst/>
                          <a:latin typeface="+mn-lt"/>
                          <a:ea typeface="+mn-ea"/>
                        </a:rPr>
                        <a:t>键的形成</a:t>
                      </a:r>
                      <a:r>
                        <a:rPr lang="en-US" sz="2800" b="0" dirty="0">
                          <a:solidFill>
                            <a:schemeClr val="tx1"/>
                          </a:solidFill>
                          <a:effectLst/>
                          <a:latin typeface="+mn-lt"/>
                          <a:ea typeface="+mn-ea"/>
                        </a:rPr>
                        <a:t>,C</a:t>
                      </a:r>
                      <a:r>
                        <a:rPr lang="zh-CN" sz="2800" b="0" dirty="0">
                          <a:solidFill>
                            <a:schemeClr val="tx1"/>
                          </a:solidFill>
                          <a:effectLst/>
                          <a:latin typeface="+mn-lt"/>
                          <a:ea typeface="+mn-ea"/>
                        </a:rPr>
                        <a:t>原子数与</a:t>
                      </a:r>
                      <a:r>
                        <a:rPr lang="en-US" sz="2800" b="0" dirty="0">
                          <a:solidFill>
                            <a:schemeClr val="tx1"/>
                          </a:solidFill>
                          <a:effectLst/>
                          <a:latin typeface="+mn-lt"/>
                          <a:ea typeface="+mn-ea"/>
                        </a:rPr>
                        <a:t>C—C</a:t>
                      </a:r>
                      <a:r>
                        <a:rPr lang="zh-CN" sz="2800" b="0" dirty="0">
                          <a:solidFill>
                            <a:schemeClr val="tx1"/>
                          </a:solidFill>
                          <a:effectLst/>
                          <a:latin typeface="+mn-lt"/>
                          <a:ea typeface="+mn-ea"/>
                        </a:rPr>
                        <a:t>键数之比为</a:t>
                      </a:r>
                      <a:r>
                        <a:rPr lang="en-US" sz="2800" b="0" dirty="0">
                          <a:solidFill>
                            <a:schemeClr val="tx1"/>
                          </a:solidFill>
                          <a:effectLst/>
                          <a:latin typeface="+mn-lt"/>
                          <a:ea typeface="+mn-ea"/>
                        </a:rPr>
                        <a:t>1∶2</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43944146"/>
                  </a:ext>
                </a:extLst>
              </a:tr>
            </a:tbl>
          </a:graphicData>
        </a:graphic>
      </p:graphicFrame>
      <p:pic>
        <p:nvPicPr>
          <p:cNvPr id="18" name="AA10.jpg">
            <a:extLst>
              <a:ext uri="{FF2B5EF4-FFF2-40B4-BE49-F238E27FC236}">
                <a16:creationId xmlns:a16="http://schemas.microsoft.com/office/drawing/2014/main" xmlns="" id="{E66BA503-8ABE-4584-BCE8-A32396D1696F}"/>
              </a:ext>
            </a:extLst>
          </p:cNvPr>
          <p:cNvPicPr/>
          <p:nvPr/>
        </p:nvPicPr>
        <p:blipFill>
          <a:blip r:embed="rId2"/>
          <a:stretch>
            <a:fillRect/>
          </a:stretch>
        </p:blipFill>
        <p:spPr>
          <a:xfrm>
            <a:off x="2691356" y="3650647"/>
            <a:ext cx="1866129" cy="2340904"/>
          </a:xfrm>
          <a:prstGeom prst="rect">
            <a:avLst/>
          </a:prstGeom>
        </p:spPr>
      </p:pic>
    </p:spTree>
    <p:extLst>
      <p:ext uri="{BB962C8B-B14F-4D97-AF65-F5344CB8AC3E}">
        <p14:creationId xmlns:p14="http://schemas.microsoft.com/office/powerpoint/2010/main" val="14317020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B4FFD8E9-702D-4C39-B350-CE0E70E3737E}"/>
              </a:ext>
            </a:extLst>
          </p:cNvPr>
          <p:cNvSpPr/>
          <p:nvPr/>
        </p:nvSpPr>
        <p:spPr>
          <a:xfrm>
            <a:off x="234043" y="206723"/>
            <a:ext cx="11723913" cy="661207"/>
          </a:xfrm>
          <a:prstGeom prst="rect">
            <a:avLst/>
          </a:prstGeom>
        </p:spPr>
        <p:txBody>
          <a:bodyPr wrap="square">
            <a:spAutoFit/>
          </a:bodyPr>
          <a:lstStyle/>
          <a:p>
            <a:pPr algn="r">
              <a:lnSpc>
                <a:spcPct val="150000"/>
              </a:lnSpc>
            </a:pPr>
            <a:r>
              <a:rPr lang="zh-CN" altLang="en-US" sz="2800" dirty="0"/>
              <a:t>（续表）</a:t>
            </a:r>
            <a:endParaRPr lang="zh-CN" altLang="zh-CN" sz="2800" dirty="0"/>
          </a:p>
        </p:txBody>
      </p:sp>
      <p:sp>
        <p:nvSpPr>
          <p:cNvPr id="5" name="矩形 4">
            <a:extLst>
              <a:ext uri="{FF2B5EF4-FFF2-40B4-BE49-F238E27FC236}">
                <a16:creationId xmlns:a16="http://schemas.microsoft.com/office/drawing/2014/main" xmlns="" id="{E21ABC8D-1C46-4B5A-9C88-3EA50E8EBABA}"/>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mc:AlternateContent xmlns:mc="http://schemas.openxmlformats.org/markup-compatibility/2006" xmlns:a14="http://schemas.microsoft.com/office/drawing/2010/main">
        <mc:Choice Requires="a14">
          <p:graphicFrame>
            <p:nvGraphicFramePr>
              <p:cNvPr id="6" name="表格 5">
                <a:extLst>
                  <a:ext uri="{FF2B5EF4-FFF2-40B4-BE49-F238E27FC236}">
                    <a16:creationId xmlns:a16="http://schemas.microsoft.com/office/drawing/2014/main" xmlns="" id="{B2B24D49-68F1-4711-8ACF-303C0BCBA0AF}"/>
                  </a:ext>
                </a:extLst>
              </p:cNvPr>
              <p:cNvGraphicFramePr>
                <a:graphicFrameLocks noGrp="1"/>
              </p:cNvGraphicFramePr>
              <p:nvPr>
                <p:extLst>
                  <p:ext uri="{D42A27DB-BD31-4B8C-83A1-F6EECF244321}">
                    <p14:modId xmlns:p14="http://schemas.microsoft.com/office/powerpoint/2010/main" val="4028092764"/>
                  </p:ext>
                </p:extLst>
              </p:nvPr>
            </p:nvGraphicFramePr>
            <p:xfrm>
              <a:off x="388257" y="857045"/>
              <a:ext cx="11415486" cy="5634990"/>
            </p:xfrm>
            <a:graphic>
              <a:graphicData uri="http://schemas.openxmlformats.org/drawingml/2006/table">
                <a:tbl>
                  <a:tblPr firstRow="1" firstCol="1" bandRow="1">
                    <a:tableStyleId>{5C22544A-7EE6-4342-B048-85BDC9FD1C3A}</a:tableStyleId>
                  </a:tblPr>
                  <a:tblGrid>
                    <a:gridCol w="703943">
                      <a:extLst>
                        <a:ext uri="{9D8B030D-6E8A-4147-A177-3AD203B41FA5}">
                          <a16:colId xmlns:a16="http://schemas.microsoft.com/office/drawing/2014/main" xmlns="" val="225468880"/>
                        </a:ext>
                      </a:extLst>
                    </a:gridCol>
                    <a:gridCol w="825500">
                      <a:extLst>
                        <a:ext uri="{9D8B030D-6E8A-4147-A177-3AD203B41FA5}">
                          <a16:colId xmlns:a16="http://schemas.microsoft.com/office/drawing/2014/main" xmlns="" val="3899443515"/>
                        </a:ext>
                      </a:extLst>
                    </a:gridCol>
                    <a:gridCol w="3213100">
                      <a:extLst>
                        <a:ext uri="{9D8B030D-6E8A-4147-A177-3AD203B41FA5}">
                          <a16:colId xmlns:a16="http://schemas.microsoft.com/office/drawing/2014/main" xmlns="" val="3990616823"/>
                        </a:ext>
                      </a:extLst>
                    </a:gridCol>
                    <a:gridCol w="6672943">
                      <a:extLst>
                        <a:ext uri="{9D8B030D-6E8A-4147-A177-3AD203B41FA5}">
                          <a16:colId xmlns:a16="http://schemas.microsoft.com/office/drawing/2014/main" xmlns="" val="2090259783"/>
                        </a:ext>
                      </a:extLst>
                    </a:gridCol>
                  </a:tblGrid>
                  <a:tr h="481906">
                    <a:tc gridSpan="2">
                      <a:txBody>
                        <a:bodyPr/>
                        <a:lstStyle/>
                        <a:p>
                          <a:pPr algn="ctr">
                            <a:lnSpc>
                              <a:spcPct val="120000"/>
                            </a:lnSpc>
                            <a:spcAft>
                              <a:spcPts val="0"/>
                            </a:spcAft>
                          </a:pPr>
                          <a:r>
                            <a:rPr lang="zh-CN" sz="2700" b="0" dirty="0">
                              <a:solidFill>
                                <a:schemeClr val="tx1"/>
                              </a:solidFill>
                              <a:effectLst/>
                              <a:latin typeface="+mn-lt"/>
                              <a:ea typeface="+mn-ea"/>
                            </a:rPr>
                            <a:t>晶体</a:t>
                          </a:r>
                          <a:endParaRPr lang="zh-CN" sz="27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a:txBody>
                        <a:bodyPr/>
                        <a:lstStyle/>
                        <a:p>
                          <a:pPr algn="ctr">
                            <a:lnSpc>
                              <a:spcPct val="120000"/>
                            </a:lnSpc>
                            <a:spcAft>
                              <a:spcPts val="0"/>
                            </a:spcAft>
                          </a:pPr>
                          <a:r>
                            <a:rPr lang="zh-CN" sz="2700" b="0">
                              <a:solidFill>
                                <a:schemeClr val="tx1"/>
                              </a:solidFill>
                              <a:effectLst/>
                              <a:latin typeface="+mn-lt"/>
                              <a:ea typeface="+mn-ea"/>
                            </a:rPr>
                            <a:t>晶体结构</a:t>
                          </a:r>
                          <a:endParaRPr lang="zh-CN" sz="27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700" b="0">
                              <a:solidFill>
                                <a:schemeClr val="tx1"/>
                              </a:solidFill>
                              <a:effectLst/>
                              <a:latin typeface="+mn-lt"/>
                              <a:ea typeface="+mn-ea"/>
                            </a:rPr>
                            <a:t>晶体详解</a:t>
                          </a:r>
                          <a:endParaRPr lang="zh-CN" sz="27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0218485"/>
                      </a:ext>
                    </a:extLst>
                  </a:tr>
                  <a:tr h="3163640">
                    <a:tc>
                      <a:txBody>
                        <a:bodyPr/>
                        <a:lstStyle/>
                        <a:p>
                          <a:pPr algn="ctr">
                            <a:lnSpc>
                              <a:spcPct val="100000"/>
                            </a:lnSpc>
                            <a:spcAft>
                              <a:spcPts val="0"/>
                            </a:spcAft>
                          </a:pPr>
                          <a:endParaRPr lang="en-US" altLang="zh-CN" sz="2700" b="0" dirty="0">
                            <a:solidFill>
                              <a:schemeClr val="tx1"/>
                            </a:solidFill>
                            <a:effectLst/>
                            <a:latin typeface="+mn-lt"/>
                            <a:ea typeface="+mn-ea"/>
                          </a:endParaRPr>
                        </a:p>
                        <a:p>
                          <a:pPr algn="ctr">
                            <a:lnSpc>
                              <a:spcPct val="100000"/>
                            </a:lnSpc>
                            <a:spcAft>
                              <a:spcPts val="0"/>
                            </a:spcAft>
                          </a:pPr>
                          <a:endParaRPr lang="en-US" altLang="zh-CN" sz="2700" b="0" dirty="0">
                            <a:solidFill>
                              <a:schemeClr val="tx1"/>
                            </a:solidFill>
                            <a:effectLst/>
                            <a:latin typeface="+mn-lt"/>
                            <a:ea typeface="+mn-ea"/>
                          </a:endParaRPr>
                        </a:p>
                        <a:p>
                          <a:pPr algn="ctr">
                            <a:lnSpc>
                              <a:spcPct val="100000"/>
                            </a:lnSpc>
                            <a:spcAft>
                              <a:spcPts val="0"/>
                            </a:spcAft>
                          </a:pPr>
                          <a:r>
                            <a:rPr lang="zh-CN" altLang="zh-CN" sz="2700" b="0" dirty="0">
                              <a:solidFill>
                                <a:schemeClr val="tx1"/>
                              </a:solidFill>
                              <a:effectLst/>
                              <a:latin typeface="+mn-lt"/>
                              <a:ea typeface="+mn-ea"/>
                            </a:rPr>
                            <a:t>原子</a:t>
                          </a:r>
                        </a:p>
                        <a:p>
                          <a:pPr algn="ctr">
                            <a:lnSpc>
                              <a:spcPct val="100000"/>
                            </a:lnSpc>
                            <a:spcAft>
                              <a:spcPts val="0"/>
                            </a:spcAft>
                          </a:pPr>
                          <a:r>
                            <a:rPr lang="zh-CN" altLang="zh-CN" sz="2700" b="0" dirty="0">
                              <a:solidFill>
                                <a:schemeClr val="tx1"/>
                              </a:solidFill>
                              <a:effectLst/>
                              <a:latin typeface="+mn-lt"/>
                              <a:ea typeface="+mn-ea"/>
                            </a:rPr>
                            <a:t>晶</a:t>
                          </a:r>
                          <a:endParaRPr lang="zh-CN" altLang="en-US" sz="2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en-US" sz="2700" b="0">
                              <a:solidFill>
                                <a:schemeClr val="tx1"/>
                              </a:solidFill>
                              <a:effectLst/>
                              <a:latin typeface="+mn-lt"/>
                              <a:ea typeface="+mn-ea"/>
                            </a:rPr>
                            <a:t>SiO</a:t>
                          </a:r>
                          <a:r>
                            <a:rPr lang="en-US" sz="2700" b="0" baseline="-25000">
                              <a:solidFill>
                                <a:schemeClr val="tx1"/>
                              </a:solidFill>
                              <a:effectLst/>
                              <a:latin typeface="+mn-lt"/>
                              <a:ea typeface="+mn-ea"/>
                            </a:rPr>
                            <a:t>2</a:t>
                          </a:r>
                          <a:endParaRPr lang="zh-CN" sz="27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endParaRPr lang="en-US" sz="27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en-US" sz="2700" b="0" dirty="0">
                              <a:solidFill>
                                <a:schemeClr val="tx1"/>
                              </a:solidFill>
                              <a:effectLst/>
                              <a:latin typeface="+mn-lt"/>
                              <a:ea typeface="+mn-ea"/>
                            </a:rPr>
                            <a:t>(1)</a:t>
                          </a:r>
                          <a:r>
                            <a:rPr lang="zh-CN" sz="2700" b="0" dirty="0">
                              <a:solidFill>
                                <a:schemeClr val="tx1"/>
                              </a:solidFill>
                              <a:effectLst/>
                              <a:latin typeface="+mn-lt"/>
                              <a:ea typeface="+mn-ea"/>
                            </a:rPr>
                            <a:t>每个</a:t>
                          </a:r>
                          <a:r>
                            <a:rPr lang="en-US" sz="2700" b="0" dirty="0">
                              <a:solidFill>
                                <a:schemeClr val="tx1"/>
                              </a:solidFill>
                              <a:effectLst/>
                              <a:latin typeface="+mn-lt"/>
                              <a:ea typeface="+mn-ea"/>
                            </a:rPr>
                            <a:t>Si</a:t>
                          </a:r>
                          <a:r>
                            <a:rPr lang="zh-CN" sz="2700" b="0" dirty="0">
                              <a:solidFill>
                                <a:schemeClr val="tx1"/>
                              </a:solidFill>
                              <a:effectLst/>
                              <a:latin typeface="+mn-lt"/>
                              <a:ea typeface="+mn-ea"/>
                            </a:rPr>
                            <a:t>原子与</a:t>
                          </a:r>
                          <a:r>
                            <a:rPr lang="en-US" sz="2700" b="0" dirty="0">
                              <a:solidFill>
                                <a:schemeClr val="tx1"/>
                              </a:solidFill>
                              <a:effectLst/>
                              <a:latin typeface="+mn-lt"/>
                              <a:ea typeface="+mn-ea"/>
                            </a:rPr>
                            <a:t>4</a:t>
                          </a:r>
                          <a:r>
                            <a:rPr lang="zh-CN" sz="2700" b="0" dirty="0">
                              <a:solidFill>
                                <a:schemeClr val="tx1"/>
                              </a:solidFill>
                              <a:effectLst/>
                              <a:latin typeface="+mn-lt"/>
                              <a:ea typeface="+mn-ea"/>
                            </a:rPr>
                            <a:t>个</a:t>
                          </a:r>
                          <a:r>
                            <a:rPr lang="en-US" sz="2700" b="0" dirty="0">
                              <a:solidFill>
                                <a:schemeClr val="tx1"/>
                              </a:solidFill>
                              <a:effectLst/>
                              <a:latin typeface="+mn-lt"/>
                              <a:ea typeface="+mn-ea"/>
                            </a:rPr>
                            <a:t>O</a:t>
                          </a:r>
                          <a:r>
                            <a:rPr lang="zh-CN" sz="2700" b="0" dirty="0">
                              <a:solidFill>
                                <a:schemeClr val="tx1"/>
                              </a:solidFill>
                              <a:effectLst/>
                              <a:latin typeface="+mn-lt"/>
                              <a:ea typeface="+mn-ea"/>
                            </a:rPr>
                            <a:t>原子以共价键结合</a:t>
                          </a:r>
                          <a:r>
                            <a:rPr lang="en-US" sz="2700" b="0" dirty="0">
                              <a:solidFill>
                                <a:schemeClr val="tx1"/>
                              </a:solidFill>
                              <a:effectLst/>
                              <a:latin typeface="+mn-lt"/>
                              <a:ea typeface="+mn-ea"/>
                            </a:rPr>
                            <a:t>,</a:t>
                          </a:r>
                          <a:r>
                            <a:rPr lang="zh-CN" sz="2700" b="0" dirty="0">
                              <a:solidFill>
                                <a:schemeClr val="tx1"/>
                              </a:solidFill>
                              <a:effectLst/>
                              <a:latin typeface="+mn-lt"/>
                              <a:ea typeface="+mn-ea"/>
                            </a:rPr>
                            <a:t>形成正四面体结构</a:t>
                          </a:r>
                          <a:r>
                            <a:rPr lang="en-US" sz="2700" b="0" dirty="0">
                              <a:solidFill>
                                <a:schemeClr val="tx1"/>
                              </a:solidFill>
                              <a:effectLst/>
                              <a:latin typeface="+mn-lt"/>
                              <a:ea typeface="+mn-ea"/>
                            </a:rPr>
                            <a:t>;</a:t>
                          </a:r>
                          <a:endParaRPr lang="zh-CN" sz="2700" b="0" dirty="0">
                            <a:solidFill>
                              <a:schemeClr val="tx1"/>
                            </a:solidFill>
                            <a:effectLst/>
                            <a:latin typeface="+mn-lt"/>
                            <a:ea typeface="+mn-ea"/>
                          </a:endParaRPr>
                        </a:p>
                        <a:p>
                          <a:pPr>
                            <a:lnSpc>
                              <a:spcPct val="120000"/>
                            </a:lnSpc>
                            <a:spcAft>
                              <a:spcPts val="0"/>
                            </a:spcAft>
                          </a:pPr>
                          <a:r>
                            <a:rPr lang="en-US" sz="2700" b="0" dirty="0">
                              <a:solidFill>
                                <a:schemeClr val="tx1"/>
                              </a:solidFill>
                              <a:effectLst/>
                              <a:latin typeface="+mn-lt"/>
                              <a:ea typeface="+mn-ea"/>
                            </a:rPr>
                            <a:t>(2)</a:t>
                          </a:r>
                          <a:r>
                            <a:rPr lang="zh-CN" sz="2700" b="0" dirty="0">
                              <a:solidFill>
                                <a:schemeClr val="tx1"/>
                              </a:solidFill>
                              <a:effectLst/>
                              <a:latin typeface="+mn-lt"/>
                              <a:ea typeface="+mn-ea"/>
                            </a:rPr>
                            <a:t>每个正四面体占有</a:t>
                          </a:r>
                          <a:r>
                            <a:rPr lang="en-US" sz="2700" b="0" dirty="0">
                              <a:solidFill>
                                <a:schemeClr val="tx1"/>
                              </a:solidFill>
                              <a:effectLst/>
                              <a:latin typeface="+mn-lt"/>
                              <a:ea typeface="+mn-ea"/>
                            </a:rPr>
                            <a:t>1</a:t>
                          </a:r>
                          <a:r>
                            <a:rPr lang="zh-CN" sz="2700" b="0" dirty="0">
                              <a:solidFill>
                                <a:schemeClr val="tx1"/>
                              </a:solidFill>
                              <a:effectLst/>
                              <a:latin typeface="+mn-lt"/>
                              <a:ea typeface="+mn-ea"/>
                            </a:rPr>
                            <a:t>个</a:t>
                          </a:r>
                          <a:r>
                            <a:rPr lang="en-US" sz="2700" b="0" dirty="0">
                              <a:solidFill>
                                <a:schemeClr val="tx1"/>
                              </a:solidFill>
                              <a:effectLst/>
                              <a:latin typeface="+mn-lt"/>
                              <a:ea typeface="+mn-ea"/>
                            </a:rPr>
                            <a:t>Si</a:t>
                          </a:r>
                          <a:r>
                            <a:rPr lang="zh-CN" sz="2700" b="0" dirty="0">
                              <a:solidFill>
                                <a:schemeClr val="tx1"/>
                              </a:solidFill>
                              <a:effectLst/>
                              <a:latin typeface="+mn-lt"/>
                              <a:ea typeface="+mn-ea"/>
                            </a:rPr>
                            <a:t>原子</a:t>
                          </a:r>
                          <a:r>
                            <a:rPr lang="en-US" sz="2700" b="0" dirty="0">
                              <a:solidFill>
                                <a:schemeClr val="tx1"/>
                              </a:solidFill>
                              <a:effectLst/>
                              <a:latin typeface="+mn-lt"/>
                              <a:ea typeface="+mn-ea"/>
                            </a:rPr>
                            <a:t>,4</a:t>
                          </a:r>
                          <a:r>
                            <a:rPr lang="zh-CN" sz="2700" b="0" dirty="0">
                              <a:solidFill>
                                <a:schemeClr val="tx1"/>
                              </a:solidFill>
                              <a:effectLst/>
                              <a:latin typeface="+mn-lt"/>
                              <a:ea typeface="+mn-ea"/>
                            </a:rPr>
                            <a:t>个</a:t>
                          </a:r>
                          <a:r>
                            <a:rPr lang="en-US" sz="2700" b="0" dirty="0">
                              <a:solidFill>
                                <a:schemeClr val="tx1"/>
                              </a:solidFill>
                              <a:effectLst/>
                              <a:latin typeface="+mn-lt"/>
                              <a:ea typeface="+mn-ea"/>
                            </a:rPr>
                            <a:t>“</a:t>
                          </a:r>
                          <a14:m>
                            <m:oMath xmlns:m="http://schemas.openxmlformats.org/officeDocument/2006/math">
                              <m:f>
                                <m:fPr>
                                  <m:ctrlPr>
                                    <a:rPr lang="zh-CN" sz="2700" b="0" i="1">
                                      <a:solidFill>
                                        <a:schemeClr val="tx1"/>
                                      </a:solidFill>
                                      <a:effectLst/>
                                      <a:latin typeface="Cambria Math" panose="02040503050406030204" pitchFamily="18" charset="0"/>
                                      <a:ea typeface="+mn-ea"/>
                                    </a:rPr>
                                  </m:ctrlPr>
                                </m:fPr>
                                <m:num>
                                  <m:r>
                                    <a:rPr lang="en-US" sz="2700" b="0" i="1" smtClean="0">
                                      <a:solidFill>
                                        <a:schemeClr val="tx1"/>
                                      </a:solidFill>
                                      <a:effectLst/>
                                      <a:latin typeface="Cambria Math"/>
                                      <a:ea typeface="+mn-ea"/>
                                    </a:rPr>
                                    <m:t>1</m:t>
                                  </m:r>
                                </m:num>
                                <m:den>
                                  <m:r>
                                    <a:rPr lang="en-US" sz="2700" b="0" i="1" smtClean="0">
                                      <a:solidFill>
                                        <a:schemeClr val="tx1"/>
                                      </a:solidFill>
                                      <a:effectLst/>
                                      <a:latin typeface="Cambria Math"/>
                                      <a:ea typeface="+mn-ea"/>
                                    </a:rPr>
                                    <m:t>2</m:t>
                                  </m:r>
                                </m:den>
                              </m:f>
                            </m:oMath>
                          </a14:m>
                          <a:r>
                            <a:rPr lang="en-US" sz="2700" b="0" dirty="0">
                              <a:solidFill>
                                <a:schemeClr val="tx1"/>
                              </a:solidFill>
                              <a:effectLst/>
                              <a:latin typeface="+mn-lt"/>
                              <a:ea typeface="+mn-ea"/>
                            </a:rPr>
                            <a:t>O”</a:t>
                          </a:r>
                          <a:r>
                            <a:rPr lang="zh-CN" sz="2700" b="0" dirty="0">
                              <a:solidFill>
                                <a:schemeClr val="tx1"/>
                              </a:solidFill>
                              <a:effectLst/>
                              <a:latin typeface="+mn-lt"/>
                              <a:ea typeface="+mn-ea"/>
                            </a:rPr>
                            <a:t>原子</a:t>
                          </a:r>
                          <a:r>
                            <a:rPr lang="en-US" sz="2700" b="0" dirty="0">
                              <a:solidFill>
                                <a:schemeClr val="tx1"/>
                              </a:solidFill>
                              <a:effectLst/>
                              <a:latin typeface="+mn-lt"/>
                              <a:ea typeface="+mn-ea"/>
                            </a:rPr>
                            <a:t>,</a:t>
                          </a:r>
                          <a:r>
                            <a:rPr lang="en-US" sz="2700" b="0" i="1" dirty="0">
                              <a:solidFill>
                                <a:schemeClr val="tx1"/>
                              </a:solidFill>
                              <a:effectLst/>
                              <a:latin typeface="+mn-lt"/>
                              <a:ea typeface="+mn-ea"/>
                            </a:rPr>
                            <a:t>n</a:t>
                          </a:r>
                          <a:r>
                            <a:rPr lang="en-US" sz="2700" b="0" dirty="0">
                              <a:solidFill>
                                <a:schemeClr val="tx1"/>
                              </a:solidFill>
                              <a:effectLst/>
                              <a:latin typeface="+mn-lt"/>
                              <a:ea typeface="+mn-ea"/>
                            </a:rPr>
                            <a:t>(Si)∶</a:t>
                          </a:r>
                          <a:r>
                            <a:rPr lang="en-US" sz="2700" b="0" i="1" dirty="0">
                              <a:solidFill>
                                <a:schemeClr val="tx1"/>
                              </a:solidFill>
                              <a:effectLst/>
                              <a:latin typeface="+mn-lt"/>
                              <a:ea typeface="+mn-ea"/>
                            </a:rPr>
                            <a:t>n</a:t>
                          </a:r>
                          <a:r>
                            <a:rPr lang="en-US" sz="2700" b="0" dirty="0">
                              <a:solidFill>
                                <a:schemeClr val="tx1"/>
                              </a:solidFill>
                              <a:effectLst/>
                              <a:latin typeface="+mn-lt"/>
                              <a:ea typeface="+mn-ea"/>
                            </a:rPr>
                            <a:t>(O)=1∶2;</a:t>
                          </a:r>
                          <a:endParaRPr lang="zh-CN" sz="2700" b="0" dirty="0">
                            <a:solidFill>
                              <a:schemeClr val="tx1"/>
                            </a:solidFill>
                            <a:effectLst/>
                            <a:latin typeface="+mn-lt"/>
                            <a:ea typeface="+mn-ea"/>
                          </a:endParaRPr>
                        </a:p>
                        <a:p>
                          <a:pPr>
                            <a:lnSpc>
                              <a:spcPct val="120000"/>
                            </a:lnSpc>
                            <a:spcAft>
                              <a:spcPts val="0"/>
                            </a:spcAft>
                          </a:pPr>
                          <a:r>
                            <a:rPr lang="en-US" sz="2700" b="0" dirty="0">
                              <a:solidFill>
                                <a:schemeClr val="tx1"/>
                              </a:solidFill>
                              <a:effectLst/>
                              <a:latin typeface="+mn-lt"/>
                              <a:ea typeface="+mn-ea"/>
                            </a:rPr>
                            <a:t>(3)</a:t>
                          </a:r>
                          <a:r>
                            <a:rPr lang="zh-CN" sz="2700" b="0" dirty="0">
                              <a:solidFill>
                                <a:schemeClr val="tx1"/>
                              </a:solidFill>
                              <a:effectLst/>
                              <a:latin typeface="+mn-lt"/>
                              <a:ea typeface="+mn-ea"/>
                            </a:rPr>
                            <a:t>最小环上有</a:t>
                          </a:r>
                          <a:r>
                            <a:rPr lang="en-US" sz="2700" b="0" dirty="0">
                              <a:solidFill>
                                <a:schemeClr val="tx1"/>
                              </a:solidFill>
                              <a:effectLst/>
                              <a:latin typeface="+mn-lt"/>
                              <a:ea typeface="+mn-ea"/>
                            </a:rPr>
                            <a:t>12</a:t>
                          </a:r>
                          <a:r>
                            <a:rPr lang="zh-CN" sz="2700" b="0" dirty="0">
                              <a:solidFill>
                                <a:schemeClr val="tx1"/>
                              </a:solidFill>
                              <a:effectLst/>
                              <a:latin typeface="+mn-lt"/>
                              <a:ea typeface="+mn-ea"/>
                            </a:rPr>
                            <a:t>个原子</a:t>
                          </a:r>
                          <a:r>
                            <a:rPr lang="en-US" sz="2700" b="0" dirty="0">
                              <a:solidFill>
                                <a:schemeClr val="tx1"/>
                              </a:solidFill>
                              <a:effectLst/>
                              <a:latin typeface="+mn-lt"/>
                              <a:ea typeface="+mn-ea"/>
                            </a:rPr>
                            <a:t>,</a:t>
                          </a:r>
                          <a:r>
                            <a:rPr lang="zh-CN" sz="2700" b="0" dirty="0">
                              <a:solidFill>
                                <a:schemeClr val="tx1"/>
                              </a:solidFill>
                              <a:effectLst/>
                              <a:latin typeface="+mn-lt"/>
                              <a:ea typeface="+mn-ea"/>
                            </a:rPr>
                            <a:t>即</a:t>
                          </a:r>
                          <a:r>
                            <a:rPr lang="en-US" sz="2700" b="0" dirty="0">
                              <a:solidFill>
                                <a:schemeClr val="tx1"/>
                              </a:solidFill>
                              <a:effectLst/>
                              <a:latin typeface="+mn-lt"/>
                              <a:ea typeface="+mn-ea"/>
                            </a:rPr>
                            <a:t>6</a:t>
                          </a:r>
                          <a:r>
                            <a:rPr lang="zh-CN" sz="2700" b="0" dirty="0">
                              <a:solidFill>
                                <a:schemeClr val="tx1"/>
                              </a:solidFill>
                              <a:effectLst/>
                              <a:latin typeface="+mn-lt"/>
                              <a:ea typeface="+mn-ea"/>
                            </a:rPr>
                            <a:t>个</a:t>
                          </a:r>
                          <a:r>
                            <a:rPr lang="en-US" sz="2700" b="0" dirty="0">
                              <a:solidFill>
                                <a:schemeClr val="tx1"/>
                              </a:solidFill>
                              <a:effectLst/>
                              <a:latin typeface="+mn-lt"/>
                              <a:ea typeface="+mn-ea"/>
                            </a:rPr>
                            <a:t>O</a:t>
                          </a:r>
                          <a:r>
                            <a:rPr lang="zh-CN" sz="2700" b="0" dirty="0">
                              <a:solidFill>
                                <a:schemeClr val="tx1"/>
                              </a:solidFill>
                              <a:effectLst/>
                              <a:latin typeface="+mn-lt"/>
                              <a:ea typeface="+mn-ea"/>
                            </a:rPr>
                            <a:t>原子</a:t>
                          </a:r>
                          <a:r>
                            <a:rPr lang="en-US" sz="2700" b="0" dirty="0">
                              <a:solidFill>
                                <a:schemeClr val="tx1"/>
                              </a:solidFill>
                              <a:effectLst/>
                              <a:latin typeface="+mn-lt"/>
                              <a:ea typeface="+mn-ea"/>
                            </a:rPr>
                            <a:t>,6</a:t>
                          </a:r>
                          <a:r>
                            <a:rPr lang="zh-CN" sz="2700" b="0" dirty="0">
                              <a:solidFill>
                                <a:schemeClr val="tx1"/>
                              </a:solidFill>
                              <a:effectLst/>
                              <a:latin typeface="+mn-lt"/>
                              <a:ea typeface="+mn-ea"/>
                            </a:rPr>
                            <a:t>个</a:t>
                          </a:r>
                          <a:r>
                            <a:rPr lang="en-US" sz="2700" b="0" dirty="0">
                              <a:solidFill>
                                <a:schemeClr val="tx1"/>
                              </a:solidFill>
                              <a:effectLst/>
                              <a:latin typeface="+mn-lt"/>
                              <a:ea typeface="+mn-ea"/>
                            </a:rPr>
                            <a:t>Si</a:t>
                          </a:r>
                          <a:r>
                            <a:rPr lang="zh-CN" sz="2700" b="0" dirty="0">
                              <a:solidFill>
                                <a:schemeClr val="tx1"/>
                              </a:solidFill>
                              <a:effectLst/>
                              <a:latin typeface="+mn-lt"/>
                              <a:ea typeface="+mn-ea"/>
                            </a:rPr>
                            <a:t>原子</a:t>
                          </a:r>
                          <a:endParaRPr lang="zh-CN" sz="27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67938605"/>
                      </a:ext>
                    </a:extLst>
                  </a:tr>
                  <a:tr h="1949008">
                    <a:tc>
                      <a:txBody>
                        <a:bodyPr/>
                        <a:lstStyle/>
                        <a:p>
                          <a:pPr algn="ctr">
                            <a:lnSpc>
                              <a:spcPct val="120000"/>
                            </a:lnSpc>
                            <a:spcAft>
                              <a:spcPts val="0"/>
                            </a:spcAft>
                          </a:pPr>
                          <a:r>
                            <a:rPr lang="zh-CN" sz="2700" b="0">
                              <a:solidFill>
                                <a:schemeClr val="tx1"/>
                              </a:solidFill>
                              <a:effectLst/>
                              <a:latin typeface="+mn-lt"/>
                              <a:ea typeface="+mn-ea"/>
                            </a:rPr>
                            <a:t>分子</a:t>
                          </a:r>
                        </a:p>
                        <a:p>
                          <a:pPr algn="ctr">
                            <a:lnSpc>
                              <a:spcPct val="120000"/>
                            </a:lnSpc>
                            <a:spcAft>
                              <a:spcPts val="0"/>
                            </a:spcAft>
                          </a:pPr>
                          <a:r>
                            <a:rPr lang="zh-CN" sz="2700" b="0">
                              <a:solidFill>
                                <a:schemeClr val="tx1"/>
                              </a:solidFill>
                              <a:effectLst/>
                              <a:latin typeface="+mn-lt"/>
                              <a:ea typeface="+mn-ea"/>
                            </a:rPr>
                            <a:t>晶体</a:t>
                          </a:r>
                          <a:endParaRPr lang="zh-CN" sz="27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700" b="0">
                              <a:solidFill>
                                <a:schemeClr val="tx1"/>
                              </a:solidFill>
                              <a:effectLst/>
                              <a:latin typeface="+mn-lt"/>
                              <a:ea typeface="+mn-ea"/>
                            </a:rPr>
                            <a:t>干冰</a:t>
                          </a:r>
                          <a:endParaRPr lang="zh-CN" sz="27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endParaRPr lang="en-US" sz="27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en-US" sz="2700" b="0" dirty="0">
                              <a:solidFill>
                                <a:schemeClr val="tx1"/>
                              </a:solidFill>
                              <a:effectLst/>
                              <a:latin typeface="+mn-lt"/>
                              <a:ea typeface="+mn-ea"/>
                            </a:rPr>
                            <a:t>(1)</a:t>
                          </a:r>
                          <a:r>
                            <a:rPr lang="zh-CN" sz="2700" b="0" dirty="0">
                              <a:solidFill>
                                <a:schemeClr val="tx1"/>
                              </a:solidFill>
                              <a:effectLst/>
                              <a:latin typeface="+mn-lt"/>
                              <a:ea typeface="+mn-ea"/>
                            </a:rPr>
                            <a:t>每</a:t>
                          </a:r>
                          <a:r>
                            <a:rPr lang="en-US" sz="2700" b="0" dirty="0">
                              <a:solidFill>
                                <a:schemeClr val="tx1"/>
                              </a:solidFill>
                              <a:effectLst/>
                              <a:latin typeface="+mn-lt"/>
                              <a:ea typeface="+mn-ea"/>
                            </a:rPr>
                            <a:t>8</a:t>
                          </a:r>
                          <a:r>
                            <a:rPr lang="zh-CN" sz="2700" b="0" dirty="0">
                              <a:solidFill>
                                <a:schemeClr val="tx1"/>
                              </a:solidFill>
                              <a:effectLst/>
                              <a:latin typeface="+mn-lt"/>
                              <a:ea typeface="+mn-ea"/>
                            </a:rPr>
                            <a:t>个</a:t>
                          </a:r>
                          <a:r>
                            <a:rPr lang="en-US" sz="2700" b="0" dirty="0">
                              <a:solidFill>
                                <a:schemeClr val="tx1"/>
                              </a:solidFill>
                              <a:effectLst/>
                              <a:latin typeface="+mn-lt"/>
                              <a:ea typeface="+mn-ea"/>
                            </a:rPr>
                            <a:t>CO</a:t>
                          </a:r>
                          <a:r>
                            <a:rPr lang="en-US" sz="2700" b="0" baseline="-25000" dirty="0">
                              <a:solidFill>
                                <a:schemeClr val="tx1"/>
                              </a:solidFill>
                              <a:effectLst/>
                              <a:latin typeface="+mn-lt"/>
                              <a:ea typeface="+mn-ea"/>
                            </a:rPr>
                            <a:t>2</a:t>
                          </a:r>
                          <a:r>
                            <a:rPr lang="zh-CN" sz="2700" b="0" dirty="0">
                              <a:solidFill>
                                <a:schemeClr val="tx1"/>
                              </a:solidFill>
                              <a:effectLst/>
                              <a:latin typeface="+mn-lt"/>
                              <a:ea typeface="+mn-ea"/>
                            </a:rPr>
                            <a:t>分子构成立方体且在</a:t>
                          </a:r>
                          <a:r>
                            <a:rPr lang="en-US" sz="2700" b="0" dirty="0">
                              <a:solidFill>
                                <a:schemeClr val="tx1"/>
                              </a:solidFill>
                              <a:effectLst/>
                              <a:latin typeface="+mn-lt"/>
                              <a:ea typeface="+mn-ea"/>
                            </a:rPr>
                            <a:t>6</a:t>
                          </a:r>
                          <a:r>
                            <a:rPr lang="zh-CN" sz="2700" b="0" dirty="0">
                              <a:solidFill>
                                <a:schemeClr val="tx1"/>
                              </a:solidFill>
                              <a:effectLst/>
                              <a:latin typeface="+mn-lt"/>
                              <a:ea typeface="+mn-ea"/>
                            </a:rPr>
                            <a:t>个面心又各占据</a:t>
                          </a:r>
                          <a:r>
                            <a:rPr lang="en-US" sz="2700" b="0" dirty="0">
                              <a:solidFill>
                                <a:schemeClr val="tx1"/>
                              </a:solidFill>
                              <a:effectLst/>
                              <a:latin typeface="+mn-lt"/>
                              <a:ea typeface="+mn-ea"/>
                            </a:rPr>
                            <a:t>1</a:t>
                          </a:r>
                          <a:r>
                            <a:rPr lang="zh-CN" sz="2700" b="0" dirty="0">
                              <a:solidFill>
                                <a:schemeClr val="tx1"/>
                              </a:solidFill>
                              <a:effectLst/>
                              <a:latin typeface="+mn-lt"/>
                              <a:ea typeface="+mn-ea"/>
                            </a:rPr>
                            <a:t>个</a:t>
                          </a:r>
                          <a:r>
                            <a:rPr lang="en-US" sz="2700" b="0" dirty="0">
                              <a:solidFill>
                                <a:schemeClr val="tx1"/>
                              </a:solidFill>
                              <a:effectLst/>
                              <a:latin typeface="+mn-lt"/>
                              <a:ea typeface="+mn-ea"/>
                            </a:rPr>
                            <a:t>CO</a:t>
                          </a:r>
                          <a:r>
                            <a:rPr lang="en-US" sz="2700" b="0" baseline="-25000" dirty="0">
                              <a:solidFill>
                                <a:schemeClr val="tx1"/>
                              </a:solidFill>
                              <a:effectLst/>
                              <a:latin typeface="+mn-lt"/>
                              <a:ea typeface="+mn-ea"/>
                            </a:rPr>
                            <a:t>2</a:t>
                          </a:r>
                          <a:r>
                            <a:rPr lang="zh-CN" sz="2700" b="0" dirty="0">
                              <a:solidFill>
                                <a:schemeClr val="tx1"/>
                              </a:solidFill>
                              <a:effectLst/>
                              <a:latin typeface="+mn-lt"/>
                              <a:ea typeface="+mn-ea"/>
                            </a:rPr>
                            <a:t>分子</a:t>
                          </a:r>
                          <a:r>
                            <a:rPr lang="en-US" sz="2700" b="0" dirty="0">
                              <a:solidFill>
                                <a:schemeClr val="tx1"/>
                              </a:solidFill>
                              <a:effectLst/>
                              <a:latin typeface="+mn-lt"/>
                              <a:ea typeface="+mn-ea"/>
                            </a:rPr>
                            <a:t>;</a:t>
                          </a:r>
                          <a:endParaRPr lang="zh-CN" sz="2700" b="0" dirty="0">
                            <a:solidFill>
                              <a:schemeClr val="tx1"/>
                            </a:solidFill>
                            <a:effectLst/>
                            <a:latin typeface="+mn-lt"/>
                            <a:ea typeface="+mn-ea"/>
                          </a:endParaRPr>
                        </a:p>
                        <a:p>
                          <a:pPr>
                            <a:lnSpc>
                              <a:spcPct val="120000"/>
                            </a:lnSpc>
                            <a:spcAft>
                              <a:spcPts val="0"/>
                            </a:spcAft>
                          </a:pPr>
                          <a:r>
                            <a:rPr lang="en-US" sz="2700" b="0" dirty="0">
                              <a:solidFill>
                                <a:schemeClr val="tx1"/>
                              </a:solidFill>
                              <a:effectLst/>
                              <a:latin typeface="+mn-lt"/>
                              <a:ea typeface="+mn-ea"/>
                            </a:rPr>
                            <a:t>(2)</a:t>
                          </a:r>
                          <a:r>
                            <a:rPr lang="zh-CN" sz="2700" b="0" dirty="0">
                              <a:solidFill>
                                <a:schemeClr val="tx1"/>
                              </a:solidFill>
                              <a:effectLst/>
                              <a:latin typeface="+mn-lt"/>
                              <a:ea typeface="+mn-ea"/>
                            </a:rPr>
                            <a:t>每个</a:t>
                          </a:r>
                          <a:r>
                            <a:rPr lang="en-US" sz="2700" b="0" dirty="0">
                              <a:solidFill>
                                <a:schemeClr val="tx1"/>
                              </a:solidFill>
                              <a:effectLst/>
                              <a:latin typeface="+mn-lt"/>
                              <a:ea typeface="+mn-ea"/>
                            </a:rPr>
                            <a:t>CO</a:t>
                          </a:r>
                          <a:r>
                            <a:rPr lang="en-US" sz="2700" b="0" baseline="-25000" dirty="0">
                              <a:solidFill>
                                <a:schemeClr val="tx1"/>
                              </a:solidFill>
                              <a:effectLst/>
                              <a:latin typeface="+mn-lt"/>
                              <a:ea typeface="+mn-ea"/>
                            </a:rPr>
                            <a:t>2</a:t>
                          </a:r>
                          <a:r>
                            <a:rPr lang="zh-CN" sz="2700" b="0" dirty="0">
                              <a:solidFill>
                                <a:schemeClr val="tx1"/>
                              </a:solidFill>
                              <a:effectLst/>
                              <a:latin typeface="+mn-lt"/>
                              <a:ea typeface="+mn-ea"/>
                            </a:rPr>
                            <a:t>分子周围等距离且紧邻的</a:t>
                          </a:r>
                          <a:r>
                            <a:rPr lang="en-US" sz="2700" b="0" dirty="0">
                              <a:solidFill>
                                <a:schemeClr val="tx1"/>
                              </a:solidFill>
                              <a:effectLst/>
                              <a:latin typeface="+mn-lt"/>
                              <a:ea typeface="+mn-ea"/>
                            </a:rPr>
                            <a:t>CO</a:t>
                          </a:r>
                          <a:r>
                            <a:rPr lang="en-US" sz="2700" b="0" baseline="-25000" dirty="0">
                              <a:solidFill>
                                <a:schemeClr val="tx1"/>
                              </a:solidFill>
                              <a:effectLst/>
                              <a:latin typeface="+mn-lt"/>
                              <a:ea typeface="+mn-ea"/>
                            </a:rPr>
                            <a:t>2</a:t>
                          </a:r>
                          <a:r>
                            <a:rPr lang="zh-CN" sz="2700" b="0" dirty="0">
                              <a:solidFill>
                                <a:schemeClr val="tx1"/>
                              </a:solidFill>
                              <a:effectLst/>
                              <a:latin typeface="+mn-lt"/>
                              <a:ea typeface="+mn-ea"/>
                            </a:rPr>
                            <a:t>分子有</a:t>
                          </a:r>
                          <a:r>
                            <a:rPr lang="en-US" sz="2700" b="0" dirty="0">
                              <a:solidFill>
                                <a:schemeClr val="tx1"/>
                              </a:solidFill>
                              <a:effectLst/>
                              <a:latin typeface="+mn-lt"/>
                              <a:ea typeface="+mn-ea"/>
                            </a:rPr>
                            <a:t>12</a:t>
                          </a:r>
                          <a:r>
                            <a:rPr lang="zh-CN" sz="2700" b="0" dirty="0">
                              <a:solidFill>
                                <a:schemeClr val="tx1"/>
                              </a:solidFill>
                              <a:effectLst/>
                              <a:latin typeface="+mn-lt"/>
                              <a:ea typeface="+mn-ea"/>
                            </a:rPr>
                            <a:t>个</a:t>
                          </a:r>
                          <a:endParaRPr lang="zh-CN" sz="27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31955608"/>
                      </a:ext>
                    </a:extLst>
                  </a:tr>
                </a:tbl>
              </a:graphicData>
            </a:graphic>
          </p:graphicFrame>
        </mc:Choice>
        <mc:Fallback xmlns="">
          <p:graphicFrame>
            <p:nvGraphicFramePr>
              <p:cNvPr id="6" name="表格 5">
                <a:extLst>
                  <a:ext uri="{FF2B5EF4-FFF2-40B4-BE49-F238E27FC236}">
                    <a16:creationId xmlns:a16="http://schemas.microsoft.com/office/drawing/2014/main" xmlns:a14="http://schemas.microsoft.com/office/drawing/2010/main" xmlns="" id="{B2B24D49-68F1-4711-8ACF-303C0BCBA0AF}"/>
                  </a:ext>
                </a:extLst>
              </p:cNvPr>
              <p:cNvGraphicFramePr>
                <a:graphicFrameLocks noGrp="1"/>
              </p:cNvGraphicFramePr>
              <p:nvPr>
                <p:extLst>
                  <p:ext uri="{D42A27DB-BD31-4B8C-83A1-F6EECF244321}">
                    <p14:modId xmlns:p14="http://schemas.microsoft.com/office/powerpoint/2010/main" val="4028092764"/>
                  </p:ext>
                </p:extLst>
              </p:nvPr>
            </p:nvGraphicFramePr>
            <p:xfrm>
              <a:off x="388257" y="857045"/>
              <a:ext cx="11415486" cy="5632520"/>
            </p:xfrm>
            <a:graphic>
              <a:graphicData uri="http://schemas.openxmlformats.org/drawingml/2006/table">
                <a:tbl>
                  <a:tblPr firstRow="1" firstCol="1" bandRow="1">
                    <a:tableStyleId>{5C22544A-7EE6-4342-B048-85BDC9FD1C3A}</a:tableStyleId>
                  </a:tblPr>
                  <a:tblGrid>
                    <a:gridCol w="703943">
                      <a:extLst>
                        <a:ext uri="{9D8B030D-6E8A-4147-A177-3AD203B41FA5}">
                          <a16:colId xmlns:a16="http://schemas.microsoft.com/office/drawing/2014/main" xmlns:a14="http://schemas.microsoft.com/office/drawing/2010/main" xmlns="" val="225468880"/>
                        </a:ext>
                      </a:extLst>
                    </a:gridCol>
                    <a:gridCol w="825500">
                      <a:extLst>
                        <a:ext uri="{9D8B030D-6E8A-4147-A177-3AD203B41FA5}">
                          <a16:colId xmlns:a16="http://schemas.microsoft.com/office/drawing/2014/main" xmlns:a14="http://schemas.microsoft.com/office/drawing/2010/main" xmlns="" val="3899443515"/>
                        </a:ext>
                      </a:extLst>
                    </a:gridCol>
                    <a:gridCol w="3213100">
                      <a:extLst>
                        <a:ext uri="{9D8B030D-6E8A-4147-A177-3AD203B41FA5}">
                          <a16:colId xmlns:a16="http://schemas.microsoft.com/office/drawing/2014/main" xmlns:a14="http://schemas.microsoft.com/office/drawing/2010/main" xmlns="" val="3990616823"/>
                        </a:ext>
                      </a:extLst>
                    </a:gridCol>
                    <a:gridCol w="6672943">
                      <a:extLst>
                        <a:ext uri="{9D8B030D-6E8A-4147-A177-3AD203B41FA5}">
                          <a16:colId xmlns:a16="http://schemas.microsoft.com/office/drawing/2014/main" xmlns:a14="http://schemas.microsoft.com/office/drawing/2010/main" xmlns="" val="2090259783"/>
                        </a:ext>
                      </a:extLst>
                    </a:gridCol>
                  </a:tblGrid>
                  <a:tr h="493776">
                    <a:tc gridSpan="2">
                      <a:txBody>
                        <a:bodyPr/>
                        <a:lstStyle/>
                        <a:p>
                          <a:pPr algn="ctr">
                            <a:lnSpc>
                              <a:spcPct val="120000"/>
                            </a:lnSpc>
                            <a:spcAft>
                              <a:spcPts val="0"/>
                            </a:spcAft>
                          </a:pPr>
                          <a:r>
                            <a:rPr lang="zh-CN" sz="2700" b="0" dirty="0">
                              <a:solidFill>
                                <a:schemeClr val="tx1"/>
                              </a:solidFill>
                              <a:effectLst/>
                              <a:latin typeface="+mn-lt"/>
                              <a:ea typeface="+mn-ea"/>
                            </a:rPr>
                            <a:t>晶体</a:t>
                          </a:r>
                          <a:endParaRPr lang="zh-CN" sz="27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a:txBody>
                        <a:bodyPr/>
                        <a:lstStyle/>
                        <a:p>
                          <a:pPr algn="ctr">
                            <a:lnSpc>
                              <a:spcPct val="120000"/>
                            </a:lnSpc>
                            <a:spcAft>
                              <a:spcPts val="0"/>
                            </a:spcAft>
                          </a:pPr>
                          <a:r>
                            <a:rPr lang="zh-CN" sz="2700" b="0">
                              <a:solidFill>
                                <a:schemeClr val="tx1"/>
                              </a:solidFill>
                              <a:effectLst/>
                              <a:latin typeface="+mn-lt"/>
                              <a:ea typeface="+mn-ea"/>
                            </a:rPr>
                            <a:t>晶体结构</a:t>
                          </a:r>
                          <a:endParaRPr lang="zh-CN" sz="27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700" b="0">
                              <a:solidFill>
                                <a:schemeClr val="tx1"/>
                              </a:solidFill>
                              <a:effectLst/>
                              <a:latin typeface="+mn-lt"/>
                              <a:ea typeface="+mn-ea"/>
                            </a:rPr>
                            <a:t>晶体详解</a:t>
                          </a:r>
                          <a:endParaRPr lang="zh-CN" sz="27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50218485"/>
                      </a:ext>
                    </a:extLst>
                  </a:tr>
                  <a:tr h="3163640">
                    <a:tc>
                      <a:txBody>
                        <a:bodyPr/>
                        <a:lstStyle/>
                        <a:p>
                          <a:pPr algn="ctr">
                            <a:lnSpc>
                              <a:spcPct val="100000"/>
                            </a:lnSpc>
                            <a:spcAft>
                              <a:spcPts val="0"/>
                            </a:spcAft>
                          </a:pPr>
                          <a:endParaRPr lang="en-US" altLang="zh-CN" sz="2700" b="0" dirty="0">
                            <a:solidFill>
                              <a:schemeClr val="tx1"/>
                            </a:solidFill>
                            <a:effectLst/>
                            <a:latin typeface="+mn-lt"/>
                            <a:ea typeface="+mn-ea"/>
                          </a:endParaRPr>
                        </a:p>
                        <a:p>
                          <a:pPr algn="ctr">
                            <a:lnSpc>
                              <a:spcPct val="100000"/>
                            </a:lnSpc>
                            <a:spcAft>
                              <a:spcPts val="0"/>
                            </a:spcAft>
                          </a:pPr>
                          <a:endParaRPr lang="en-US" altLang="zh-CN" sz="2700" b="0" dirty="0">
                            <a:solidFill>
                              <a:schemeClr val="tx1"/>
                            </a:solidFill>
                            <a:effectLst/>
                            <a:latin typeface="+mn-lt"/>
                            <a:ea typeface="+mn-ea"/>
                          </a:endParaRPr>
                        </a:p>
                        <a:p>
                          <a:pPr algn="ctr">
                            <a:lnSpc>
                              <a:spcPct val="100000"/>
                            </a:lnSpc>
                            <a:spcAft>
                              <a:spcPts val="0"/>
                            </a:spcAft>
                          </a:pPr>
                          <a:r>
                            <a:rPr lang="zh-CN" altLang="zh-CN" sz="2700" b="0" dirty="0">
                              <a:solidFill>
                                <a:schemeClr val="tx1"/>
                              </a:solidFill>
                              <a:effectLst/>
                              <a:latin typeface="+mn-lt"/>
                              <a:ea typeface="+mn-ea"/>
                            </a:rPr>
                            <a:t>原子</a:t>
                          </a:r>
                        </a:p>
                        <a:p>
                          <a:pPr algn="ctr">
                            <a:lnSpc>
                              <a:spcPct val="100000"/>
                            </a:lnSpc>
                            <a:spcAft>
                              <a:spcPts val="0"/>
                            </a:spcAft>
                          </a:pPr>
                          <a:r>
                            <a:rPr lang="zh-CN" altLang="zh-CN" sz="2700" b="0" dirty="0">
                              <a:solidFill>
                                <a:schemeClr val="tx1"/>
                              </a:solidFill>
                              <a:effectLst/>
                              <a:latin typeface="+mn-lt"/>
                              <a:ea typeface="+mn-ea"/>
                            </a:rPr>
                            <a:t>晶</a:t>
                          </a:r>
                          <a:endParaRPr lang="zh-CN" altLang="en-US" sz="2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en-US" sz="2700" b="0">
                              <a:solidFill>
                                <a:schemeClr val="tx1"/>
                              </a:solidFill>
                              <a:effectLst/>
                              <a:latin typeface="+mn-lt"/>
                              <a:ea typeface="+mn-ea"/>
                            </a:rPr>
                            <a:t>SiO</a:t>
                          </a:r>
                          <a:r>
                            <a:rPr lang="en-US" sz="2700" b="0" baseline="-25000">
                              <a:solidFill>
                                <a:schemeClr val="tx1"/>
                              </a:solidFill>
                              <a:effectLst/>
                              <a:latin typeface="+mn-lt"/>
                              <a:ea typeface="+mn-ea"/>
                            </a:rPr>
                            <a:t>2</a:t>
                          </a:r>
                          <a:endParaRPr lang="zh-CN" sz="27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endParaRPr lang="en-US" sz="27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71207" t="-17341" r="-91" b="-67630"/>
                          </a:stretch>
                        </a:blipFill>
                      </a:tcPr>
                    </a:tc>
                    <a:extLst>
                      <a:ext uri="{0D108BD9-81ED-4DB2-BD59-A6C34878D82A}">
                        <a16:rowId xmlns:a16="http://schemas.microsoft.com/office/drawing/2014/main" xmlns:a14="http://schemas.microsoft.com/office/drawing/2010/main" xmlns="" val="567938605"/>
                      </a:ext>
                    </a:extLst>
                  </a:tr>
                  <a:tr h="1975104">
                    <a:tc>
                      <a:txBody>
                        <a:bodyPr/>
                        <a:lstStyle/>
                        <a:p>
                          <a:pPr algn="ctr">
                            <a:lnSpc>
                              <a:spcPct val="120000"/>
                            </a:lnSpc>
                            <a:spcAft>
                              <a:spcPts val="0"/>
                            </a:spcAft>
                          </a:pPr>
                          <a:r>
                            <a:rPr lang="zh-CN" sz="2700" b="0">
                              <a:solidFill>
                                <a:schemeClr val="tx1"/>
                              </a:solidFill>
                              <a:effectLst/>
                              <a:latin typeface="+mn-lt"/>
                              <a:ea typeface="+mn-ea"/>
                            </a:rPr>
                            <a:t>分子</a:t>
                          </a:r>
                        </a:p>
                        <a:p>
                          <a:pPr algn="ctr">
                            <a:lnSpc>
                              <a:spcPct val="120000"/>
                            </a:lnSpc>
                            <a:spcAft>
                              <a:spcPts val="0"/>
                            </a:spcAft>
                          </a:pPr>
                          <a:r>
                            <a:rPr lang="zh-CN" sz="2700" b="0">
                              <a:solidFill>
                                <a:schemeClr val="tx1"/>
                              </a:solidFill>
                              <a:effectLst/>
                              <a:latin typeface="+mn-lt"/>
                              <a:ea typeface="+mn-ea"/>
                            </a:rPr>
                            <a:t>晶体</a:t>
                          </a:r>
                          <a:endParaRPr lang="zh-CN" sz="27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700" b="0">
                              <a:solidFill>
                                <a:schemeClr val="tx1"/>
                              </a:solidFill>
                              <a:effectLst/>
                              <a:latin typeface="+mn-lt"/>
                              <a:ea typeface="+mn-ea"/>
                            </a:rPr>
                            <a:t>干冰</a:t>
                          </a:r>
                          <a:endParaRPr lang="zh-CN" sz="27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endParaRPr lang="en-US" sz="27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en-US" sz="2700" b="0" dirty="0">
                              <a:solidFill>
                                <a:schemeClr val="tx1"/>
                              </a:solidFill>
                              <a:effectLst/>
                              <a:latin typeface="+mn-lt"/>
                              <a:ea typeface="+mn-ea"/>
                            </a:rPr>
                            <a:t>(1)</a:t>
                          </a:r>
                          <a:r>
                            <a:rPr lang="zh-CN" sz="2700" b="0" dirty="0">
                              <a:solidFill>
                                <a:schemeClr val="tx1"/>
                              </a:solidFill>
                              <a:effectLst/>
                              <a:latin typeface="+mn-lt"/>
                              <a:ea typeface="+mn-ea"/>
                            </a:rPr>
                            <a:t>每</a:t>
                          </a:r>
                          <a:r>
                            <a:rPr lang="en-US" sz="2700" b="0" dirty="0">
                              <a:solidFill>
                                <a:schemeClr val="tx1"/>
                              </a:solidFill>
                              <a:effectLst/>
                              <a:latin typeface="+mn-lt"/>
                              <a:ea typeface="+mn-ea"/>
                            </a:rPr>
                            <a:t>8</a:t>
                          </a:r>
                          <a:r>
                            <a:rPr lang="zh-CN" sz="2700" b="0" dirty="0">
                              <a:solidFill>
                                <a:schemeClr val="tx1"/>
                              </a:solidFill>
                              <a:effectLst/>
                              <a:latin typeface="+mn-lt"/>
                              <a:ea typeface="+mn-ea"/>
                            </a:rPr>
                            <a:t>个</a:t>
                          </a:r>
                          <a:r>
                            <a:rPr lang="en-US" sz="2700" b="0" dirty="0">
                              <a:solidFill>
                                <a:schemeClr val="tx1"/>
                              </a:solidFill>
                              <a:effectLst/>
                              <a:latin typeface="+mn-lt"/>
                              <a:ea typeface="+mn-ea"/>
                            </a:rPr>
                            <a:t>CO</a:t>
                          </a:r>
                          <a:r>
                            <a:rPr lang="en-US" sz="2700" b="0" baseline="-25000" dirty="0">
                              <a:solidFill>
                                <a:schemeClr val="tx1"/>
                              </a:solidFill>
                              <a:effectLst/>
                              <a:latin typeface="+mn-lt"/>
                              <a:ea typeface="+mn-ea"/>
                            </a:rPr>
                            <a:t>2</a:t>
                          </a:r>
                          <a:r>
                            <a:rPr lang="zh-CN" sz="2700" b="0" dirty="0">
                              <a:solidFill>
                                <a:schemeClr val="tx1"/>
                              </a:solidFill>
                              <a:effectLst/>
                              <a:latin typeface="+mn-lt"/>
                              <a:ea typeface="+mn-ea"/>
                            </a:rPr>
                            <a:t>分子构成立方体且在</a:t>
                          </a:r>
                          <a:r>
                            <a:rPr lang="en-US" sz="2700" b="0" dirty="0">
                              <a:solidFill>
                                <a:schemeClr val="tx1"/>
                              </a:solidFill>
                              <a:effectLst/>
                              <a:latin typeface="+mn-lt"/>
                              <a:ea typeface="+mn-ea"/>
                            </a:rPr>
                            <a:t>6</a:t>
                          </a:r>
                          <a:r>
                            <a:rPr lang="zh-CN" sz="2700" b="0" dirty="0">
                              <a:solidFill>
                                <a:schemeClr val="tx1"/>
                              </a:solidFill>
                              <a:effectLst/>
                              <a:latin typeface="+mn-lt"/>
                              <a:ea typeface="+mn-ea"/>
                            </a:rPr>
                            <a:t>个面心又各占据</a:t>
                          </a:r>
                          <a:r>
                            <a:rPr lang="en-US" sz="2700" b="0" dirty="0">
                              <a:solidFill>
                                <a:schemeClr val="tx1"/>
                              </a:solidFill>
                              <a:effectLst/>
                              <a:latin typeface="+mn-lt"/>
                              <a:ea typeface="+mn-ea"/>
                            </a:rPr>
                            <a:t>1</a:t>
                          </a:r>
                          <a:r>
                            <a:rPr lang="zh-CN" sz="2700" b="0" dirty="0">
                              <a:solidFill>
                                <a:schemeClr val="tx1"/>
                              </a:solidFill>
                              <a:effectLst/>
                              <a:latin typeface="+mn-lt"/>
                              <a:ea typeface="+mn-ea"/>
                            </a:rPr>
                            <a:t>个</a:t>
                          </a:r>
                          <a:r>
                            <a:rPr lang="en-US" sz="2700" b="0" dirty="0">
                              <a:solidFill>
                                <a:schemeClr val="tx1"/>
                              </a:solidFill>
                              <a:effectLst/>
                              <a:latin typeface="+mn-lt"/>
                              <a:ea typeface="+mn-ea"/>
                            </a:rPr>
                            <a:t>CO</a:t>
                          </a:r>
                          <a:r>
                            <a:rPr lang="en-US" sz="2700" b="0" baseline="-25000" dirty="0">
                              <a:solidFill>
                                <a:schemeClr val="tx1"/>
                              </a:solidFill>
                              <a:effectLst/>
                              <a:latin typeface="+mn-lt"/>
                              <a:ea typeface="+mn-ea"/>
                            </a:rPr>
                            <a:t>2</a:t>
                          </a:r>
                          <a:r>
                            <a:rPr lang="zh-CN" sz="2700" b="0" dirty="0">
                              <a:solidFill>
                                <a:schemeClr val="tx1"/>
                              </a:solidFill>
                              <a:effectLst/>
                              <a:latin typeface="+mn-lt"/>
                              <a:ea typeface="+mn-ea"/>
                            </a:rPr>
                            <a:t>分子</a:t>
                          </a:r>
                          <a:r>
                            <a:rPr lang="en-US" sz="2700" b="0" dirty="0">
                              <a:solidFill>
                                <a:schemeClr val="tx1"/>
                              </a:solidFill>
                              <a:effectLst/>
                              <a:latin typeface="+mn-lt"/>
                              <a:ea typeface="+mn-ea"/>
                            </a:rPr>
                            <a:t>;</a:t>
                          </a:r>
                          <a:endParaRPr lang="zh-CN" sz="2700" b="0" dirty="0">
                            <a:solidFill>
                              <a:schemeClr val="tx1"/>
                            </a:solidFill>
                            <a:effectLst/>
                            <a:latin typeface="+mn-lt"/>
                            <a:ea typeface="+mn-ea"/>
                          </a:endParaRPr>
                        </a:p>
                        <a:p>
                          <a:pPr>
                            <a:lnSpc>
                              <a:spcPct val="120000"/>
                            </a:lnSpc>
                            <a:spcAft>
                              <a:spcPts val="0"/>
                            </a:spcAft>
                          </a:pPr>
                          <a:r>
                            <a:rPr lang="en-US" sz="2700" b="0" dirty="0">
                              <a:solidFill>
                                <a:schemeClr val="tx1"/>
                              </a:solidFill>
                              <a:effectLst/>
                              <a:latin typeface="+mn-lt"/>
                              <a:ea typeface="+mn-ea"/>
                            </a:rPr>
                            <a:t>(2)</a:t>
                          </a:r>
                          <a:r>
                            <a:rPr lang="zh-CN" sz="2700" b="0" dirty="0">
                              <a:solidFill>
                                <a:schemeClr val="tx1"/>
                              </a:solidFill>
                              <a:effectLst/>
                              <a:latin typeface="+mn-lt"/>
                              <a:ea typeface="+mn-ea"/>
                            </a:rPr>
                            <a:t>每个</a:t>
                          </a:r>
                          <a:r>
                            <a:rPr lang="en-US" sz="2700" b="0" dirty="0">
                              <a:solidFill>
                                <a:schemeClr val="tx1"/>
                              </a:solidFill>
                              <a:effectLst/>
                              <a:latin typeface="+mn-lt"/>
                              <a:ea typeface="+mn-ea"/>
                            </a:rPr>
                            <a:t>CO</a:t>
                          </a:r>
                          <a:r>
                            <a:rPr lang="en-US" sz="2700" b="0" baseline="-25000" dirty="0">
                              <a:solidFill>
                                <a:schemeClr val="tx1"/>
                              </a:solidFill>
                              <a:effectLst/>
                              <a:latin typeface="+mn-lt"/>
                              <a:ea typeface="+mn-ea"/>
                            </a:rPr>
                            <a:t>2</a:t>
                          </a:r>
                          <a:r>
                            <a:rPr lang="zh-CN" sz="2700" b="0" dirty="0">
                              <a:solidFill>
                                <a:schemeClr val="tx1"/>
                              </a:solidFill>
                              <a:effectLst/>
                              <a:latin typeface="+mn-lt"/>
                              <a:ea typeface="+mn-ea"/>
                            </a:rPr>
                            <a:t>分子周围等距离且紧邻的</a:t>
                          </a:r>
                          <a:r>
                            <a:rPr lang="en-US" sz="2700" b="0" dirty="0">
                              <a:solidFill>
                                <a:schemeClr val="tx1"/>
                              </a:solidFill>
                              <a:effectLst/>
                              <a:latin typeface="+mn-lt"/>
                              <a:ea typeface="+mn-ea"/>
                            </a:rPr>
                            <a:t>CO</a:t>
                          </a:r>
                          <a:r>
                            <a:rPr lang="en-US" sz="2700" b="0" baseline="-25000" dirty="0">
                              <a:solidFill>
                                <a:schemeClr val="tx1"/>
                              </a:solidFill>
                              <a:effectLst/>
                              <a:latin typeface="+mn-lt"/>
                              <a:ea typeface="+mn-ea"/>
                            </a:rPr>
                            <a:t>2</a:t>
                          </a:r>
                          <a:r>
                            <a:rPr lang="zh-CN" sz="2700" b="0" dirty="0">
                              <a:solidFill>
                                <a:schemeClr val="tx1"/>
                              </a:solidFill>
                              <a:effectLst/>
                              <a:latin typeface="+mn-lt"/>
                              <a:ea typeface="+mn-ea"/>
                            </a:rPr>
                            <a:t>分子有</a:t>
                          </a:r>
                          <a:r>
                            <a:rPr lang="en-US" sz="2700" b="0" dirty="0">
                              <a:solidFill>
                                <a:schemeClr val="tx1"/>
                              </a:solidFill>
                              <a:effectLst/>
                              <a:latin typeface="+mn-lt"/>
                              <a:ea typeface="+mn-ea"/>
                            </a:rPr>
                            <a:t>12</a:t>
                          </a:r>
                          <a:r>
                            <a:rPr lang="zh-CN" sz="2700" b="0" dirty="0">
                              <a:solidFill>
                                <a:schemeClr val="tx1"/>
                              </a:solidFill>
                              <a:effectLst/>
                              <a:latin typeface="+mn-lt"/>
                              <a:ea typeface="+mn-ea"/>
                            </a:rPr>
                            <a:t>个</a:t>
                          </a:r>
                          <a:endParaRPr lang="zh-CN" sz="27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2231955608"/>
                      </a:ext>
                    </a:extLst>
                  </a:tr>
                </a:tbl>
              </a:graphicData>
            </a:graphic>
          </p:graphicFrame>
        </mc:Fallback>
      </mc:AlternateContent>
      <p:pic>
        <p:nvPicPr>
          <p:cNvPr id="17" name="AA11.jpg">
            <a:extLst>
              <a:ext uri="{FF2B5EF4-FFF2-40B4-BE49-F238E27FC236}">
                <a16:creationId xmlns:a16="http://schemas.microsoft.com/office/drawing/2014/main" xmlns="" id="{AE0FC3B3-9ECE-4816-AD24-B1B091D1DD4A}"/>
              </a:ext>
            </a:extLst>
          </p:cNvPr>
          <p:cNvPicPr/>
          <p:nvPr/>
        </p:nvPicPr>
        <p:blipFill>
          <a:blip r:embed="rId3"/>
          <a:stretch>
            <a:fillRect/>
          </a:stretch>
        </p:blipFill>
        <p:spPr>
          <a:xfrm>
            <a:off x="2448242" y="2022974"/>
            <a:ext cx="1907858" cy="1656174"/>
          </a:xfrm>
          <a:prstGeom prst="rect">
            <a:avLst/>
          </a:prstGeom>
        </p:spPr>
      </p:pic>
      <p:pic>
        <p:nvPicPr>
          <p:cNvPr id="18" name="AA12.jpg">
            <a:extLst>
              <a:ext uri="{FF2B5EF4-FFF2-40B4-BE49-F238E27FC236}">
                <a16:creationId xmlns:a16="http://schemas.microsoft.com/office/drawing/2014/main" xmlns="" id="{49822FFE-A303-4022-B0CF-654E9D55BE36}"/>
              </a:ext>
            </a:extLst>
          </p:cNvPr>
          <p:cNvPicPr/>
          <p:nvPr/>
        </p:nvPicPr>
        <p:blipFill>
          <a:blip r:embed="rId4"/>
          <a:stretch>
            <a:fillRect/>
          </a:stretch>
        </p:blipFill>
        <p:spPr>
          <a:xfrm>
            <a:off x="2577305" y="4657937"/>
            <a:ext cx="1907858" cy="1343018"/>
          </a:xfrm>
          <a:prstGeom prst="rect">
            <a:avLst/>
          </a:prstGeom>
        </p:spPr>
      </p:pic>
    </p:spTree>
    <p:extLst>
      <p:ext uri="{BB962C8B-B14F-4D97-AF65-F5344CB8AC3E}">
        <p14:creationId xmlns:p14="http://schemas.microsoft.com/office/powerpoint/2010/main" val="15787417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B4FFD8E9-702D-4C39-B350-CE0E70E3737E}"/>
              </a:ext>
            </a:extLst>
          </p:cNvPr>
          <p:cNvSpPr/>
          <p:nvPr/>
        </p:nvSpPr>
        <p:spPr>
          <a:xfrm>
            <a:off x="234043" y="244823"/>
            <a:ext cx="11723913" cy="661207"/>
          </a:xfrm>
          <a:prstGeom prst="rect">
            <a:avLst/>
          </a:prstGeom>
        </p:spPr>
        <p:txBody>
          <a:bodyPr wrap="square">
            <a:spAutoFit/>
          </a:bodyPr>
          <a:lstStyle/>
          <a:p>
            <a:pPr algn="r">
              <a:lnSpc>
                <a:spcPct val="150000"/>
              </a:lnSpc>
            </a:pPr>
            <a:r>
              <a:rPr lang="zh-CN" altLang="en-US" sz="2800" dirty="0"/>
              <a:t>（续表）</a:t>
            </a:r>
            <a:endParaRPr lang="zh-CN" altLang="zh-CN" sz="2800" dirty="0"/>
          </a:p>
        </p:txBody>
      </p:sp>
      <p:sp>
        <p:nvSpPr>
          <p:cNvPr id="5" name="矩形 4">
            <a:extLst>
              <a:ext uri="{FF2B5EF4-FFF2-40B4-BE49-F238E27FC236}">
                <a16:creationId xmlns:a16="http://schemas.microsoft.com/office/drawing/2014/main" xmlns="" id="{E21ABC8D-1C46-4B5A-9C88-3EA50E8EBABA}"/>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graphicFrame>
        <p:nvGraphicFramePr>
          <p:cNvPr id="6" name="表格 5">
            <a:extLst>
              <a:ext uri="{FF2B5EF4-FFF2-40B4-BE49-F238E27FC236}">
                <a16:creationId xmlns:a16="http://schemas.microsoft.com/office/drawing/2014/main" xmlns="" id="{B2B24D49-68F1-4711-8ACF-303C0BCBA0AF}"/>
              </a:ext>
            </a:extLst>
          </p:cNvPr>
          <p:cNvGraphicFramePr>
            <a:graphicFrameLocks noGrp="1"/>
          </p:cNvGraphicFramePr>
          <p:nvPr>
            <p:extLst>
              <p:ext uri="{D42A27DB-BD31-4B8C-83A1-F6EECF244321}">
                <p14:modId xmlns:p14="http://schemas.microsoft.com/office/powerpoint/2010/main" val="1379611135"/>
              </p:ext>
            </p:extLst>
          </p:nvPr>
        </p:nvGraphicFramePr>
        <p:xfrm>
          <a:off x="388257" y="920544"/>
          <a:ext cx="11415486" cy="5454855"/>
        </p:xfrm>
        <a:graphic>
          <a:graphicData uri="http://schemas.openxmlformats.org/drawingml/2006/table">
            <a:tbl>
              <a:tblPr firstRow="1" firstCol="1" bandRow="1">
                <a:tableStyleId>{5C22544A-7EE6-4342-B048-85BDC9FD1C3A}</a:tableStyleId>
              </a:tblPr>
              <a:tblGrid>
                <a:gridCol w="538212">
                  <a:extLst>
                    <a:ext uri="{9D8B030D-6E8A-4147-A177-3AD203B41FA5}">
                      <a16:colId xmlns:a16="http://schemas.microsoft.com/office/drawing/2014/main" xmlns="" val="225468880"/>
                    </a:ext>
                  </a:extLst>
                </a:gridCol>
                <a:gridCol w="861140">
                  <a:extLst>
                    <a:ext uri="{9D8B030D-6E8A-4147-A177-3AD203B41FA5}">
                      <a16:colId xmlns:a16="http://schemas.microsoft.com/office/drawing/2014/main" xmlns="" val="3899443515"/>
                    </a:ext>
                  </a:extLst>
                </a:gridCol>
                <a:gridCol w="4041691">
                  <a:extLst>
                    <a:ext uri="{9D8B030D-6E8A-4147-A177-3AD203B41FA5}">
                      <a16:colId xmlns:a16="http://schemas.microsoft.com/office/drawing/2014/main" xmlns="" val="3990616823"/>
                    </a:ext>
                  </a:extLst>
                </a:gridCol>
                <a:gridCol w="5974443">
                  <a:extLst>
                    <a:ext uri="{9D8B030D-6E8A-4147-A177-3AD203B41FA5}">
                      <a16:colId xmlns:a16="http://schemas.microsoft.com/office/drawing/2014/main" xmlns="" val="2090259783"/>
                    </a:ext>
                  </a:extLst>
                </a:gridCol>
              </a:tblGrid>
              <a:tr h="606095">
                <a:tc gridSpan="2">
                  <a:txBody>
                    <a:bodyPr/>
                    <a:lstStyle/>
                    <a:p>
                      <a:pPr algn="ctr">
                        <a:lnSpc>
                          <a:spcPct val="120000"/>
                        </a:lnSpc>
                        <a:spcAft>
                          <a:spcPts val="0"/>
                        </a:spcAft>
                      </a:pPr>
                      <a:r>
                        <a:rPr lang="zh-CN" sz="2800" b="0">
                          <a:solidFill>
                            <a:schemeClr val="tx1"/>
                          </a:solidFill>
                          <a:effectLst/>
                          <a:latin typeface="+mn-lt"/>
                          <a:ea typeface="+mn-ea"/>
                        </a:rPr>
                        <a:t>晶体</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a:txBody>
                    <a:bodyPr/>
                    <a:lstStyle/>
                    <a:p>
                      <a:pPr algn="ctr">
                        <a:lnSpc>
                          <a:spcPct val="120000"/>
                        </a:lnSpc>
                        <a:spcAft>
                          <a:spcPts val="0"/>
                        </a:spcAft>
                      </a:pPr>
                      <a:r>
                        <a:rPr lang="zh-CN" sz="2800" b="0" dirty="0">
                          <a:solidFill>
                            <a:schemeClr val="tx1"/>
                          </a:solidFill>
                          <a:effectLst/>
                          <a:latin typeface="+mn-lt"/>
                          <a:ea typeface="+mn-ea"/>
                        </a:rPr>
                        <a:t>晶体结构</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a:solidFill>
                            <a:schemeClr val="tx1"/>
                          </a:solidFill>
                          <a:effectLst/>
                          <a:latin typeface="+mn-lt"/>
                          <a:ea typeface="+mn-ea"/>
                        </a:rPr>
                        <a:t>晶体详解</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0218485"/>
                  </a:ext>
                </a:extLst>
              </a:tr>
              <a:tr h="2424380">
                <a:tc rowSpan="2">
                  <a:txBody>
                    <a:bodyPr/>
                    <a:lstStyle/>
                    <a:p>
                      <a:pPr algn="ctr">
                        <a:lnSpc>
                          <a:spcPct val="120000"/>
                        </a:lnSpc>
                        <a:spcAft>
                          <a:spcPts val="0"/>
                        </a:spcAft>
                      </a:pPr>
                      <a:r>
                        <a:rPr lang="zh-CN" sz="2800" b="0">
                          <a:solidFill>
                            <a:schemeClr val="tx1"/>
                          </a:solidFill>
                          <a:effectLst/>
                          <a:latin typeface="+mn-lt"/>
                          <a:ea typeface="+mn-ea"/>
                        </a:rPr>
                        <a:t>离子</a:t>
                      </a:r>
                    </a:p>
                    <a:p>
                      <a:pPr algn="ctr">
                        <a:lnSpc>
                          <a:spcPct val="120000"/>
                        </a:lnSpc>
                        <a:spcAft>
                          <a:spcPts val="0"/>
                        </a:spcAft>
                      </a:pPr>
                      <a:r>
                        <a:rPr lang="zh-CN" sz="2800" b="0">
                          <a:solidFill>
                            <a:schemeClr val="tx1"/>
                          </a:solidFill>
                          <a:effectLst/>
                          <a:latin typeface="+mn-lt"/>
                          <a:ea typeface="+mn-ea"/>
                        </a:rPr>
                        <a:t>晶体</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en-US" sz="2800" b="0">
                          <a:solidFill>
                            <a:schemeClr val="tx1"/>
                          </a:solidFill>
                          <a:effectLst/>
                          <a:latin typeface="+mn-lt"/>
                          <a:ea typeface="+mn-ea"/>
                        </a:rPr>
                        <a:t>NaCl</a:t>
                      </a:r>
                      <a:r>
                        <a:rPr lang="zh-CN" sz="2800" b="0">
                          <a:solidFill>
                            <a:schemeClr val="tx1"/>
                          </a:solidFill>
                          <a:effectLst/>
                          <a:latin typeface="+mn-lt"/>
                          <a:ea typeface="+mn-ea"/>
                        </a:rPr>
                        <a:t>型</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endParaRPr lang="en-US"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en-US" sz="2800" b="0" dirty="0">
                          <a:solidFill>
                            <a:schemeClr val="tx1"/>
                          </a:solidFill>
                          <a:effectLst/>
                          <a:latin typeface="+mn-lt"/>
                          <a:ea typeface="+mn-ea"/>
                        </a:rPr>
                        <a:t>(1)</a:t>
                      </a:r>
                      <a:r>
                        <a:rPr lang="zh-CN" sz="2800" b="0" dirty="0">
                          <a:solidFill>
                            <a:schemeClr val="tx1"/>
                          </a:solidFill>
                          <a:effectLst/>
                          <a:latin typeface="+mn-lt"/>
                          <a:ea typeface="+mn-ea"/>
                        </a:rPr>
                        <a:t>每个</a:t>
                      </a:r>
                      <a:r>
                        <a:rPr lang="en-US" sz="2800" b="0" dirty="0">
                          <a:solidFill>
                            <a:schemeClr val="tx1"/>
                          </a:solidFill>
                          <a:effectLst/>
                          <a:latin typeface="+mn-lt"/>
                          <a:ea typeface="+mn-ea"/>
                        </a:rPr>
                        <a:t>Na</a:t>
                      </a:r>
                      <a:r>
                        <a:rPr lang="en-US" sz="2800" b="0" baseline="30000" dirty="0">
                          <a:solidFill>
                            <a:schemeClr val="tx1"/>
                          </a:solidFill>
                          <a:effectLst/>
                          <a:latin typeface="+mn-lt"/>
                          <a:ea typeface="+mn-ea"/>
                        </a:rPr>
                        <a:t>+</a:t>
                      </a:r>
                      <a:r>
                        <a:rPr lang="en-US" sz="2800" b="0" dirty="0">
                          <a:solidFill>
                            <a:schemeClr val="tx1"/>
                          </a:solidFill>
                          <a:effectLst/>
                          <a:latin typeface="+mn-lt"/>
                          <a:ea typeface="+mn-ea"/>
                        </a:rPr>
                        <a:t>(Cl</a:t>
                      </a:r>
                      <a:r>
                        <a:rPr lang="en-US" sz="2800" b="0" baseline="30000" dirty="0">
                          <a:solidFill>
                            <a:schemeClr val="tx1"/>
                          </a:solidFill>
                          <a:effectLst/>
                          <a:latin typeface="+mn-lt"/>
                          <a:ea typeface="+mn-ea"/>
                        </a:rPr>
                        <a:t>-</a:t>
                      </a:r>
                      <a:r>
                        <a:rPr lang="en-US" sz="2800" b="0" dirty="0">
                          <a:solidFill>
                            <a:schemeClr val="tx1"/>
                          </a:solidFill>
                          <a:effectLst/>
                          <a:latin typeface="+mn-lt"/>
                          <a:ea typeface="+mn-ea"/>
                        </a:rPr>
                        <a:t>)</a:t>
                      </a:r>
                      <a:r>
                        <a:rPr lang="zh-CN" sz="2800" b="0" dirty="0">
                          <a:solidFill>
                            <a:schemeClr val="tx1"/>
                          </a:solidFill>
                          <a:effectLst/>
                          <a:latin typeface="+mn-lt"/>
                          <a:ea typeface="+mn-ea"/>
                        </a:rPr>
                        <a:t>周围等距离且紧邻的</a:t>
                      </a:r>
                      <a:r>
                        <a:rPr lang="en-US" sz="2800" b="0" dirty="0">
                          <a:solidFill>
                            <a:schemeClr val="tx1"/>
                          </a:solidFill>
                          <a:effectLst/>
                          <a:latin typeface="+mn-lt"/>
                          <a:ea typeface="+mn-ea"/>
                        </a:rPr>
                        <a:t>Cl</a:t>
                      </a:r>
                      <a:r>
                        <a:rPr lang="en-US" sz="2800" b="0" baseline="30000" dirty="0">
                          <a:solidFill>
                            <a:schemeClr val="tx1"/>
                          </a:solidFill>
                          <a:effectLst/>
                          <a:latin typeface="+mn-lt"/>
                          <a:ea typeface="+mn-ea"/>
                        </a:rPr>
                        <a:t>-</a:t>
                      </a:r>
                      <a:r>
                        <a:rPr lang="en-US" sz="2800" b="0" dirty="0">
                          <a:solidFill>
                            <a:schemeClr val="tx1"/>
                          </a:solidFill>
                          <a:effectLst/>
                          <a:latin typeface="+mn-lt"/>
                          <a:ea typeface="+mn-ea"/>
                        </a:rPr>
                        <a:t>(Na</a:t>
                      </a:r>
                      <a:r>
                        <a:rPr lang="en-US" sz="2800" b="0" baseline="30000" dirty="0">
                          <a:solidFill>
                            <a:schemeClr val="tx1"/>
                          </a:solidFill>
                          <a:effectLst/>
                          <a:latin typeface="+mn-lt"/>
                          <a:ea typeface="+mn-ea"/>
                        </a:rPr>
                        <a:t>+</a:t>
                      </a:r>
                      <a:r>
                        <a:rPr lang="en-US" sz="2800" b="0" dirty="0">
                          <a:solidFill>
                            <a:schemeClr val="tx1"/>
                          </a:solidFill>
                          <a:effectLst/>
                          <a:latin typeface="+mn-lt"/>
                          <a:ea typeface="+mn-ea"/>
                        </a:rPr>
                        <a:t>)</a:t>
                      </a:r>
                      <a:r>
                        <a:rPr lang="zh-CN" sz="2800" b="0" dirty="0">
                          <a:solidFill>
                            <a:schemeClr val="tx1"/>
                          </a:solidFill>
                          <a:effectLst/>
                          <a:latin typeface="+mn-lt"/>
                          <a:ea typeface="+mn-ea"/>
                        </a:rPr>
                        <a:t>有</a:t>
                      </a:r>
                      <a:r>
                        <a:rPr lang="en-US" sz="2800" b="0" dirty="0">
                          <a:solidFill>
                            <a:schemeClr val="tx1"/>
                          </a:solidFill>
                          <a:effectLst/>
                          <a:latin typeface="+mn-lt"/>
                          <a:ea typeface="+mn-ea"/>
                        </a:rPr>
                        <a:t>6</a:t>
                      </a:r>
                      <a:r>
                        <a:rPr lang="zh-CN" sz="2800" b="0" dirty="0">
                          <a:solidFill>
                            <a:schemeClr val="tx1"/>
                          </a:solidFill>
                          <a:effectLst/>
                          <a:latin typeface="+mn-lt"/>
                          <a:ea typeface="+mn-ea"/>
                        </a:rPr>
                        <a:t>个。每个</a:t>
                      </a:r>
                      <a:r>
                        <a:rPr lang="en-US" sz="2800" b="0" dirty="0">
                          <a:solidFill>
                            <a:schemeClr val="tx1"/>
                          </a:solidFill>
                          <a:effectLst/>
                          <a:latin typeface="+mn-lt"/>
                          <a:ea typeface="+mn-ea"/>
                        </a:rPr>
                        <a:t>Na</a:t>
                      </a:r>
                      <a:r>
                        <a:rPr lang="en-US" sz="2800" b="0" baseline="30000" dirty="0">
                          <a:solidFill>
                            <a:schemeClr val="tx1"/>
                          </a:solidFill>
                          <a:effectLst/>
                          <a:latin typeface="+mn-lt"/>
                          <a:ea typeface="+mn-ea"/>
                        </a:rPr>
                        <a:t>+</a:t>
                      </a:r>
                      <a:r>
                        <a:rPr lang="zh-CN" sz="2800" b="0" dirty="0">
                          <a:solidFill>
                            <a:schemeClr val="tx1"/>
                          </a:solidFill>
                          <a:effectLst/>
                          <a:latin typeface="+mn-lt"/>
                          <a:ea typeface="+mn-ea"/>
                        </a:rPr>
                        <a:t>周围等距离且紧邻的</a:t>
                      </a:r>
                      <a:r>
                        <a:rPr lang="en-US" sz="2800" b="0" dirty="0">
                          <a:solidFill>
                            <a:schemeClr val="tx1"/>
                          </a:solidFill>
                          <a:effectLst/>
                          <a:latin typeface="+mn-lt"/>
                          <a:ea typeface="+mn-ea"/>
                        </a:rPr>
                        <a:t>Na</a:t>
                      </a:r>
                      <a:r>
                        <a:rPr lang="en-US" sz="2800" b="0" baseline="30000" dirty="0">
                          <a:solidFill>
                            <a:schemeClr val="tx1"/>
                          </a:solidFill>
                          <a:effectLst/>
                          <a:latin typeface="+mn-lt"/>
                          <a:ea typeface="+mn-ea"/>
                        </a:rPr>
                        <a:t>+</a:t>
                      </a:r>
                      <a:r>
                        <a:rPr lang="zh-CN" sz="2800" b="0" dirty="0">
                          <a:solidFill>
                            <a:schemeClr val="tx1"/>
                          </a:solidFill>
                          <a:effectLst/>
                          <a:latin typeface="+mn-lt"/>
                          <a:ea typeface="+mn-ea"/>
                        </a:rPr>
                        <a:t>有</a:t>
                      </a:r>
                      <a:r>
                        <a:rPr lang="en-US" sz="2800" b="0" dirty="0">
                          <a:solidFill>
                            <a:schemeClr val="tx1"/>
                          </a:solidFill>
                          <a:effectLst/>
                          <a:latin typeface="+mn-lt"/>
                          <a:ea typeface="+mn-ea"/>
                        </a:rPr>
                        <a:t>12</a:t>
                      </a:r>
                      <a:r>
                        <a:rPr lang="zh-CN" sz="2800" b="0" dirty="0">
                          <a:solidFill>
                            <a:schemeClr val="tx1"/>
                          </a:solidFill>
                          <a:effectLst/>
                          <a:latin typeface="+mn-lt"/>
                          <a:ea typeface="+mn-ea"/>
                        </a:rPr>
                        <a:t>个</a:t>
                      </a:r>
                      <a:r>
                        <a:rPr lang="en-US" sz="2800" b="0" dirty="0">
                          <a:solidFill>
                            <a:schemeClr val="tx1"/>
                          </a:solidFill>
                          <a:effectLst/>
                          <a:latin typeface="+mn-lt"/>
                          <a:ea typeface="+mn-ea"/>
                        </a:rPr>
                        <a:t>;</a:t>
                      </a:r>
                      <a:endParaRPr lang="zh-CN" sz="2800" b="0" dirty="0">
                        <a:solidFill>
                          <a:schemeClr val="tx1"/>
                        </a:solidFill>
                        <a:effectLst/>
                        <a:latin typeface="+mn-lt"/>
                        <a:ea typeface="+mn-ea"/>
                      </a:endParaRPr>
                    </a:p>
                    <a:p>
                      <a:pPr>
                        <a:lnSpc>
                          <a:spcPct val="120000"/>
                        </a:lnSpc>
                        <a:spcAft>
                          <a:spcPts val="0"/>
                        </a:spcAft>
                      </a:pPr>
                      <a:r>
                        <a:rPr lang="en-US" sz="2800" b="0" dirty="0">
                          <a:solidFill>
                            <a:schemeClr val="tx1"/>
                          </a:solidFill>
                          <a:effectLst/>
                          <a:latin typeface="+mn-lt"/>
                          <a:ea typeface="+mn-ea"/>
                        </a:rPr>
                        <a:t>(2)</a:t>
                      </a:r>
                      <a:r>
                        <a:rPr lang="zh-CN" sz="2800" b="0" dirty="0">
                          <a:solidFill>
                            <a:schemeClr val="tx1"/>
                          </a:solidFill>
                          <a:effectLst/>
                          <a:latin typeface="+mn-lt"/>
                          <a:ea typeface="+mn-ea"/>
                        </a:rPr>
                        <a:t>每个晶胞中含</a:t>
                      </a:r>
                      <a:r>
                        <a:rPr lang="en-US" sz="2800" b="0" dirty="0">
                          <a:solidFill>
                            <a:schemeClr val="tx1"/>
                          </a:solidFill>
                          <a:effectLst/>
                          <a:latin typeface="+mn-lt"/>
                          <a:ea typeface="+mn-ea"/>
                        </a:rPr>
                        <a:t>4</a:t>
                      </a:r>
                      <a:r>
                        <a:rPr lang="zh-CN" sz="2800" b="0" dirty="0">
                          <a:solidFill>
                            <a:schemeClr val="tx1"/>
                          </a:solidFill>
                          <a:effectLst/>
                          <a:latin typeface="+mn-lt"/>
                          <a:ea typeface="+mn-ea"/>
                        </a:rPr>
                        <a:t>个</a:t>
                      </a:r>
                      <a:r>
                        <a:rPr lang="en-US" sz="2800" b="0" dirty="0">
                          <a:solidFill>
                            <a:schemeClr val="tx1"/>
                          </a:solidFill>
                          <a:effectLst/>
                          <a:latin typeface="+mn-lt"/>
                          <a:ea typeface="+mn-ea"/>
                        </a:rPr>
                        <a:t>Na</a:t>
                      </a:r>
                      <a:r>
                        <a:rPr lang="en-US" sz="2800" b="0" baseline="30000" dirty="0">
                          <a:solidFill>
                            <a:schemeClr val="tx1"/>
                          </a:solidFill>
                          <a:effectLst/>
                          <a:latin typeface="+mn-lt"/>
                          <a:ea typeface="+mn-ea"/>
                        </a:rPr>
                        <a:t>+</a:t>
                      </a:r>
                      <a:r>
                        <a:rPr lang="zh-CN" sz="2800" b="0" dirty="0">
                          <a:solidFill>
                            <a:schemeClr val="tx1"/>
                          </a:solidFill>
                          <a:effectLst/>
                          <a:latin typeface="+mn-lt"/>
                          <a:ea typeface="+mn-ea"/>
                        </a:rPr>
                        <a:t>和</a:t>
                      </a:r>
                      <a:r>
                        <a:rPr lang="en-US" sz="2800" b="0" dirty="0">
                          <a:solidFill>
                            <a:schemeClr val="tx1"/>
                          </a:solidFill>
                          <a:effectLst/>
                          <a:latin typeface="+mn-lt"/>
                          <a:ea typeface="+mn-ea"/>
                        </a:rPr>
                        <a:t>4</a:t>
                      </a:r>
                      <a:r>
                        <a:rPr lang="zh-CN" sz="2800" b="0" dirty="0">
                          <a:solidFill>
                            <a:schemeClr val="tx1"/>
                          </a:solidFill>
                          <a:effectLst/>
                          <a:latin typeface="+mn-lt"/>
                          <a:ea typeface="+mn-ea"/>
                        </a:rPr>
                        <a:t>个</a:t>
                      </a:r>
                      <a:r>
                        <a:rPr lang="en-US" sz="2800" b="0" dirty="0">
                          <a:solidFill>
                            <a:schemeClr val="tx1"/>
                          </a:solidFill>
                          <a:effectLst/>
                          <a:latin typeface="+mn-lt"/>
                          <a:ea typeface="+mn-ea"/>
                        </a:rPr>
                        <a:t>Cl</a:t>
                      </a:r>
                      <a:r>
                        <a:rPr lang="en-US" sz="2800" b="0" baseline="30000" dirty="0">
                          <a:solidFill>
                            <a:schemeClr val="tx1"/>
                          </a:solidFill>
                          <a:effectLst/>
                          <a:latin typeface="+mn-lt"/>
                          <a:ea typeface="+mn-ea"/>
                        </a:rPr>
                        <a:t>-</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92307856"/>
                  </a:ext>
                </a:extLst>
              </a:tr>
              <a:tr h="2424380">
                <a:tc vMerge="1">
                  <a:txBody>
                    <a:bodyPr/>
                    <a:lstStyle/>
                    <a:p>
                      <a:endParaRPr lang="zh-CN" altLang="en-US"/>
                    </a:p>
                  </a:txBody>
                  <a:tcPr/>
                </a:tc>
                <a:tc>
                  <a:txBody>
                    <a:bodyPr/>
                    <a:lstStyle/>
                    <a:p>
                      <a:pPr algn="ctr">
                        <a:lnSpc>
                          <a:spcPct val="120000"/>
                        </a:lnSpc>
                        <a:spcAft>
                          <a:spcPts val="0"/>
                        </a:spcAft>
                      </a:pPr>
                      <a:r>
                        <a:rPr lang="en-US" sz="2800" b="0">
                          <a:solidFill>
                            <a:schemeClr val="tx1"/>
                          </a:solidFill>
                          <a:effectLst/>
                          <a:latin typeface="+mn-lt"/>
                          <a:ea typeface="+mn-ea"/>
                        </a:rPr>
                        <a:t>CsCl</a:t>
                      </a:r>
                      <a:r>
                        <a:rPr lang="zh-CN" sz="2800" b="0">
                          <a:solidFill>
                            <a:schemeClr val="tx1"/>
                          </a:solidFill>
                          <a:effectLst/>
                          <a:latin typeface="+mn-lt"/>
                          <a:ea typeface="+mn-ea"/>
                        </a:rPr>
                        <a:t>型</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endParaRPr lang="en-US"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en-US" sz="2800" b="0" dirty="0">
                          <a:solidFill>
                            <a:schemeClr val="tx1"/>
                          </a:solidFill>
                          <a:effectLst/>
                          <a:latin typeface="+mn-lt"/>
                          <a:ea typeface="+mn-ea"/>
                        </a:rPr>
                        <a:t>(1)</a:t>
                      </a:r>
                      <a:r>
                        <a:rPr lang="zh-CN" sz="2800" b="0" dirty="0">
                          <a:solidFill>
                            <a:schemeClr val="tx1"/>
                          </a:solidFill>
                          <a:effectLst/>
                          <a:latin typeface="+mn-lt"/>
                          <a:ea typeface="+mn-ea"/>
                        </a:rPr>
                        <a:t>每个</a:t>
                      </a:r>
                      <a:r>
                        <a:rPr lang="en-US" sz="2800" b="0" dirty="0">
                          <a:solidFill>
                            <a:schemeClr val="tx1"/>
                          </a:solidFill>
                          <a:effectLst/>
                          <a:latin typeface="+mn-lt"/>
                          <a:ea typeface="+mn-ea"/>
                        </a:rPr>
                        <a:t>Cs</a:t>
                      </a:r>
                      <a:r>
                        <a:rPr lang="en-US" sz="2800" b="0" baseline="30000" dirty="0">
                          <a:solidFill>
                            <a:schemeClr val="tx1"/>
                          </a:solidFill>
                          <a:effectLst/>
                          <a:latin typeface="+mn-lt"/>
                          <a:ea typeface="+mn-ea"/>
                        </a:rPr>
                        <a:t>+</a:t>
                      </a:r>
                      <a:r>
                        <a:rPr lang="en-US" sz="2800" b="0" dirty="0">
                          <a:solidFill>
                            <a:schemeClr val="tx1"/>
                          </a:solidFill>
                          <a:effectLst/>
                          <a:latin typeface="+mn-lt"/>
                          <a:ea typeface="+mn-ea"/>
                        </a:rPr>
                        <a:t>(Cl</a:t>
                      </a:r>
                      <a:r>
                        <a:rPr lang="en-US" sz="2800" b="0" baseline="30000" dirty="0">
                          <a:solidFill>
                            <a:schemeClr val="tx1"/>
                          </a:solidFill>
                          <a:effectLst/>
                          <a:latin typeface="+mn-lt"/>
                          <a:ea typeface="+mn-ea"/>
                        </a:rPr>
                        <a:t>-</a:t>
                      </a:r>
                      <a:r>
                        <a:rPr lang="en-US" sz="2800" b="0" dirty="0">
                          <a:solidFill>
                            <a:schemeClr val="tx1"/>
                          </a:solidFill>
                          <a:effectLst/>
                          <a:latin typeface="+mn-lt"/>
                          <a:ea typeface="+mn-ea"/>
                        </a:rPr>
                        <a:t>)</a:t>
                      </a:r>
                      <a:r>
                        <a:rPr lang="zh-CN" sz="2800" b="0" dirty="0">
                          <a:solidFill>
                            <a:schemeClr val="tx1"/>
                          </a:solidFill>
                          <a:effectLst/>
                          <a:latin typeface="+mn-lt"/>
                          <a:ea typeface="+mn-ea"/>
                        </a:rPr>
                        <a:t>周围等距离且紧邻的</a:t>
                      </a:r>
                      <a:r>
                        <a:rPr lang="en-US" sz="2800" b="0" dirty="0">
                          <a:solidFill>
                            <a:schemeClr val="tx1"/>
                          </a:solidFill>
                          <a:effectLst/>
                          <a:latin typeface="+mn-lt"/>
                          <a:ea typeface="+mn-ea"/>
                        </a:rPr>
                        <a:t>Cs</a:t>
                      </a:r>
                      <a:r>
                        <a:rPr lang="en-US" sz="2800" b="0" baseline="30000" dirty="0">
                          <a:solidFill>
                            <a:schemeClr val="tx1"/>
                          </a:solidFill>
                          <a:effectLst/>
                          <a:latin typeface="+mn-lt"/>
                          <a:ea typeface="+mn-ea"/>
                        </a:rPr>
                        <a:t>+</a:t>
                      </a:r>
                      <a:r>
                        <a:rPr lang="en-US" sz="2800" b="0" dirty="0">
                          <a:solidFill>
                            <a:schemeClr val="tx1"/>
                          </a:solidFill>
                          <a:effectLst/>
                          <a:latin typeface="+mn-lt"/>
                          <a:ea typeface="+mn-ea"/>
                        </a:rPr>
                        <a:t>(Cl</a:t>
                      </a:r>
                      <a:r>
                        <a:rPr lang="en-US" sz="2800" b="0" baseline="30000" dirty="0">
                          <a:solidFill>
                            <a:schemeClr val="tx1"/>
                          </a:solidFill>
                          <a:effectLst/>
                          <a:latin typeface="+mn-lt"/>
                          <a:ea typeface="+mn-ea"/>
                        </a:rPr>
                        <a:t>-</a:t>
                      </a:r>
                      <a:r>
                        <a:rPr lang="en-US" sz="2800" b="0" dirty="0">
                          <a:solidFill>
                            <a:schemeClr val="tx1"/>
                          </a:solidFill>
                          <a:effectLst/>
                          <a:latin typeface="+mn-lt"/>
                          <a:ea typeface="+mn-ea"/>
                        </a:rPr>
                        <a:t>)</a:t>
                      </a:r>
                      <a:r>
                        <a:rPr lang="zh-CN" sz="2800" b="0" dirty="0">
                          <a:solidFill>
                            <a:schemeClr val="tx1"/>
                          </a:solidFill>
                          <a:effectLst/>
                          <a:latin typeface="+mn-lt"/>
                          <a:ea typeface="+mn-ea"/>
                        </a:rPr>
                        <a:t>有</a:t>
                      </a:r>
                      <a:r>
                        <a:rPr lang="en-US" sz="2800" b="0" dirty="0">
                          <a:solidFill>
                            <a:schemeClr val="tx1"/>
                          </a:solidFill>
                          <a:effectLst/>
                          <a:latin typeface="+mn-lt"/>
                          <a:ea typeface="+mn-ea"/>
                        </a:rPr>
                        <a:t>6</a:t>
                      </a:r>
                      <a:r>
                        <a:rPr lang="zh-CN" sz="2800" b="0" dirty="0">
                          <a:solidFill>
                            <a:schemeClr val="tx1"/>
                          </a:solidFill>
                          <a:effectLst/>
                          <a:latin typeface="+mn-lt"/>
                          <a:ea typeface="+mn-ea"/>
                        </a:rPr>
                        <a:t>个</a:t>
                      </a:r>
                      <a:r>
                        <a:rPr lang="en-US" sz="2800" b="0" dirty="0">
                          <a:solidFill>
                            <a:schemeClr val="tx1"/>
                          </a:solidFill>
                          <a:effectLst/>
                          <a:latin typeface="+mn-lt"/>
                          <a:ea typeface="+mn-ea"/>
                        </a:rPr>
                        <a:t>;</a:t>
                      </a:r>
                      <a:r>
                        <a:rPr lang="zh-CN" sz="2800" b="0" dirty="0">
                          <a:solidFill>
                            <a:schemeClr val="tx1"/>
                          </a:solidFill>
                          <a:effectLst/>
                          <a:latin typeface="+mn-lt"/>
                          <a:ea typeface="+mn-ea"/>
                        </a:rPr>
                        <a:t>每个</a:t>
                      </a:r>
                      <a:r>
                        <a:rPr lang="en-US" sz="2800" b="0" dirty="0">
                          <a:solidFill>
                            <a:schemeClr val="tx1"/>
                          </a:solidFill>
                          <a:effectLst/>
                          <a:latin typeface="+mn-lt"/>
                          <a:ea typeface="+mn-ea"/>
                        </a:rPr>
                        <a:t>Cs</a:t>
                      </a:r>
                      <a:r>
                        <a:rPr lang="en-US" sz="2800" b="0" baseline="30000" dirty="0">
                          <a:solidFill>
                            <a:schemeClr val="tx1"/>
                          </a:solidFill>
                          <a:effectLst/>
                          <a:latin typeface="+mn-lt"/>
                          <a:ea typeface="+mn-ea"/>
                        </a:rPr>
                        <a:t>+</a:t>
                      </a:r>
                      <a:r>
                        <a:rPr lang="zh-CN" sz="2800" b="0" dirty="0">
                          <a:solidFill>
                            <a:schemeClr val="tx1"/>
                          </a:solidFill>
                          <a:effectLst/>
                          <a:latin typeface="+mn-lt"/>
                          <a:ea typeface="+mn-ea"/>
                        </a:rPr>
                        <a:t>周围等距离且紧邻的</a:t>
                      </a:r>
                      <a:r>
                        <a:rPr lang="en-US" sz="2800" b="0" dirty="0">
                          <a:solidFill>
                            <a:schemeClr val="tx1"/>
                          </a:solidFill>
                          <a:effectLst/>
                          <a:latin typeface="+mn-lt"/>
                          <a:ea typeface="+mn-ea"/>
                        </a:rPr>
                        <a:t>Cl</a:t>
                      </a:r>
                      <a:r>
                        <a:rPr lang="en-US" sz="2800" b="0" baseline="30000" dirty="0">
                          <a:solidFill>
                            <a:schemeClr val="tx1"/>
                          </a:solidFill>
                          <a:effectLst/>
                          <a:latin typeface="+mn-lt"/>
                          <a:ea typeface="+mn-ea"/>
                        </a:rPr>
                        <a:t>-</a:t>
                      </a:r>
                      <a:r>
                        <a:rPr lang="zh-CN" sz="2800" b="0" dirty="0">
                          <a:solidFill>
                            <a:schemeClr val="tx1"/>
                          </a:solidFill>
                          <a:effectLst/>
                          <a:latin typeface="+mn-lt"/>
                          <a:ea typeface="+mn-ea"/>
                        </a:rPr>
                        <a:t>有</a:t>
                      </a:r>
                      <a:r>
                        <a:rPr lang="en-US" sz="2800" b="0" dirty="0">
                          <a:solidFill>
                            <a:schemeClr val="tx1"/>
                          </a:solidFill>
                          <a:effectLst/>
                          <a:latin typeface="+mn-lt"/>
                          <a:ea typeface="+mn-ea"/>
                        </a:rPr>
                        <a:t>8</a:t>
                      </a:r>
                      <a:r>
                        <a:rPr lang="zh-CN" sz="2800" b="0" dirty="0">
                          <a:solidFill>
                            <a:schemeClr val="tx1"/>
                          </a:solidFill>
                          <a:effectLst/>
                          <a:latin typeface="+mn-lt"/>
                          <a:ea typeface="+mn-ea"/>
                        </a:rPr>
                        <a:t>个</a:t>
                      </a:r>
                      <a:r>
                        <a:rPr lang="en-US" sz="2800" b="0" dirty="0">
                          <a:solidFill>
                            <a:schemeClr val="tx1"/>
                          </a:solidFill>
                          <a:effectLst/>
                          <a:latin typeface="+mn-lt"/>
                          <a:ea typeface="+mn-ea"/>
                        </a:rPr>
                        <a:t>;</a:t>
                      </a:r>
                      <a:endParaRPr lang="zh-CN" sz="2800" b="0" dirty="0">
                        <a:solidFill>
                          <a:schemeClr val="tx1"/>
                        </a:solidFill>
                        <a:effectLst/>
                        <a:latin typeface="+mn-lt"/>
                        <a:ea typeface="+mn-ea"/>
                      </a:endParaRPr>
                    </a:p>
                    <a:p>
                      <a:pPr>
                        <a:lnSpc>
                          <a:spcPct val="120000"/>
                        </a:lnSpc>
                        <a:spcAft>
                          <a:spcPts val="0"/>
                        </a:spcAft>
                      </a:pPr>
                      <a:r>
                        <a:rPr lang="en-US" sz="2800" b="0" dirty="0">
                          <a:solidFill>
                            <a:schemeClr val="tx1"/>
                          </a:solidFill>
                          <a:effectLst/>
                          <a:latin typeface="+mn-lt"/>
                          <a:ea typeface="+mn-ea"/>
                        </a:rPr>
                        <a:t>(2)</a:t>
                      </a:r>
                      <a:r>
                        <a:rPr lang="zh-CN" sz="2800" b="0" dirty="0">
                          <a:solidFill>
                            <a:schemeClr val="tx1"/>
                          </a:solidFill>
                          <a:effectLst/>
                          <a:latin typeface="+mn-lt"/>
                          <a:ea typeface="+mn-ea"/>
                        </a:rPr>
                        <a:t>每个晶胞中含</a:t>
                      </a:r>
                      <a:r>
                        <a:rPr lang="en-US" sz="2800" b="0" dirty="0">
                          <a:solidFill>
                            <a:schemeClr val="tx1"/>
                          </a:solidFill>
                          <a:effectLst/>
                          <a:latin typeface="+mn-lt"/>
                          <a:ea typeface="+mn-ea"/>
                        </a:rPr>
                        <a:t>1</a:t>
                      </a:r>
                      <a:r>
                        <a:rPr lang="zh-CN" sz="2800" b="0" dirty="0">
                          <a:solidFill>
                            <a:schemeClr val="tx1"/>
                          </a:solidFill>
                          <a:effectLst/>
                          <a:latin typeface="+mn-lt"/>
                          <a:ea typeface="+mn-ea"/>
                        </a:rPr>
                        <a:t>个</a:t>
                      </a:r>
                      <a:r>
                        <a:rPr lang="en-US" sz="2800" b="0" dirty="0">
                          <a:solidFill>
                            <a:schemeClr val="tx1"/>
                          </a:solidFill>
                          <a:effectLst/>
                          <a:latin typeface="+mn-lt"/>
                          <a:ea typeface="+mn-ea"/>
                        </a:rPr>
                        <a:t>Cs</a:t>
                      </a:r>
                      <a:r>
                        <a:rPr lang="en-US" sz="2800" b="0" baseline="30000" dirty="0">
                          <a:solidFill>
                            <a:schemeClr val="tx1"/>
                          </a:solidFill>
                          <a:effectLst/>
                          <a:latin typeface="+mn-lt"/>
                          <a:ea typeface="+mn-ea"/>
                        </a:rPr>
                        <a:t>+</a:t>
                      </a:r>
                      <a:r>
                        <a:rPr lang="zh-CN" sz="2800" b="0" dirty="0">
                          <a:solidFill>
                            <a:schemeClr val="tx1"/>
                          </a:solidFill>
                          <a:effectLst/>
                          <a:latin typeface="+mn-lt"/>
                          <a:ea typeface="+mn-ea"/>
                        </a:rPr>
                        <a:t>和</a:t>
                      </a:r>
                      <a:r>
                        <a:rPr lang="en-US" sz="2800" b="0" dirty="0">
                          <a:solidFill>
                            <a:schemeClr val="tx1"/>
                          </a:solidFill>
                          <a:effectLst/>
                          <a:latin typeface="+mn-lt"/>
                          <a:ea typeface="+mn-ea"/>
                        </a:rPr>
                        <a:t>1</a:t>
                      </a:r>
                      <a:r>
                        <a:rPr lang="zh-CN" sz="2800" b="0" dirty="0">
                          <a:solidFill>
                            <a:schemeClr val="tx1"/>
                          </a:solidFill>
                          <a:effectLst/>
                          <a:latin typeface="+mn-lt"/>
                          <a:ea typeface="+mn-ea"/>
                        </a:rPr>
                        <a:t>个</a:t>
                      </a:r>
                      <a:r>
                        <a:rPr lang="en-US" sz="2800" b="0" dirty="0">
                          <a:solidFill>
                            <a:schemeClr val="tx1"/>
                          </a:solidFill>
                          <a:effectLst/>
                          <a:latin typeface="+mn-lt"/>
                          <a:ea typeface="+mn-ea"/>
                        </a:rPr>
                        <a:t>Cl</a:t>
                      </a:r>
                      <a:r>
                        <a:rPr lang="en-US" sz="2800" b="0" baseline="30000" dirty="0">
                          <a:solidFill>
                            <a:schemeClr val="tx1"/>
                          </a:solidFill>
                          <a:effectLst/>
                          <a:latin typeface="+mn-lt"/>
                          <a:ea typeface="+mn-ea"/>
                        </a:rPr>
                        <a:t>-</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74167068"/>
                  </a:ext>
                </a:extLst>
              </a:tr>
            </a:tbl>
          </a:graphicData>
        </a:graphic>
      </p:graphicFrame>
      <p:pic>
        <p:nvPicPr>
          <p:cNvPr id="7" name="AA13.jpg">
            <a:extLst>
              <a:ext uri="{FF2B5EF4-FFF2-40B4-BE49-F238E27FC236}">
                <a16:creationId xmlns:a16="http://schemas.microsoft.com/office/drawing/2014/main" xmlns="" id="{B1736CCD-9557-402F-9B9B-B0AF88EF654C}"/>
              </a:ext>
            </a:extLst>
          </p:cNvPr>
          <p:cNvPicPr/>
          <p:nvPr/>
        </p:nvPicPr>
        <p:blipFill>
          <a:blip r:embed="rId2"/>
          <a:stretch>
            <a:fillRect/>
          </a:stretch>
        </p:blipFill>
        <p:spPr>
          <a:xfrm>
            <a:off x="3070542" y="1943135"/>
            <a:ext cx="1501458" cy="1704836"/>
          </a:xfrm>
          <a:prstGeom prst="rect">
            <a:avLst/>
          </a:prstGeom>
        </p:spPr>
      </p:pic>
      <p:pic>
        <p:nvPicPr>
          <p:cNvPr id="8" name="AA14.jpg">
            <a:extLst>
              <a:ext uri="{FF2B5EF4-FFF2-40B4-BE49-F238E27FC236}">
                <a16:creationId xmlns:a16="http://schemas.microsoft.com/office/drawing/2014/main" xmlns="" id="{DF7CD116-7408-4A0C-B69F-7EBC673C13DB}"/>
              </a:ext>
            </a:extLst>
          </p:cNvPr>
          <p:cNvPicPr/>
          <p:nvPr/>
        </p:nvPicPr>
        <p:blipFill>
          <a:blip r:embed="rId3"/>
          <a:stretch>
            <a:fillRect/>
          </a:stretch>
        </p:blipFill>
        <p:spPr>
          <a:xfrm>
            <a:off x="3070542" y="4043582"/>
            <a:ext cx="1901474" cy="2071688"/>
          </a:xfrm>
          <a:prstGeom prst="rect">
            <a:avLst/>
          </a:prstGeom>
        </p:spPr>
      </p:pic>
    </p:spTree>
    <p:extLst>
      <p:ext uri="{BB962C8B-B14F-4D97-AF65-F5344CB8AC3E}">
        <p14:creationId xmlns:p14="http://schemas.microsoft.com/office/powerpoint/2010/main" val="34850108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B4FFD8E9-702D-4C39-B350-CE0E70E3737E}"/>
              </a:ext>
            </a:extLst>
          </p:cNvPr>
          <p:cNvSpPr/>
          <p:nvPr/>
        </p:nvSpPr>
        <p:spPr>
          <a:xfrm>
            <a:off x="234043" y="244823"/>
            <a:ext cx="11723913" cy="661207"/>
          </a:xfrm>
          <a:prstGeom prst="rect">
            <a:avLst/>
          </a:prstGeom>
        </p:spPr>
        <p:txBody>
          <a:bodyPr wrap="square">
            <a:spAutoFit/>
          </a:bodyPr>
          <a:lstStyle/>
          <a:p>
            <a:pPr algn="r">
              <a:lnSpc>
                <a:spcPct val="150000"/>
              </a:lnSpc>
            </a:pPr>
            <a:r>
              <a:rPr lang="zh-CN" altLang="en-US" sz="2800" dirty="0"/>
              <a:t>（续表）</a:t>
            </a:r>
            <a:endParaRPr lang="zh-CN" altLang="zh-CN" sz="2800" dirty="0"/>
          </a:p>
        </p:txBody>
      </p:sp>
      <p:sp>
        <p:nvSpPr>
          <p:cNvPr id="5" name="矩形 4">
            <a:extLst>
              <a:ext uri="{FF2B5EF4-FFF2-40B4-BE49-F238E27FC236}">
                <a16:creationId xmlns:a16="http://schemas.microsoft.com/office/drawing/2014/main" xmlns="" id="{E21ABC8D-1C46-4B5A-9C88-3EA50E8EBABA}"/>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graphicFrame>
        <p:nvGraphicFramePr>
          <p:cNvPr id="6" name="表格 5">
            <a:extLst>
              <a:ext uri="{FF2B5EF4-FFF2-40B4-BE49-F238E27FC236}">
                <a16:creationId xmlns:a16="http://schemas.microsoft.com/office/drawing/2014/main" xmlns="" id="{B2B24D49-68F1-4711-8ACF-303C0BCBA0AF}"/>
              </a:ext>
            </a:extLst>
          </p:cNvPr>
          <p:cNvGraphicFramePr>
            <a:graphicFrameLocks noGrp="1"/>
          </p:cNvGraphicFramePr>
          <p:nvPr>
            <p:extLst>
              <p:ext uri="{D42A27DB-BD31-4B8C-83A1-F6EECF244321}">
                <p14:modId xmlns:p14="http://schemas.microsoft.com/office/powerpoint/2010/main" val="4285709255"/>
              </p:ext>
            </p:extLst>
          </p:nvPr>
        </p:nvGraphicFramePr>
        <p:xfrm>
          <a:off x="388257" y="920544"/>
          <a:ext cx="11415486" cy="4789336"/>
        </p:xfrm>
        <a:graphic>
          <a:graphicData uri="http://schemas.openxmlformats.org/drawingml/2006/table">
            <a:tbl>
              <a:tblPr firstRow="1" firstCol="1" bandRow="1">
                <a:tableStyleId>{5C22544A-7EE6-4342-B048-85BDC9FD1C3A}</a:tableStyleId>
              </a:tblPr>
              <a:tblGrid>
                <a:gridCol w="538212">
                  <a:extLst>
                    <a:ext uri="{9D8B030D-6E8A-4147-A177-3AD203B41FA5}">
                      <a16:colId xmlns:a16="http://schemas.microsoft.com/office/drawing/2014/main" xmlns="" val="225468880"/>
                    </a:ext>
                  </a:extLst>
                </a:gridCol>
                <a:gridCol w="1207131">
                  <a:extLst>
                    <a:ext uri="{9D8B030D-6E8A-4147-A177-3AD203B41FA5}">
                      <a16:colId xmlns:a16="http://schemas.microsoft.com/office/drawing/2014/main" xmlns="" val="3899443515"/>
                    </a:ext>
                  </a:extLst>
                </a:gridCol>
                <a:gridCol w="4267200">
                  <a:extLst>
                    <a:ext uri="{9D8B030D-6E8A-4147-A177-3AD203B41FA5}">
                      <a16:colId xmlns:a16="http://schemas.microsoft.com/office/drawing/2014/main" xmlns="" val="3990616823"/>
                    </a:ext>
                  </a:extLst>
                </a:gridCol>
                <a:gridCol w="5402943">
                  <a:extLst>
                    <a:ext uri="{9D8B030D-6E8A-4147-A177-3AD203B41FA5}">
                      <a16:colId xmlns:a16="http://schemas.microsoft.com/office/drawing/2014/main" xmlns="" val="2090259783"/>
                    </a:ext>
                  </a:extLst>
                </a:gridCol>
              </a:tblGrid>
              <a:tr h="603456">
                <a:tc gridSpan="2">
                  <a:txBody>
                    <a:bodyPr/>
                    <a:lstStyle/>
                    <a:p>
                      <a:pPr algn="ctr">
                        <a:lnSpc>
                          <a:spcPct val="120000"/>
                        </a:lnSpc>
                        <a:spcAft>
                          <a:spcPts val="0"/>
                        </a:spcAft>
                      </a:pPr>
                      <a:r>
                        <a:rPr lang="zh-CN" sz="2800" b="0">
                          <a:solidFill>
                            <a:schemeClr val="tx1"/>
                          </a:solidFill>
                          <a:effectLst/>
                          <a:latin typeface="+mn-lt"/>
                          <a:ea typeface="+mn-ea"/>
                        </a:rPr>
                        <a:t>晶体</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a:txBody>
                    <a:bodyPr/>
                    <a:lstStyle/>
                    <a:p>
                      <a:pPr algn="ctr">
                        <a:lnSpc>
                          <a:spcPct val="120000"/>
                        </a:lnSpc>
                        <a:spcAft>
                          <a:spcPts val="0"/>
                        </a:spcAft>
                      </a:pPr>
                      <a:r>
                        <a:rPr lang="zh-CN" sz="2800" b="0">
                          <a:solidFill>
                            <a:schemeClr val="tx1"/>
                          </a:solidFill>
                          <a:effectLst/>
                          <a:latin typeface="+mn-lt"/>
                          <a:ea typeface="+mn-ea"/>
                        </a:rPr>
                        <a:t>晶体结构</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a:solidFill>
                            <a:schemeClr val="tx1"/>
                          </a:solidFill>
                          <a:effectLst/>
                          <a:latin typeface="+mn-lt"/>
                          <a:ea typeface="+mn-ea"/>
                        </a:rPr>
                        <a:t>晶体详解</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0218485"/>
                  </a:ext>
                </a:extLst>
              </a:tr>
              <a:tr h="1674352">
                <a:tc rowSpan="2">
                  <a:txBody>
                    <a:bodyPr/>
                    <a:lstStyle/>
                    <a:p>
                      <a:pPr algn="ctr">
                        <a:lnSpc>
                          <a:spcPct val="120000"/>
                        </a:lnSpc>
                        <a:spcAft>
                          <a:spcPts val="0"/>
                        </a:spcAft>
                      </a:pPr>
                      <a:r>
                        <a:rPr lang="zh-CN" sz="2800" b="0" dirty="0">
                          <a:solidFill>
                            <a:schemeClr val="tx1"/>
                          </a:solidFill>
                          <a:effectLst/>
                          <a:latin typeface="+mn-lt"/>
                          <a:ea typeface="+mn-ea"/>
                        </a:rPr>
                        <a:t>金属</a:t>
                      </a:r>
                    </a:p>
                    <a:p>
                      <a:pPr algn="ctr">
                        <a:lnSpc>
                          <a:spcPct val="120000"/>
                        </a:lnSpc>
                        <a:spcAft>
                          <a:spcPts val="0"/>
                        </a:spcAft>
                      </a:pPr>
                      <a:r>
                        <a:rPr lang="zh-CN" sz="2800" b="0" dirty="0">
                          <a:solidFill>
                            <a:schemeClr val="tx1"/>
                          </a:solidFill>
                          <a:effectLst/>
                          <a:latin typeface="+mn-lt"/>
                          <a:ea typeface="+mn-ea"/>
                        </a:rPr>
                        <a:t>晶体</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a:solidFill>
                            <a:schemeClr val="tx1"/>
                          </a:solidFill>
                          <a:effectLst/>
                          <a:latin typeface="+mn-lt"/>
                          <a:ea typeface="+mn-ea"/>
                        </a:rPr>
                        <a:t>简单立</a:t>
                      </a:r>
                    </a:p>
                    <a:p>
                      <a:pPr algn="ctr">
                        <a:lnSpc>
                          <a:spcPct val="120000"/>
                        </a:lnSpc>
                        <a:spcAft>
                          <a:spcPts val="0"/>
                        </a:spcAft>
                      </a:pPr>
                      <a:r>
                        <a:rPr lang="zh-CN" sz="2800" b="0">
                          <a:solidFill>
                            <a:schemeClr val="tx1"/>
                          </a:solidFill>
                          <a:effectLst/>
                          <a:latin typeface="+mn-lt"/>
                          <a:ea typeface="+mn-ea"/>
                        </a:rPr>
                        <a:t>方堆积</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endParaRPr lang="en-US"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800" b="0" dirty="0">
                          <a:solidFill>
                            <a:schemeClr val="tx1"/>
                          </a:solidFill>
                          <a:effectLst/>
                          <a:latin typeface="+mn-lt"/>
                          <a:ea typeface="+mn-ea"/>
                        </a:rPr>
                        <a:t>典型代表为</a:t>
                      </a:r>
                      <a:r>
                        <a:rPr lang="en-US" sz="2800" b="0" dirty="0">
                          <a:solidFill>
                            <a:schemeClr val="tx1"/>
                          </a:solidFill>
                          <a:effectLst/>
                          <a:latin typeface="+mn-lt"/>
                          <a:ea typeface="+mn-ea"/>
                        </a:rPr>
                        <a:t>Po,</a:t>
                      </a:r>
                      <a:r>
                        <a:rPr lang="zh-CN" sz="2800" b="0" dirty="0">
                          <a:solidFill>
                            <a:schemeClr val="tx1"/>
                          </a:solidFill>
                          <a:effectLst/>
                          <a:latin typeface="+mn-lt"/>
                          <a:ea typeface="+mn-ea"/>
                        </a:rPr>
                        <a:t>配位数为</a:t>
                      </a:r>
                      <a:r>
                        <a:rPr lang="en-US" sz="2800" b="0" dirty="0">
                          <a:solidFill>
                            <a:schemeClr val="tx1"/>
                          </a:solidFill>
                          <a:effectLst/>
                          <a:latin typeface="+mn-lt"/>
                          <a:ea typeface="+mn-ea"/>
                        </a:rPr>
                        <a:t>6,</a:t>
                      </a:r>
                      <a:r>
                        <a:rPr lang="zh-CN" sz="2800" b="0" dirty="0">
                          <a:solidFill>
                            <a:schemeClr val="tx1"/>
                          </a:solidFill>
                          <a:effectLst/>
                          <a:latin typeface="+mn-lt"/>
                          <a:ea typeface="+mn-ea"/>
                        </a:rPr>
                        <a:t>空间利用率为</a:t>
                      </a:r>
                      <a:r>
                        <a:rPr lang="en-US" sz="2800" b="0" dirty="0">
                          <a:solidFill>
                            <a:schemeClr val="tx1"/>
                          </a:solidFill>
                          <a:effectLst/>
                          <a:latin typeface="+mn-lt"/>
                          <a:ea typeface="+mn-ea"/>
                        </a:rPr>
                        <a:t>52%</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34970056"/>
                  </a:ext>
                </a:extLst>
              </a:tr>
              <a:tr h="2511528">
                <a:tc vMerge="1">
                  <a:txBody>
                    <a:bodyPr/>
                    <a:lstStyle/>
                    <a:p>
                      <a:endParaRPr lang="zh-CN" altLang="en-US"/>
                    </a:p>
                  </a:txBody>
                  <a:tcPr/>
                </a:tc>
                <a:tc>
                  <a:txBody>
                    <a:bodyPr/>
                    <a:lstStyle/>
                    <a:p>
                      <a:pPr algn="ctr">
                        <a:lnSpc>
                          <a:spcPct val="120000"/>
                        </a:lnSpc>
                        <a:spcAft>
                          <a:spcPts val="0"/>
                        </a:spcAft>
                      </a:pPr>
                      <a:r>
                        <a:rPr lang="zh-CN" sz="2800" b="0" dirty="0">
                          <a:solidFill>
                            <a:schemeClr val="tx1"/>
                          </a:solidFill>
                          <a:effectLst/>
                          <a:latin typeface="+mn-lt"/>
                          <a:ea typeface="+mn-ea"/>
                        </a:rPr>
                        <a:t>面心立</a:t>
                      </a:r>
                    </a:p>
                    <a:p>
                      <a:pPr algn="ctr">
                        <a:lnSpc>
                          <a:spcPct val="120000"/>
                        </a:lnSpc>
                        <a:spcAft>
                          <a:spcPts val="0"/>
                        </a:spcAft>
                      </a:pPr>
                      <a:r>
                        <a:rPr lang="zh-CN" sz="2800" b="0" dirty="0">
                          <a:solidFill>
                            <a:schemeClr val="tx1"/>
                          </a:solidFill>
                          <a:effectLst/>
                          <a:latin typeface="+mn-lt"/>
                          <a:ea typeface="+mn-ea"/>
                        </a:rPr>
                        <a:t>方最密</a:t>
                      </a:r>
                    </a:p>
                    <a:p>
                      <a:pPr algn="ctr">
                        <a:lnSpc>
                          <a:spcPct val="120000"/>
                        </a:lnSpc>
                        <a:spcAft>
                          <a:spcPts val="0"/>
                        </a:spcAft>
                      </a:pPr>
                      <a:r>
                        <a:rPr lang="zh-CN" sz="2800" b="0" dirty="0">
                          <a:solidFill>
                            <a:schemeClr val="tx1"/>
                          </a:solidFill>
                          <a:effectLst/>
                          <a:latin typeface="+mn-lt"/>
                          <a:ea typeface="+mn-ea"/>
                        </a:rPr>
                        <a:t>堆积</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endParaRPr lang="en-US"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800" b="0" dirty="0">
                          <a:solidFill>
                            <a:schemeClr val="tx1"/>
                          </a:solidFill>
                          <a:effectLst/>
                          <a:latin typeface="+mn-lt"/>
                          <a:ea typeface="+mn-ea"/>
                        </a:rPr>
                        <a:t>又称为</a:t>
                      </a:r>
                      <a:r>
                        <a:rPr lang="en-US" sz="2800" b="0" dirty="0">
                          <a:solidFill>
                            <a:schemeClr val="tx1"/>
                          </a:solidFill>
                          <a:effectLst/>
                          <a:latin typeface="+mn-lt"/>
                          <a:ea typeface="+mn-ea"/>
                        </a:rPr>
                        <a:t>A1</a:t>
                      </a:r>
                      <a:r>
                        <a:rPr lang="zh-CN" sz="2800" b="0" dirty="0">
                          <a:solidFill>
                            <a:schemeClr val="tx1"/>
                          </a:solidFill>
                          <a:effectLst/>
                          <a:latin typeface="+mn-lt"/>
                          <a:ea typeface="+mn-ea"/>
                        </a:rPr>
                        <a:t>型或铜型</a:t>
                      </a:r>
                      <a:r>
                        <a:rPr lang="en-US" sz="2800" b="0" dirty="0">
                          <a:solidFill>
                            <a:schemeClr val="tx1"/>
                          </a:solidFill>
                          <a:effectLst/>
                          <a:latin typeface="+mn-lt"/>
                          <a:ea typeface="+mn-ea"/>
                        </a:rPr>
                        <a:t>,</a:t>
                      </a:r>
                      <a:r>
                        <a:rPr lang="zh-CN" sz="2800" b="0" dirty="0">
                          <a:solidFill>
                            <a:schemeClr val="tx1"/>
                          </a:solidFill>
                          <a:effectLst/>
                          <a:latin typeface="+mn-lt"/>
                          <a:ea typeface="+mn-ea"/>
                        </a:rPr>
                        <a:t>典型代表为</a:t>
                      </a:r>
                      <a:r>
                        <a:rPr lang="en-US" sz="2800" b="0" dirty="0">
                          <a:solidFill>
                            <a:schemeClr val="tx1"/>
                          </a:solidFill>
                          <a:effectLst/>
                          <a:latin typeface="+mn-lt"/>
                          <a:ea typeface="+mn-ea"/>
                        </a:rPr>
                        <a:t>Cu</a:t>
                      </a:r>
                      <a:r>
                        <a:rPr lang="zh-CN" sz="2800" b="0" dirty="0">
                          <a:solidFill>
                            <a:schemeClr val="tx1"/>
                          </a:solidFill>
                          <a:effectLst/>
                          <a:latin typeface="+mn-lt"/>
                          <a:ea typeface="+mn-ea"/>
                        </a:rPr>
                        <a:t>、</a:t>
                      </a:r>
                      <a:r>
                        <a:rPr lang="en-US" sz="2800" b="0" dirty="0">
                          <a:solidFill>
                            <a:schemeClr val="tx1"/>
                          </a:solidFill>
                          <a:effectLst/>
                          <a:latin typeface="+mn-lt"/>
                          <a:ea typeface="+mn-ea"/>
                        </a:rPr>
                        <a:t>Ag</a:t>
                      </a:r>
                      <a:r>
                        <a:rPr lang="zh-CN" sz="2800" b="0" dirty="0">
                          <a:solidFill>
                            <a:schemeClr val="tx1"/>
                          </a:solidFill>
                          <a:effectLst/>
                          <a:latin typeface="+mn-lt"/>
                          <a:ea typeface="+mn-ea"/>
                        </a:rPr>
                        <a:t>、</a:t>
                      </a:r>
                      <a:r>
                        <a:rPr lang="en-US" sz="2800" b="0" dirty="0">
                          <a:solidFill>
                            <a:schemeClr val="tx1"/>
                          </a:solidFill>
                          <a:effectLst/>
                          <a:latin typeface="+mn-lt"/>
                          <a:ea typeface="+mn-ea"/>
                        </a:rPr>
                        <a:t>Au,</a:t>
                      </a:r>
                      <a:r>
                        <a:rPr lang="zh-CN" sz="2800" b="0" dirty="0">
                          <a:solidFill>
                            <a:schemeClr val="tx1"/>
                          </a:solidFill>
                          <a:effectLst/>
                          <a:latin typeface="+mn-lt"/>
                          <a:ea typeface="+mn-ea"/>
                        </a:rPr>
                        <a:t>配位数为</a:t>
                      </a:r>
                      <a:r>
                        <a:rPr lang="en-US" sz="2800" b="0" dirty="0">
                          <a:solidFill>
                            <a:schemeClr val="tx1"/>
                          </a:solidFill>
                          <a:effectLst/>
                          <a:latin typeface="+mn-lt"/>
                          <a:ea typeface="+mn-ea"/>
                        </a:rPr>
                        <a:t>12,</a:t>
                      </a:r>
                      <a:r>
                        <a:rPr lang="zh-CN" sz="2800" b="0" dirty="0">
                          <a:solidFill>
                            <a:schemeClr val="tx1"/>
                          </a:solidFill>
                          <a:effectLst/>
                          <a:latin typeface="+mn-lt"/>
                          <a:ea typeface="+mn-ea"/>
                        </a:rPr>
                        <a:t>空间利用率为</a:t>
                      </a:r>
                      <a:r>
                        <a:rPr lang="en-US" sz="2800" b="0" dirty="0">
                          <a:solidFill>
                            <a:schemeClr val="tx1"/>
                          </a:solidFill>
                          <a:effectLst/>
                          <a:latin typeface="+mn-lt"/>
                          <a:ea typeface="+mn-ea"/>
                        </a:rPr>
                        <a:t>74%</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38669889"/>
                  </a:ext>
                </a:extLst>
              </a:tr>
            </a:tbl>
          </a:graphicData>
        </a:graphic>
      </p:graphicFrame>
      <p:pic>
        <p:nvPicPr>
          <p:cNvPr id="7" name="AA15.jpg">
            <a:extLst>
              <a:ext uri="{FF2B5EF4-FFF2-40B4-BE49-F238E27FC236}">
                <a16:creationId xmlns:a16="http://schemas.microsoft.com/office/drawing/2014/main" xmlns="" id="{AB5DC28A-34B8-483C-BB48-87E7988B0089}"/>
              </a:ext>
            </a:extLst>
          </p:cNvPr>
          <p:cNvPicPr/>
          <p:nvPr/>
        </p:nvPicPr>
        <p:blipFill>
          <a:blip r:embed="rId2"/>
          <a:stretch>
            <a:fillRect/>
          </a:stretch>
        </p:blipFill>
        <p:spPr>
          <a:xfrm>
            <a:off x="3748722" y="1922145"/>
            <a:ext cx="1258305" cy="1151360"/>
          </a:xfrm>
          <a:prstGeom prst="rect">
            <a:avLst/>
          </a:prstGeom>
        </p:spPr>
      </p:pic>
      <p:pic>
        <p:nvPicPr>
          <p:cNvPr id="8" name="AA16.jpg">
            <a:extLst>
              <a:ext uri="{FF2B5EF4-FFF2-40B4-BE49-F238E27FC236}">
                <a16:creationId xmlns:a16="http://schemas.microsoft.com/office/drawing/2014/main" xmlns="" id="{433DCA0B-D4A7-4B43-8041-62BB8C84BC2B}"/>
              </a:ext>
            </a:extLst>
          </p:cNvPr>
          <p:cNvPicPr/>
          <p:nvPr/>
        </p:nvPicPr>
        <p:blipFill>
          <a:blip r:embed="rId3"/>
          <a:stretch>
            <a:fillRect/>
          </a:stretch>
        </p:blipFill>
        <p:spPr>
          <a:xfrm>
            <a:off x="3748722" y="3905886"/>
            <a:ext cx="1258304" cy="1174114"/>
          </a:xfrm>
          <a:prstGeom prst="rect">
            <a:avLst/>
          </a:prstGeom>
        </p:spPr>
      </p:pic>
    </p:spTree>
    <p:extLst>
      <p:ext uri="{BB962C8B-B14F-4D97-AF65-F5344CB8AC3E}">
        <p14:creationId xmlns:p14="http://schemas.microsoft.com/office/powerpoint/2010/main" val="8811279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B4FFD8E9-702D-4C39-B350-CE0E70E3737E}"/>
              </a:ext>
            </a:extLst>
          </p:cNvPr>
          <p:cNvSpPr/>
          <p:nvPr/>
        </p:nvSpPr>
        <p:spPr>
          <a:xfrm>
            <a:off x="234043" y="244823"/>
            <a:ext cx="11723913" cy="661207"/>
          </a:xfrm>
          <a:prstGeom prst="rect">
            <a:avLst/>
          </a:prstGeom>
        </p:spPr>
        <p:txBody>
          <a:bodyPr wrap="square">
            <a:spAutoFit/>
          </a:bodyPr>
          <a:lstStyle/>
          <a:p>
            <a:pPr algn="r">
              <a:lnSpc>
                <a:spcPct val="150000"/>
              </a:lnSpc>
            </a:pPr>
            <a:r>
              <a:rPr lang="zh-CN" altLang="en-US" sz="2800" dirty="0"/>
              <a:t>（续表）</a:t>
            </a:r>
            <a:endParaRPr lang="zh-CN" altLang="zh-CN" sz="2800" dirty="0"/>
          </a:p>
        </p:txBody>
      </p:sp>
      <p:sp>
        <p:nvSpPr>
          <p:cNvPr id="5" name="矩形 4">
            <a:extLst>
              <a:ext uri="{FF2B5EF4-FFF2-40B4-BE49-F238E27FC236}">
                <a16:creationId xmlns:a16="http://schemas.microsoft.com/office/drawing/2014/main" xmlns="" id="{E21ABC8D-1C46-4B5A-9C88-3EA50E8EBABA}"/>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graphicFrame>
        <p:nvGraphicFramePr>
          <p:cNvPr id="6" name="表格 5">
            <a:extLst>
              <a:ext uri="{FF2B5EF4-FFF2-40B4-BE49-F238E27FC236}">
                <a16:creationId xmlns:a16="http://schemas.microsoft.com/office/drawing/2014/main" xmlns="" id="{B2B24D49-68F1-4711-8ACF-303C0BCBA0AF}"/>
              </a:ext>
            </a:extLst>
          </p:cNvPr>
          <p:cNvGraphicFramePr>
            <a:graphicFrameLocks noGrp="1"/>
          </p:cNvGraphicFramePr>
          <p:nvPr>
            <p:extLst>
              <p:ext uri="{D42A27DB-BD31-4B8C-83A1-F6EECF244321}">
                <p14:modId xmlns:p14="http://schemas.microsoft.com/office/powerpoint/2010/main" val="3342256384"/>
              </p:ext>
            </p:extLst>
          </p:nvPr>
        </p:nvGraphicFramePr>
        <p:xfrm>
          <a:off x="388257" y="920544"/>
          <a:ext cx="11415486" cy="4715306"/>
        </p:xfrm>
        <a:graphic>
          <a:graphicData uri="http://schemas.openxmlformats.org/drawingml/2006/table">
            <a:tbl>
              <a:tblPr firstRow="1" firstCol="1" bandRow="1">
                <a:tableStyleId>{5C22544A-7EE6-4342-B048-85BDC9FD1C3A}</a:tableStyleId>
              </a:tblPr>
              <a:tblGrid>
                <a:gridCol w="538212">
                  <a:extLst>
                    <a:ext uri="{9D8B030D-6E8A-4147-A177-3AD203B41FA5}">
                      <a16:colId xmlns:a16="http://schemas.microsoft.com/office/drawing/2014/main" xmlns="" val="225468880"/>
                    </a:ext>
                  </a:extLst>
                </a:gridCol>
                <a:gridCol w="1207131">
                  <a:extLst>
                    <a:ext uri="{9D8B030D-6E8A-4147-A177-3AD203B41FA5}">
                      <a16:colId xmlns:a16="http://schemas.microsoft.com/office/drawing/2014/main" xmlns="" val="3899443515"/>
                    </a:ext>
                  </a:extLst>
                </a:gridCol>
                <a:gridCol w="3937000">
                  <a:extLst>
                    <a:ext uri="{9D8B030D-6E8A-4147-A177-3AD203B41FA5}">
                      <a16:colId xmlns:a16="http://schemas.microsoft.com/office/drawing/2014/main" xmlns="" val="3990616823"/>
                    </a:ext>
                  </a:extLst>
                </a:gridCol>
                <a:gridCol w="5733143">
                  <a:extLst>
                    <a:ext uri="{9D8B030D-6E8A-4147-A177-3AD203B41FA5}">
                      <a16:colId xmlns:a16="http://schemas.microsoft.com/office/drawing/2014/main" xmlns="" val="2090259783"/>
                    </a:ext>
                  </a:extLst>
                </a:gridCol>
              </a:tblGrid>
              <a:tr h="527256">
                <a:tc gridSpan="2">
                  <a:txBody>
                    <a:bodyPr/>
                    <a:lstStyle/>
                    <a:p>
                      <a:pPr algn="ctr">
                        <a:lnSpc>
                          <a:spcPct val="120000"/>
                        </a:lnSpc>
                        <a:spcAft>
                          <a:spcPts val="0"/>
                        </a:spcAft>
                      </a:pPr>
                      <a:r>
                        <a:rPr lang="zh-CN" sz="2800" b="0">
                          <a:solidFill>
                            <a:schemeClr val="tx1"/>
                          </a:solidFill>
                          <a:effectLst/>
                          <a:latin typeface="+mn-lt"/>
                          <a:ea typeface="+mn-ea"/>
                        </a:rPr>
                        <a:t>晶体</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a:txBody>
                    <a:bodyPr/>
                    <a:lstStyle/>
                    <a:p>
                      <a:pPr algn="ctr">
                        <a:lnSpc>
                          <a:spcPct val="120000"/>
                        </a:lnSpc>
                        <a:spcAft>
                          <a:spcPts val="0"/>
                        </a:spcAft>
                      </a:pPr>
                      <a:r>
                        <a:rPr lang="zh-CN" sz="2800" b="0">
                          <a:solidFill>
                            <a:schemeClr val="tx1"/>
                          </a:solidFill>
                          <a:effectLst/>
                          <a:latin typeface="+mn-lt"/>
                          <a:ea typeface="+mn-ea"/>
                        </a:rPr>
                        <a:t>晶体结构</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dirty="0">
                          <a:solidFill>
                            <a:schemeClr val="tx1"/>
                          </a:solidFill>
                          <a:effectLst/>
                          <a:latin typeface="+mn-lt"/>
                          <a:ea typeface="+mn-ea"/>
                        </a:rPr>
                        <a:t>晶体详解</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0218485"/>
                  </a:ext>
                </a:extLst>
              </a:tr>
              <a:tr h="2094025">
                <a:tc rowSpan="2">
                  <a:txBody>
                    <a:bodyPr/>
                    <a:lstStyle/>
                    <a:p>
                      <a:pPr algn="ctr">
                        <a:lnSpc>
                          <a:spcPct val="120000"/>
                        </a:lnSpc>
                        <a:spcAft>
                          <a:spcPts val="0"/>
                        </a:spcAft>
                      </a:pPr>
                      <a:endParaRPr lang="en-US" altLang="zh-CN" sz="2800" b="0" dirty="0">
                        <a:solidFill>
                          <a:schemeClr val="tx1"/>
                        </a:solidFill>
                        <a:effectLst/>
                        <a:latin typeface="+mn-lt"/>
                        <a:ea typeface="+mn-ea"/>
                      </a:endParaRPr>
                    </a:p>
                    <a:p>
                      <a:pPr algn="ctr">
                        <a:lnSpc>
                          <a:spcPct val="120000"/>
                        </a:lnSpc>
                        <a:spcAft>
                          <a:spcPts val="0"/>
                        </a:spcAft>
                      </a:pPr>
                      <a:r>
                        <a:rPr lang="zh-CN" altLang="zh-CN" sz="2800" b="0" dirty="0">
                          <a:solidFill>
                            <a:schemeClr val="tx1"/>
                          </a:solidFill>
                          <a:effectLst/>
                          <a:latin typeface="+mn-lt"/>
                          <a:ea typeface="+mn-ea"/>
                        </a:rPr>
                        <a:t>金属</a:t>
                      </a:r>
                    </a:p>
                    <a:p>
                      <a:pPr algn="ctr">
                        <a:lnSpc>
                          <a:spcPct val="120000"/>
                        </a:lnSpc>
                        <a:spcAft>
                          <a:spcPts val="0"/>
                        </a:spcAft>
                      </a:pPr>
                      <a:r>
                        <a:rPr lang="zh-CN" altLang="zh-CN" sz="2800" b="0" dirty="0">
                          <a:solidFill>
                            <a:schemeClr val="tx1"/>
                          </a:solidFill>
                          <a:effectLst/>
                          <a:latin typeface="+mn-lt"/>
                          <a:ea typeface="+mn-ea"/>
                        </a:rPr>
                        <a:t>晶体</a:t>
                      </a:r>
                      <a:endParaRPr lang="zh-CN"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a:solidFill>
                            <a:schemeClr val="tx1"/>
                          </a:solidFill>
                          <a:effectLst/>
                          <a:latin typeface="+mn-lt"/>
                          <a:ea typeface="+mn-ea"/>
                        </a:rPr>
                        <a:t>体心立</a:t>
                      </a:r>
                    </a:p>
                    <a:p>
                      <a:pPr algn="ctr">
                        <a:lnSpc>
                          <a:spcPct val="120000"/>
                        </a:lnSpc>
                        <a:spcAft>
                          <a:spcPts val="0"/>
                        </a:spcAft>
                      </a:pPr>
                      <a:r>
                        <a:rPr lang="zh-CN" sz="2800" b="0">
                          <a:solidFill>
                            <a:schemeClr val="tx1"/>
                          </a:solidFill>
                          <a:effectLst/>
                          <a:latin typeface="+mn-lt"/>
                          <a:ea typeface="+mn-ea"/>
                        </a:rPr>
                        <a:t>方堆积</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endParaRPr lang="en-US"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800" b="0" dirty="0">
                          <a:solidFill>
                            <a:schemeClr val="tx1"/>
                          </a:solidFill>
                          <a:effectLst/>
                          <a:latin typeface="+mn-lt"/>
                          <a:ea typeface="+mn-ea"/>
                        </a:rPr>
                        <a:t>又称为</a:t>
                      </a:r>
                      <a:r>
                        <a:rPr lang="en-US" sz="2800" b="0" dirty="0">
                          <a:solidFill>
                            <a:schemeClr val="tx1"/>
                          </a:solidFill>
                          <a:effectLst/>
                          <a:latin typeface="+mn-lt"/>
                          <a:ea typeface="+mn-ea"/>
                        </a:rPr>
                        <a:t>A2</a:t>
                      </a:r>
                      <a:r>
                        <a:rPr lang="zh-CN" sz="2800" b="0" dirty="0">
                          <a:solidFill>
                            <a:schemeClr val="tx1"/>
                          </a:solidFill>
                          <a:effectLst/>
                          <a:latin typeface="+mn-lt"/>
                          <a:ea typeface="+mn-ea"/>
                        </a:rPr>
                        <a:t>型或钾型</a:t>
                      </a:r>
                      <a:r>
                        <a:rPr lang="en-US" sz="2800" b="0" dirty="0">
                          <a:solidFill>
                            <a:schemeClr val="tx1"/>
                          </a:solidFill>
                          <a:effectLst/>
                          <a:latin typeface="+mn-lt"/>
                          <a:ea typeface="+mn-ea"/>
                        </a:rPr>
                        <a:t>,</a:t>
                      </a:r>
                      <a:r>
                        <a:rPr lang="zh-CN" sz="2800" b="0" dirty="0">
                          <a:solidFill>
                            <a:schemeClr val="tx1"/>
                          </a:solidFill>
                          <a:effectLst/>
                          <a:latin typeface="+mn-lt"/>
                          <a:ea typeface="+mn-ea"/>
                        </a:rPr>
                        <a:t>典型代表为</a:t>
                      </a:r>
                      <a:r>
                        <a:rPr lang="en-US" sz="2800" b="0" dirty="0">
                          <a:solidFill>
                            <a:schemeClr val="tx1"/>
                          </a:solidFill>
                          <a:effectLst/>
                          <a:latin typeface="+mn-lt"/>
                          <a:ea typeface="+mn-ea"/>
                        </a:rPr>
                        <a:t>Na</a:t>
                      </a:r>
                      <a:r>
                        <a:rPr lang="zh-CN" sz="2800" b="0" dirty="0">
                          <a:solidFill>
                            <a:schemeClr val="tx1"/>
                          </a:solidFill>
                          <a:effectLst/>
                          <a:latin typeface="+mn-lt"/>
                          <a:ea typeface="+mn-ea"/>
                        </a:rPr>
                        <a:t>、</a:t>
                      </a:r>
                      <a:r>
                        <a:rPr lang="en-US" sz="2800" b="0" dirty="0">
                          <a:solidFill>
                            <a:schemeClr val="tx1"/>
                          </a:solidFill>
                          <a:effectLst/>
                          <a:latin typeface="+mn-lt"/>
                          <a:ea typeface="+mn-ea"/>
                        </a:rPr>
                        <a:t>K</a:t>
                      </a:r>
                      <a:r>
                        <a:rPr lang="zh-CN" sz="2800" b="0" dirty="0">
                          <a:solidFill>
                            <a:schemeClr val="tx1"/>
                          </a:solidFill>
                          <a:effectLst/>
                          <a:latin typeface="+mn-lt"/>
                          <a:ea typeface="+mn-ea"/>
                        </a:rPr>
                        <a:t>、</a:t>
                      </a:r>
                      <a:r>
                        <a:rPr lang="en-US" sz="2800" b="0" dirty="0">
                          <a:solidFill>
                            <a:schemeClr val="tx1"/>
                          </a:solidFill>
                          <a:effectLst/>
                          <a:latin typeface="+mn-lt"/>
                          <a:ea typeface="+mn-ea"/>
                        </a:rPr>
                        <a:t>Fe,</a:t>
                      </a:r>
                      <a:r>
                        <a:rPr lang="zh-CN" sz="2800" b="0" dirty="0">
                          <a:solidFill>
                            <a:schemeClr val="tx1"/>
                          </a:solidFill>
                          <a:effectLst/>
                          <a:latin typeface="+mn-lt"/>
                          <a:ea typeface="+mn-ea"/>
                        </a:rPr>
                        <a:t>配位数为</a:t>
                      </a:r>
                      <a:r>
                        <a:rPr lang="en-US" sz="2800" b="0" dirty="0">
                          <a:solidFill>
                            <a:schemeClr val="tx1"/>
                          </a:solidFill>
                          <a:effectLst/>
                          <a:latin typeface="+mn-lt"/>
                          <a:ea typeface="+mn-ea"/>
                        </a:rPr>
                        <a:t>8,</a:t>
                      </a:r>
                      <a:r>
                        <a:rPr lang="zh-CN" sz="2800" b="0" dirty="0">
                          <a:solidFill>
                            <a:schemeClr val="tx1"/>
                          </a:solidFill>
                          <a:effectLst/>
                          <a:latin typeface="+mn-lt"/>
                          <a:ea typeface="+mn-ea"/>
                        </a:rPr>
                        <a:t>空间利用率为</a:t>
                      </a:r>
                      <a:r>
                        <a:rPr lang="en-US" sz="2800" b="0" dirty="0">
                          <a:solidFill>
                            <a:schemeClr val="tx1"/>
                          </a:solidFill>
                          <a:effectLst/>
                          <a:latin typeface="+mn-lt"/>
                          <a:ea typeface="+mn-ea"/>
                        </a:rPr>
                        <a:t>68%</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12576145"/>
                  </a:ext>
                </a:extLst>
              </a:tr>
              <a:tr h="2094025">
                <a:tc vMerge="1">
                  <a:txBody>
                    <a:bodyPr/>
                    <a:lstStyle/>
                    <a:p>
                      <a:endParaRPr lang="zh-CN" altLang="en-US"/>
                    </a:p>
                  </a:txBody>
                  <a:tcPr/>
                </a:tc>
                <a:tc>
                  <a:txBody>
                    <a:bodyPr/>
                    <a:lstStyle/>
                    <a:p>
                      <a:pPr algn="ctr">
                        <a:lnSpc>
                          <a:spcPct val="120000"/>
                        </a:lnSpc>
                        <a:spcAft>
                          <a:spcPts val="0"/>
                        </a:spcAft>
                      </a:pPr>
                      <a:r>
                        <a:rPr lang="zh-CN" sz="2800" b="0">
                          <a:solidFill>
                            <a:schemeClr val="tx1"/>
                          </a:solidFill>
                          <a:effectLst/>
                          <a:latin typeface="+mn-lt"/>
                          <a:ea typeface="+mn-ea"/>
                        </a:rPr>
                        <a:t>六方最</a:t>
                      </a:r>
                    </a:p>
                    <a:p>
                      <a:pPr algn="ctr">
                        <a:lnSpc>
                          <a:spcPct val="120000"/>
                        </a:lnSpc>
                        <a:spcAft>
                          <a:spcPts val="0"/>
                        </a:spcAft>
                      </a:pPr>
                      <a:r>
                        <a:rPr lang="zh-CN" sz="2800" b="0">
                          <a:solidFill>
                            <a:schemeClr val="tx1"/>
                          </a:solidFill>
                          <a:effectLst/>
                          <a:latin typeface="+mn-lt"/>
                          <a:ea typeface="+mn-ea"/>
                        </a:rPr>
                        <a:t>密堆积</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endParaRPr lang="en-US"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800" b="0" dirty="0">
                          <a:solidFill>
                            <a:schemeClr val="tx1"/>
                          </a:solidFill>
                          <a:effectLst/>
                          <a:latin typeface="+mn-lt"/>
                          <a:ea typeface="+mn-ea"/>
                        </a:rPr>
                        <a:t>又称为</a:t>
                      </a:r>
                      <a:r>
                        <a:rPr lang="en-US" sz="2800" b="0" dirty="0">
                          <a:solidFill>
                            <a:schemeClr val="tx1"/>
                          </a:solidFill>
                          <a:effectLst/>
                          <a:latin typeface="+mn-lt"/>
                          <a:ea typeface="+mn-ea"/>
                        </a:rPr>
                        <a:t>A3</a:t>
                      </a:r>
                      <a:r>
                        <a:rPr lang="zh-CN" sz="2800" b="0" dirty="0">
                          <a:solidFill>
                            <a:schemeClr val="tx1"/>
                          </a:solidFill>
                          <a:effectLst/>
                          <a:latin typeface="+mn-lt"/>
                          <a:ea typeface="+mn-ea"/>
                        </a:rPr>
                        <a:t>型或镁型</a:t>
                      </a:r>
                      <a:r>
                        <a:rPr lang="en-US" sz="2800" b="0" dirty="0">
                          <a:solidFill>
                            <a:schemeClr val="tx1"/>
                          </a:solidFill>
                          <a:effectLst/>
                          <a:latin typeface="+mn-lt"/>
                          <a:ea typeface="+mn-ea"/>
                        </a:rPr>
                        <a:t>,</a:t>
                      </a:r>
                      <a:r>
                        <a:rPr lang="zh-CN" sz="2800" b="0" dirty="0">
                          <a:solidFill>
                            <a:schemeClr val="tx1"/>
                          </a:solidFill>
                          <a:effectLst/>
                          <a:latin typeface="+mn-lt"/>
                          <a:ea typeface="+mn-ea"/>
                        </a:rPr>
                        <a:t>典型代表为</a:t>
                      </a:r>
                      <a:r>
                        <a:rPr lang="en-US" sz="2800" b="0" dirty="0">
                          <a:solidFill>
                            <a:schemeClr val="tx1"/>
                          </a:solidFill>
                          <a:effectLst/>
                          <a:latin typeface="+mn-lt"/>
                          <a:ea typeface="+mn-ea"/>
                        </a:rPr>
                        <a:t>Mg</a:t>
                      </a:r>
                      <a:r>
                        <a:rPr lang="zh-CN" sz="2800" b="0" dirty="0">
                          <a:solidFill>
                            <a:schemeClr val="tx1"/>
                          </a:solidFill>
                          <a:effectLst/>
                          <a:latin typeface="+mn-lt"/>
                          <a:ea typeface="+mn-ea"/>
                        </a:rPr>
                        <a:t>、</a:t>
                      </a:r>
                      <a:r>
                        <a:rPr lang="en-US" sz="2800" b="0" dirty="0">
                          <a:solidFill>
                            <a:schemeClr val="tx1"/>
                          </a:solidFill>
                          <a:effectLst/>
                          <a:latin typeface="+mn-lt"/>
                          <a:ea typeface="+mn-ea"/>
                        </a:rPr>
                        <a:t>Zn</a:t>
                      </a:r>
                      <a:r>
                        <a:rPr lang="zh-CN" sz="2800" b="0" dirty="0">
                          <a:solidFill>
                            <a:schemeClr val="tx1"/>
                          </a:solidFill>
                          <a:effectLst/>
                          <a:latin typeface="+mn-lt"/>
                          <a:ea typeface="+mn-ea"/>
                        </a:rPr>
                        <a:t>、</a:t>
                      </a:r>
                      <a:r>
                        <a:rPr lang="en-US" sz="2800" b="0" dirty="0" err="1">
                          <a:solidFill>
                            <a:schemeClr val="tx1"/>
                          </a:solidFill>
                          <a:effectLst/>
                          <a:latin typeface="+mn-lt"/>
                          <a:ea typeface="+mn-ea"/>
                        </a:rPr>
                        <a:t>Ti</a:t>
                      </a:r>
                      <a:r>
                        <a:rPr lang="en-US" sz="2800" b="0" dirty="0">
                          <a:solidFill>
                            <a:schemeClr val="tx1"/>
                          </a:solidFill>
                          <a:effectLst/>
                          <a:latin typeface="+mn-lt"/>
                          <a:ea typeface="+mn-ea"/>
                        </a:rPr>
                        <a:t>,</a:t>
                      </a:r>
                      <a:r>
                        <a:rPr lang="zh-CN" sz="2800" b="0" dirty="0">
                          <a:solidFill>
                            <a:schemeClr val="tx1"/>
                          </a:solidFill>
                          <a:effectLst/>
                          <a:latin typeface="+mn-lt"/>
                          <a:ea typeface="+mn-ea"/>
                        </a:rPr>
                        <a:t>配位数为</a:t>
                      </a:r>
                      <a:r>
                        <a:rPr lang="en-US" sz="2800" b="0" dirty="0">
                          <a:solidFill>
                            <a:schemeClr val="tx1"/>
                          </a:solidFill>
                          <a:effectLst/>
                          <a:latin typeface="+mn-lt"/>
                          <a:ea typeface="+mn-ea"/>
                        </a:rPr>
                        <a:t>12,</a:t>
                      </a:r>
                      <a:r>
                        <a:rPr lang="zh-CN" sz="2800" b="0" dirty="0">
                          <a:solidFill>
                            <a:schemeClr val="tx1"/>
                          </a:solidFill>
                          <a:effectLst/>
                          <a:latin typeface="+mn-lt"/>
                          <a:ea typeface="+mn-ea"/>
                        </a:rPr>
                        <a:t>空间利用率为</a:t>
                      </a:r>
                      <a:r>
                        <a:rPr lang="en-US" sz="2800" b="0" dirty="0">
                          <a:solidFill>
                            <a:schemeClr val="tx1"/>
                          </a:solidFill>
                          <a:effectLst/>
                          <a:latin typeface="+mn-lt"/>
                          <a:ea typeface="+mn-ea"/>
                        </a:rPr>
                        <a:t>74%</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44065535"/>
                  </a:ext>
                </a:extLst>
              </a:tr>
            </a:tbl>
          </a:graphicData>
        </a:graphic>
      </p:graphicFrame>
      <p:pic>
        <p:nvPicPr>
          <p:cNvPr id="7" name="AA17.jpg">
            <a:extLst>
              <a:ext uri="{FF2B5EF4-FFF2-40B4-BE49-F238E27FC236}">
                <a16:creationId xmlns:a16="http://schemas.microsoft.com/office/drawing/2014/main" xmlns="" id="{C8095595-CF85-42F7-B273-E1C8A1D4B6F4}"/>
              </a:ext>
            </a:extLst>
          </p:cNvPr>
          <p:cNvPicPr/>
          <p:nvPr/>
        </p:nvPicPr>
        <p:blipFill>
          <a:blip r:embed="rId2"/>
          <a:stretch>
            <a:fillRect/>
          </a:stretch>
        </p:blipFill>
        <p:spPr>
          <a:xfrm>
            <a:off x="3522344" y="1896800"/>
            <a:ext cx="1176656" cy="1121334"/>
          </a:xfrm>
          <a:prstGeom prst="rect">
            <a:avLst/>
          </a:prstGeom>
        </p:spPr>
      </p:pic>
      <p:pic>
        <p:nvPicPr>
          <p:cNvPr id="8" name="AA18.jpg">
            <a:extLst>
              <a:ext uri="{FF2B5EF4-FFF2-40B4-BE49-F238E27FC236}">
                <a16:creationId xmlns:a16="http://schemas.microsoft.com/office/drawing/2014/main" xmlns="" id="{8743C572-49A2-47E1-B59C-42DF5D4A7408}"/>
              </a:ext>
            </a:extLst>
          </p:cNvPr>
          <p:cNvPicPr/>
          <p:nvPr/>
        </p:nvPicPr>
        <p:blipFill>
          <a:blip r:embed="rId3"/>
          <a:stretch>
            <a:fillRect/>
          </a:stretch>
        </p:blipFill>
        <p:spPr>
          <a:xfrm>
            <a:off x="3640772" y="3994390"/>
            <a:ext cx="1176656" cy="1255383"/>
          </a:xfrm>
          <a:prstGeom prst="rect">
            <a:avLst/>
          </a:prstGeom>
        </p:spPr>
      </p:pic>
    </p:spTree>
    <p:extLst>
      <p:ext uri="{BB962C8B-B14F-4D97-AF65-F5344CB8AC3E}">
        <p14:creationId xmlns:p14="http://schemas.microsoft.com/office/powerpoint/2010/main" val="25729304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B4FFD8E9-702D-4C39-B350-CE0E70E3737E}"/>
              </a:ext>
            </a:extLst>
          </p:cNvPr>
          <p:cNvSpPr/>
          <p:nvPr/>
        </p:nvSpPr>
        <p:spPr>
          <a:xfrm>
            <a:off x="234043" y="244823"/>
            <a:ext cx="11723913" cy="661207"/>
          </a:xfrm>
          <a:prstGeom prst="rect">
            <a:avLst/>
          </a:prstGeom>
        </p:spPr>
        <p:txBody>
          <a:bodyPr wrap="square">
            <a:spAutoFit/>
          </a:bodyPr>
          <a:lstStyle/>
          <a:p>
            <a:pPr>
              <a:lnSpc>
                <a:spcPct val="150000"/>
              </a:lnSpc>
            </a:pPr>
            <a:r>
              <a:rPr lang="en-US" altLang="zh-CN" sz="2800" b="1" dirty="0"/>
              <a:t>3.</a:t>
            </a:r>
            <a:r>
              <a:rPr lang="zh-CN" altLang="en-US" sz="2800" b="1" dirty="0"/>
              <a:t>晶体性质比较</a:t>
            </a:r>
            <a:endParaRPr lang="zh-CN" altLang="zh-CN" sz="2800" b="1" dirty="0"/>
          </a:p>
        </p:txBody>
      </p:sp>
      <p:sp>
        <p:nvSpPr>
          <p:cNvPr id="5" name="矩形 4">
            <a:extLst>
              <a:ext uri="{FF2B5EF4-FFF2-40B4-BE49-F238E27FC236}">
                <a16:creationId xmlns:a16="http://schemas.microsoft.com/office/drawing/2014/main" xmlns="" id="{E21ABC8D-1C46-4B5A-9C88-3EA50E8EBABA}"/>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graphicFrame>
        <p:nvGraphicFramePr>
          <p:cNvPr id="2" name="表格 1">
            <a:extLst>
              <a:ext uri="{FF2B5EF4-FFF2-40B4-BE49-F238E27FC236}">
                <a16:creationId xmlns:a16="http://schemas.microsoft.com/office/drawing/2014/main" xmlns="" id="{90749103-F280-4675-9B5D-38269D7EC716}"/>
              </a:ext>
            </a:extLst>
          </p:cNvPr>
          <p:cNvGraphicFramePr>
            <a:graphicFrameLocks noGrp="1"/>
          </p:cNvGraphicFramePr>
          <p:nvPr>
            <p:extLst>
              <p:ext uri="{D42A27DB-BD31-4B8C-83A1-F6EECF244321}">
                <p14:modId xmlns:p14="http://schemas.microsoft.com/office/powerpoint/2010/main" val="3525485502"/>
              </p:ext>
            </p:extLst>
          </p:nvPr>
        </p:nvGraphicFramePr>
        <p:xfrm>
          <a:off x="357632" y="906030"/>
          <a:ext cx="11466066" cy="5596371"/>
        </p:xfrm>
        <a:graphic>
          <a:graphicData uri="http://schemas.openxmlformats.org/drawingml/2006/table">
            <a:tbl>
              <a:tblPr firstRow="1" firstCol="1" bandRow="1">
                <a:tableStyleId>{5C22544A-7EE6-4342-B048-85BDC9FD1C3A}</a:tableStyleId>
              </a:tblPr>
              <a:tblGrid>
                <a:gridCol w="1691087">
                  <a:extLst>
                    <a:ext uri="{9D8B030D-6E8A-4147-A177-3AD203B41FA5}">
                      <a16:colId xmlns:a16="http://schemas.microsoft.com/office/drawing/2014/main" xmlns="" val="1461630380"/>
                    </a:ext>
                  </a:extLst>
                </a:gridCol>
                <a:gridCol w="2131395">
                  <a:extLst>
                    <a:ext uri="{9D8B030D-6E8A-4147-A177-3AD203B41FA5}">
                      <a16:colId xmlns:a16="http://schemas.microsoft.com/office/drawing/2014/main" xmlns="" val="2695239487"/>
                    </a:ext>
                  </a:extLst>
                </a:gridCol>
                <a:gridCol w="2656115">
                  <a:extLst>
                    <a:ext uri="{9D8B030D-6E8A-4147-A177-3AD203B41FA5}">
                      <a16:colId xmlns:a16="http://schemas.microsoft.com/office/drawing/2014/main" xmlns="" val="326170607"/>
                    </a:ext>
                  </a:extLst>
                </a:gridCol>
                <a:gridCol w="2177142">
                  <a:extLst>
                    <a:ext uri="{9D8B030D-6E8A-4147-A177-3AD203B41FA5}">
                      <a16:colId xmlns:a16="http://schemas.microsoft.com/office/drawing/2014/main" xmlns="" val="4095467785"/>
                    </a:ext>
                  </a:extLst>
                </a:gridCol>
                <a:gridCol w="2810327">
                  <a:extLst>
                    <a:ext uri="{9D8B030D-6E8A-4147-A177-3AD203B41FA5}">
                      <a16:colId xmlns:a16="http://schemas.microsoft.com/office/drawing/2014/main" xmlns="" val="3346876214"/>
                    </a:ext>
                  </a:extLst>
                </a:gridCol>
              </a:tblGrid>
              <a:tr h="1109502">
                <a:tc>
                  <a:txBody>
                    <a:bodyPr/>
                    <a:lstStyle/>
                    <a:p>
                      <a:pPr algn="ctr">
                        <a:lnSpc>
                          <a:spcPct val="130000"/>
                        </a:lnSpc>
                        <a:spcAft>
                          <a:spcPts val="0"/>
                        </a:spcAft>
                      </a:pPr>
                      <a:r>
                        <a:rPr lang="zh-CN" sz="2800" b="0" dirty="0">
                          <a:solidFill>
                            <a:schemeClr val="tx1"/>
                          </a:solidFill>
                          <a:effectLst/>
                        </a:rPr>
                        <a:t> 　　类型</a:t>
                      </a:r>
                    </a:p>
                    <a:p>
                      <a:pPr algn="ctr">
                        <a:lnSpc>
                          <a:spcPct val="130000"/>
                        </a:lnSpc>
                        <a:spcAft>
                          <a:spcPts val="0"/>
                        </a:spcAft>
                      </a:pPr>
                      <a:r>
                        <a:rPr lang="zh-CN" sz="2800" b="0" dirty="0">
                          <a:solidFill>
                            <a:schemeClr val="tx1"/>
                          </a:solidFill>
                          <a:effectLst/>
                        </a:rPr>
                        <a:t>比较　　　</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离子晶体</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金属晶体</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分子晶体</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rPr>
                        <a:t>原子晶体</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57650587"/>
                  </a:ext>
                </a:extLst>
              </a:tr>
              <a:tr h="2267865">
                <a:tc>
                  <a:txBody>
                    <a:bodyPr/>
                    <a:lstStyle/>
                    <a:p>
                      <a:pPr algn="ctr">
                        <a:lnSpc>
                          <a:spcPct val="130000"/>
                        </a:lnSpc>
                        <a:spcAft>
                          <a:spcPts val="0"/>
                        </a:spcAft>
                      </a:pPr>
                      <a:r>
                        <a:rPr lang="zh-CN" sz="2800" b="0" dirty="0">
                          <a:solidFill>
                            <a:schemeClr val="tx1"/>
                          </a:solidFill>
                          <a:effectLst/>
                        </a:rPr>
                        <a:t>概念</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dirty="0">
                          <a:solidFill>
                            <a:schemeClr val="tx1"/>
                          </a:solidFill>
                          <a:effectLst/>
                        </a:rPr>
                        <a:t>离子间通过离子键结合而成的晶体</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dirty="0">
                          <a:solidFill>
                            <a:schemeClr val="tx1"/>
                          </a:solidFill>
                          <a:effectLst/>
                        </a:rPr>
                        <a:t>金属原子通过金属键相互结合形成的单质晶体</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rPr>
                        <a:t>分子间以分子间作用力相结合而形成的晶体</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dirty="0">
                          <a:solidFill>
                            <a:schemeClr val="tx1"/>
                          </a:solidFill>
                          <a:effectLst/>
                        </a:rPr>
                        <a:t>相邻原子间以共价键相结合而形成的具有空间网状结构的晶体</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06274775"/>
                  </a:ext>
                </a:extLst>
              </a:tr>
              <a:tr h="1109502">
                <a:tc>
                  <a:txBody>
                    <a:bodyPr/>
                    <a:lstStyle/>
                    <a:p>
                      <a:pPr algn="ctr">
                        <a:lnSpc>
                          <a:spcPct val="130000"/>
                        </a:lnSpc>
                        <a:spcAft>
                          <a:spcPts val="0"/>
                        </a:spcAft>
                      </a:pPr>
                      <a:r>
                        <a:rPr lang="zh-CN" sz="2800" b="0">
                          <a:solidFill>
                            <a:schemeClr val="tx1"/>
                          </a:solidFill>
                          <a:effectLst/>
                        </a:rPr>
                        <a:t>构成晶体微粒</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rPr>
                        <a:t>阴、阳离子</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rPr>
                        <a:t>金属阳离子、自由电子</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分子</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原子</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57053213"/>
                  </a:ext>
                </a:extLst>
              </a:tr>
              <a:tr h="1109502">
                <a:tc>
                  <a:txBody>
                    <a:bodyPr/>
                    <a:lstStyle/>
                    <a:p>
                      <a:pPr algn="ctr">
                        <a:lnSpc>
                          <a:spcPct val="130000"/>
                        </a:lnSpc>
                        <a:spcAft>
                          <a:spcPts val="0"/>
                        </a:spcAft>
                      </a:pPr>
                      <a:r>
                        <a:rPr lang="zh-CN" sz="2800" b="0">
                          <a:solidFill>
                            <a:schemeClr val="tx1"/>
                          </a:solidFill>
                          <a:effectLst/>
                        </a:rPr>
                        <a:t>微粒之间的作用力</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rPr>
                        <a:t>离子键</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rPr>
                        <a:t>金属键</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rPr>
                        <a:t>分子间作用力</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rPr>
                        <a:t>共价键</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13725182"/>
                  </a:ext>
                </a:extLst>
              </a:tr>
            </a:tbl>
          </a:graphicData>
        </a:graphic>
      </p:graphicFrame>
      <p:cxnSp>
        <p:nvCxnSpPr>
          <p:cNvPr id="4" name="直接连接符 3"/>
          <p:cNvCxnSpPr/>
          <p:nvPr/>
        </p:nvCxnSpPr>
        <p:spPr>
          <a:xfrm>
            <a:off x="358815" y="906030"/>
            <a:ext cx="1666755" cy="100379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84548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21ABC8D-1C46-4B5A-9C88-3EA50E8EBABA}"/>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graphicFrame>
        <p:nvGraphicFramePr>
          <p:cNvPr id="2" name="表格 1">
            <a:extLst>
              <a:ext uri="{FF2B5EF4-FFF2-40B4-BE49-F238E27FC236}">
                <a16:creationId xmlns:a16="http://schemas.microsoft.com/office/drawing/2014/main" xmlns="" id="{90749103-F280-4675-9B5D-38269D7EC716}"/>
              </a:ext>
            </a:extLst>
          </p:cNvPr>
          <p:cNvGraphicFramePr>
            <a:graphicFrameLocks noGrp="1"/>
          </p:cNvGraphicFramePr>
          <p:nvPr>
            <p:extLst>
              <p:ext uri="{D42A27DB-BD31-4B8C-83A1-F6EECF244321}">
                <p14:modId xmlns:p14="http://schemas.microsoft.com/office/powerpoint/2010/main" val="224704400"/>
              </p:ext>
            </p:extLst>
          </p:nvPr>
        </p:nvGraphicFramePr>
        <p:xfrm>
          <a:off x="357632" y="935058"/>
          <a:ext cx="11466066" cy="5547360"/>
        </p:xfrm>
        <a:graphic>
          <a:graphicData uri="http://schemas.openxmlformats.org/drawingml/2006/table">
            <a:tbl>
              <a:tblPr firstRow="1" firstCol="1" bandRow="1">
                <a:tableStyleId>{5C22544A-7EE6-4342-B048-85BDC9FD1C3A}</a:tableStyleId>
              </a:tblPr>
              <a:tblGrid>
                <a:gridCol w="569468">
                  <a:extLst>
                    <a:ext uri="{9D8B030D-6E8A-4147-A177-3AD203B41FA5}">
                      <a16:colId xmlns:a16="http://schemas.microsoft.com/office/drawing/2014/main" xmlns="" val="1461630380"/>
                    </a:ext>
                  </a:extLst>
                </a:gridCol>
                <a:gridCol w="1117600">
                  <a:extLst>
                    <a:ext uri="{9D8B030D-6E8A-4147-A177-3AD203B41FA5}">
                      <a16:colId xmlns:a16="http://schemas.microsoft.com/office/drawing/2014/main" xmlns="" val="2234938390"/>
                    </a:ext>
                  </a:extLst>
                </a:gridCol>
                <a:gridCol w="2336800">
                  <a:extLst>
                    <a:ext uri="{9D8B030D-6E8A-4147-A177-3AD203B41FA5}">
                      <a16:colId xmlns:a16="http://schemas.microsoft.com/office/drawing/2014/main" xmlns="" val="2695239487"/>
                    </a:ext>
                  </a:extLst>
                </a:gridCol>
                <a:gridCol w="2454729">
                  <a:extLst>
                    <a:ext uri="{9D8B030D-6E8A-4147-A177-3AD203B41FA5}">
                      <a16:colId xmlns:a16="http://schemas.microsoft.com/office/drawing/2014/main" xmlns="" val="326170607"/>
                    </a:ext>
                  </a:extLst>
                </a:gridCol>
                <a:gridCol w="2822121">
                  <a:extLst>
                    <a:ext uri="{9D8B030D-6E8A-4147-A177-3AD203B41FA5}">
                      <a16:colId xmlns:a16="http://schemas.microsoft.com/office/drawing/2014/main" xmlns="" val="4095467785"/>
                    </a:ext>
                  </a:extLst>
                </a:gridCol>
                <a:gridCol w="2165348">
                  <a:extLst>
                    <a:ext uri="{9D8B030D-6E8A-4147-A177-3AD203B41FA5}">
                      <a16:colId xmlns:a16="http://schemas.microsoft.com/office/drawing/2014/main" xmlns="" val="3346876214"/>
                    </a:ext>
                  </a:extLst>
                </a:gridCol>
              </a:tblGrid>
              <a:tr h="1093214">
                <a:tc gridSpan="2">
                  <a:txBody>
                    <a:bodyPr/>
                    <a:lstStyle/>
                    <a:p>
                      <a:pPr algn="ctr">
                        <a:lnSpc>
                          <a:spcPct val="130000"/>
                        </a:lnSpc>
                        <a:spcAft>
                          <a:spcPts val="0"/>
                        </a:spcAft>
                      </a:pPr>
                      <a:r>
                        <a:rPr lang="zh-CN" sz="2800" b="0" dirty="0">
                          <a:solidFill>
                            <a:schemeClr val="tx1"/>
                          </a:solidFill>
                          <a:effectLst/>
                        </a:rPr>
                        <a:t> 　　类型</a:t>
                      </a:r>
                    </a:p>
                    <a:p>
                      <a:pPr algn="ctr">
                        <a:lnSpc>
                          <a:spcPct val="130000"/>
                        </a:lnSpc>
                        <a:spcAft>
                          <a:spcPts val="0"/>
                        </a:spcAft>
                      </a:pPr>
                      <a:r>
                        <a:rPr lang="zh-CN" sz="2800" b="0" dirty="0">
                          <a:solidFill>
                            <a:schemeClr val="tx1"/>
                          </a:solidFill>
                          <a:effectLst/>
                        </a:rPr>
                        <a:t>比较　　　</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a:txBody>
                    <a:bodyPr/>
                    <a:lstStyle/>
                    <a:p>
                      <a:pPr algn="ctr">
                        <a:lnSpc>
                          <a:spcPct val="130000"/>
                        </a:lnSpc>
                        <a:spcAft>
                          <a:spcPts val="0"/>
                        </a:spcAft>
                      </a:pPr>
                      <a:r>
                        <a:rPr lang="zh-CN" sz="2800" b="0">
                          <a:solidFill>
                            <a:schemeClr val="tx1"/>
                          </a:solidFill>
                          <a:effectLst/>
                        </a:rPr>
                        <a:t>离子晶体</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金属晶体</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分子晶体</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rPr>
                        <a:t>原子晶体</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57650587"/>
                  </a:ext>
                </a:extLst>
              </a:tr>
              <a:tr h="1093214">
                <a:tc rowSpan="4">
                  <a:txBody>
                    <a:bodyPr/>
                    <a:lstStyle/>
                    <a:p>
                      <a:pPr algn="ctr">
                        <a:lnSpc>
                          <a:spcPct val="130000"/>
                        </a:lnSpc>
                        <a:spcAft>
                          <a:spcPts val="0"/>
                        </a:spcAft>
                      </a:pPr>
                      <a:r>
                        <a:rPr lang="zh-CN" sz="2800" b="0" dirty="0">
                          <a:solidFill>
                            <a:schemeClr val="tx1"/>
                          </a:solidFill>
                          <a:effectLst/>
                        </a:rPr>
                        <a:t>物理</a:t>
                      </a:r>
                    </a:p>
                    <a:p>
                      <a:pPr algn="ctr">
                        <a:lnSpc>
                          <a:spcPct val="130000"/>
                        </a:lnSpc>
                        <a:spcAft>
                          <a:spcPts val="0"/>
                        </a:spcAft>
                      </a:pPr>
                      <a:r>
                        <a:rPr lang="zh-CN" sz="2800" b="0" dirty="0">
                          <a:solidFill>
                            <a:schemeClr val="tx1"/>
                          </a:solidFill>
                          <a:effectLst/>
                        </a:rPr>
                        <a:t>性质</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熔、沸点</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rPr>
                        <a:t>较高</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rPr>
                        <a:t>有的高</a:t>
                      </a:r>
                      <a:r>
                        <a:rPr lang="en-US" sz="2800" b="0">
                          <a:solidFill>
                            <a:schemeClr val="tx1"/>
                          </a:solidFill>
                          <a:effectLst/>
                        </a:rPr>
                        <a:t>(</a:t>
                      </a:r>
                      <a:r>
                        <a:rPr lang="zh-CN" sz="2800" b="0">
                          <a:solidFill>
                            <a:schemeClr val="tx1"/>
                          </a:solidFill>
                          <a:effectLst/>
                        </a:rPr>
                        <a:t>如钨</a:t>
                      </a:r>
                      <a:r>
                        <a:rPr lang="en-US" sz="2800" b="0">
                          <a:solidFill>
                            <a:schemeClr val="tx1"/>
                          </a:solidFill>
                          <a:effectLst/>
                        </a:rPr>
                        <a:t>)</a:t>
                      </a:r>
                      <a:r>
                        <a:rPr lang="zh-CN" sz="2800" b="0">
                          <a:solidFill>
                            <a:schemeClr val="tx1"/>
                          </a:solidFill>
                          <a:effectLst/>
                        </a:rPr>
                        <a:t>、有的低</a:t>
                      </a:r>
                      <a:r>
                        <a:rPr lang="en-US" sz="2800" b="0">
                          <a:solidFill>
                            <a:schemeClr val="tx1"/>
                          </a:solidFill>
                          <a:effectLst/>
                        </a:rPr>
                        <a:t>(</a:t>
                      </a:r>
                      <a:r>
                        <a:rPr lang="zh-CN" sz="2800" b="0">
                          <a:solidFill>
                            <a:schemeClr val="tx1"/>
                          </a:solidFill>
                          <a:effectLst/>
                        </a:rPr>
                        <a:t>如汞</a:t>
                      </a:r>
                      <a:r>
                        <a:rPr lang="en-US" sz="2800" b="0">
                          <a:solidFill>
                            <a:schemeClr val="tx1"/>
                          </a:solidFill>
                          <a:effectLst/>
                        </a:rPr>
                        <a:t>)</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rPr>
                        <a:t>较低</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rPr>
                        <a:t>很高</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78377681"/>
                  </a:ext>
                </a:extLst>
              </a:tr>
              <a:tr h="1092886">
                <a:tc vMerge="1">
                  <a:txBody>
                    <a:bodyPr/>
                    <a:lstStyle/>
                    <a:p>
                      <a:endParaRPr lang="zh-CN" altLang="en-US"/>
                    </a:p>
                  </a:txBody>
                  <a:tcPr/>
                </a:tc>
                <a:tc>
                  <a:txBody>
                    <a:bodyPr/>
                    <a:lstStyle/>
                    <a:p>
                      <a:pPr algn="ctr">
                        <a:lnSpc>
                          <a:spcPct val="130000"/>
                        </a:lnSpc>
                        <a:spcAft>
                          <a:spcPts val="0"/>
                        </a:spcAft>
                      </a:pPr>
                      <a:r>
                        <a:rPr lang="zh-CN" sz="2800" b="0">
                          <a:solidFill>
                            <a:schemeClr val="tx1"/>
                          </a:solidFill>
                          <a:effectLst/>
                        </a:rPr>
                        <a:t>硬度</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rPr>
                        <a:t>较大</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有的高</a:t>
                      </a:r>
                      <a:r>
                        <a:rPr lang="en-US" sz="2800" b="0">
                          <a:solidFill>
                            <a:schemeClr val="tx1"/>
                          </a:solidFill>
                          <a:effectLst/>
                        </a:rPr>
                        <a:t>(</a:t>
                      </a:r>
                      <a:r>
                        <a:rPr lang="zh-CN" sz="2800" b="0">
                          <a:solidFill>
                            <a:schemeClr val="tx1"/>
                          </a:solidFill>
                          <a:effectLst/>
                        </a:rPr>
                        <a:t>如铬</a:t>
                      </a:r>
                      <a:r>
                        <a:rPr lang="en-US" sz="2800" b="0">
                          <a:solidFill>
                            <a:schemeClr val="tx1"/>
                          </a:solidFill>
                          <a:effectLst/>
                        </a:rPr>
                        <a:t>)</a:t>
                      </a:r>
                      <a:r>
                        <a:rPr lang="zh-CN" sz="2800" b="0">
                          <a:solidFill>
                            <a:schemeClr val="tx1"/>
                          </a:solidFill>
                          <a:effectLst/>
                        </a:rPr>
                        <a:t>、</a:t>
                      </a:r>
                    </a:p>
                    <a:p>
                      <a:pPr>
                        <a:lnSpc>
                          <a:spcPct val="130000"/>
                        </a:lnSpc>
                        <a:spcAft>
                          <a:spcPts val="0"/>
                        </a:spcAft>
                      </a:pPr>
                      <a:r>
                        <a:rPr lang="zh-CN" sz="2800" b="0">
                          <a:solidFill>
                            <a:schemeClr val="tx1"/>
                          </a:solidFill>
                          <a:effectLst/>
                        </a:rPr>
                        <a:t>有的低</a:t>
                      </a:r>
                      <a:r>
                        <a:rPr lang="en-US" sz="2800" b="0">
                          <a:solidFill>
                            <a:schemeClr val="tx1"/>
                          </a:solidFill>
                          <a:effectLst/>
                        </a:rPr>
                        <a:t>(</a:t>
                      </a:r>
                      <a:r>
                        <a:rPr lang="zh-CN" sz="2800" b="0">
                          <a:solidFill>
                            <a:schemeClr val="tx1"/>
                          </a:solidFill>
                          <a:effectLst/>
                        </a:rPr>
                        <a:t>如钠</a:t>
                      </a:r>
                      <a:r>
                        <a:rPr lang="en-US" sz="2800" b="0">
                          <a:solidFill>
                            <a:schemeClr val="tx1"/>
                          </a:solidFill>
                          <a:effectLst/>
                        </a:rPr>
                        <a:t>)</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较小</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很大</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26731127"/>
                  </a:ext>
                </a:extLst>
              </a:tr>
              <a:tr h="1663892">
                <a:tc vMerge="1">
                  <a:txBody>
                    <a:bodyPr/>
                    <a:lstStyle/>
                    <a:p>
                      <a:endParaRPr lang="zh-CN" altLang="en-US"/>
                    </a:p>
                  </a:txBody>
                  <a:tcPr/>
                </a:tc>
                <a:tc>
                  <a:txBody>
                    <a:bodyPr/>
                    <a:lstStyle/>
                    <a:p>
                      <a:pPr algn="ctr">
                        <a:lnSpc>
                          <a:spcPct val="130000"/>
                        </a:lnSpc>
                        <a:spcAft>
                          <a:spcPts val="0"/>
                        </a:spcAft>
                      </a:pPr>
                      <a:r>
                        <a:rPr lang="zh-CN" sz="2800" b="0">
                          <a:solidFill>
                            <a:schemeClr val="tx1"/>
                          </a:solidFill>
                          <a:effectLst/>
                        </a:rPr>
                        <a:t>导电性</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熔融或在水溶</a:t>
                      </a:r>
                    </a:p>
                    <a:p>
                      <a:pPr>
                        <a:lnSpc>
                          <a:spcPct val="130000"/>
                        </a:lnSpc>
                        <a:spcAft>
                          <a:spcPts val="0"/>
                        </a:spcAft>
                      </a:pPr>
                      <a:r>
                        <a:rPr lang="zh-CN" sz="2800" b="0">
                          <a:solidFill>
                            <a:schemeClr val="tx1"/>
                          </a:solidFill>
                          <a:effectLst/>
                        </a:rPr>
                        <a:t>液中导电</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良</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本身不导电</a:t>
                      </a:r>
                      <a:r>
                        <a:rPr lang="en-US" sz="2800" b="0">
                          <a:solidFill>
                            <a:schemeClr val="tx1"/>
                          </a:solidFill>
                          <a:effectLst/>
                        </a:rPr>
                        <a:t>,</a:t>
                      </a:r>
                      <a:r>
                        <a:rPr lang="zh-CN" sz="2800" b="0">
                          <a:solidFill>
                            <a:schemeClr val="tx1"/>
                          </a:solidFill>
                          <a:effectLst/>
                        </a:rPr>
                        <a:t>溶于</a:t>
                      </a:r>
                    </a:p>
                    <a:p>
                      <a:pPr algn="ctr">
                        <a:lnSpc>
                          <a:spcPct val="130000"/>
                        </a:lnSpc>
                        <a:spcAft>
                          <a:spcPts val="0"/>
                        </a:spcAft>
                      </a:pPr>
                      <a:r>
                        <a:rPr lang="zh-CN" sz="2800" b="0">
                          <a:solidFill>
                            <a:schemeClr val="tx1"/>
                          </a:solidFill>
                          <a:effectLst/>
                        </a:rPr>
                        <a:t>水时发生电离后</a:t>
                      </a:r>
                    </a:p>
                    <a:p>
                      <a:pPr algn="ctr">
                        <a:lnSpc>
                          <a:spcPct val="130000"/>
                        </a:lnSpc>
                        <a:spcAft>
                          <a:spcPts val="0"/>
                        </a:spcAft>
                      </a:pPr>
                      <a:r>
                        <a:rPr lang="zh-CN" sz="2800" b="0">
                          <a:solidFill>
                            <a:schemeClr val="tx1"/>
                          </a:solidFill>
                          <a:effectLst/>
                        </a:rPr>
                        <a:t>可导电</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rPr>
                        <a:t>绝缘体</a:t>
                      </a:r>
                    </a:p>
                    <a:p>
                      <a:pPr algn="ctr">
                        <a:lnSpc>
                          <a:spcPct val="130000"/>
                        </a:lnSpc>
                        <a:spcAft>
                          <a:spcPts val="0"/>
                        </a:spcAft>
                      </a:pPr>
                      <a:r>
                        <a:rPr lang="en-US" sz="2800" b="0" dirty="0">
                          <a:solidFill>
                            <a:schemeClr val="tx1"/>
                          </a:solidFill>
                          <a:effectLst/>
                        </a:rPr>
                        <a:t>(</a:t>
                      </a:r>
                      <a:r>
                        <a:rPr lang="zh-CN" sz="2800" b="0" dirty="0">
                          <a:solidFill>
                            <a:schemeClr val="tx1"/>
                          </a:solidFill>
                          <a:effectLst/>
                        </a:rPr>
                        <a:t>或半导体</a:t>
                      </a:r>
                      <a:r>
                        <a:rPr lang="en-US" sz="2800" b="0" dirty="0">
                          <a:solidFill>
                            <a:schemeClr val="tx1"/>
                          </a:solidFill>
                          <a:effectLst/>
                        </a:rPr>
                        <a:t>)</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32156843"/>
                  </a:ext>
                </a:extLst>
              </a:tr>
              <a:tr h="522535">
                <a:tc vMerge="1">
                  <a:txBody>
                    <a:bodyPr/>
                    <a:lstStyle/>
                    <a:p>
                      <a:endParaRPr lang="zh-CN" altLang="en-US"/>
                    </a:p>
                  </a:txBody>
                  <a:tcPr/>
                </a:tc>
                <a:tc>
                  <a:txBody>
                    <a:bodyPr/>
                    <a:lstStyle/>
                    <a:p>
                      <a:pPr algn="ctr">
                        <a:lnSpc>
                          <a:spcPct val="130000"/>
                        </a:lnSpc>
                        <a:spcAft>
                          <a:spcPts val="0"/>
                        </a:spcAft>
                      </a:pPr>
                      <a:r>
                        <a:rPr lang="zh-CN" sz="2800" b="0" dirty="0">
                          <a:solidFill>
                            <a:schemeClr val="tx1"/>
                          </a:solidFill>
                          <a:effectLst/>
                        </a:rPr>
                        <a:t>延展性</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无</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rPr>
                        <a:t>良</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无</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rPr>
                        <a:t>无</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87114807"/>
                  </a:ext>
                </a:extLst>
              </a:tr>
            </a:tbl>
          </a:graphicData>
        </a:graphic>
      </p:graphicFrame>
      <p:sp>
        <p:nvSpPr>
          <p:cNvPr id="6" name="矩形 5">
            <a:extLst>
              <a:ext uri="{FF2B5EF4-FFF2-40B4-BE49-F238E27FC236}">
                <a16:creationId xmlns:a16="http://schemas.microsoft.com/office/drawing/2014/main" xmlns="" id="{E9327E7B-439F-47D5-AE72-321C03A1DE41}"/>
              </a:ext>
            </a:extLst>
          </p:cNvPr>
          <p:cNvSpPr/>
          <p:nvPr/>
        </p:nvSpPr>
        <p:spPr>
          <a:xfrm>
            <a:off x="234043" y="244823"/>
            <a:ext cx="11723913" cy="661207"/>
          </a:xfrm>
          <a:prstGeom prst="rect">
            <a:avLst/>
          </a:prstGeom>
        </p:spPr>
        <p:txBody>
          <a:bodyPr wrap="square">
            <a:spAutoFit/>
          </a:bodyPr>
          <a:lstStyle/>
          <a:p>
            <a:pPr algn="r">
              <a:lnSpc>
                <a:spcPct val="150000"/>
              </a:lnSpc>
            </a:pPr>
            <a:r>
              <a:rPr lang="zh-CN" altLang="en-US" sz="2800" dirty="0"/>
              <a:t>（续表）</a:t>
            </a:r>
            <a:endParaRPr lang="zh-CN" altLang="zh-CN" sz="2800" dirty="0"/>
          </a:p>
        </p:txBody>
      </p:sp>
      <p:cxnSp>
        <p:nvCxnSpPr>
          <p:cNvPr id="4" name="直接连接符 3"/>
          <p:cNvCxnSpPr/>
          <p:nvPr/>
        </p:nvCxnSpPr>
        <p:spPr>
          <a:xfrm>
            <a:off x="358815" y="906030"/>
            <a:ext cx="1643605" cy="105009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94209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21ABC8D-1C46-4B5A-9C88-3EA50E8EBABA}"/>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graphicFrame>
        <p:nvGraphicFramePr>
          <p:cNvPr id="2" name="表格 1">
            <a:extLst>
              <a:ext uri="{FF2B5EF4-FFF2-40B4-BE49-F238E27FC236}">
                <a16:creationId xmlns:a16="http://schemas.microsoft.com/office/drawing/2014/main" xmlns="" id="{90749103-F280-4675-9B5D-38269D7EC716}"/>
              </a:ext>
            </a:extLst>
          </p:cNvPr>
          <p:cNvGraphicFramePr>
            <a:graphicFrameLocks noGrp="1"/>
          </p:cNvGraphicFramePr>
          <p:nvPr>
            <p:extLst>
              <p:ext uri="{D42A27DB-BD31-4B8C-83A1-F6EECF244321}">
                <p14:modId xmlns:p14="http://schemas.microsoft.com/office/powerpoint/2010/main" val="112489641"/>
              </p:ext>
            </p:extLst>
          </p:nvPr>
        </p:nvGraphicFramePr>
        <p:xfrm>
          <a:off x="357632" y="935058"/>
          <a:ext cx="11466066" cy="5638800"/>
        </p:xfrm>
        <a:graphic>
          <a:graphicData uri="http://schemas.openxmlformats.org/drawingml/2006/table">
            <a:tbl>
              <a:tblPr firstRow="1" firstCol="1" bandRow="1">
                <a:tableStyleId>{5C22544A-7EE6-4342-B048-85BDC9FD1C3A}</a:tableStyleId>
              </a:tblPr>
              <a:tblGrid>
                <a:gridCol w="569468">
                  <a:extLst>
                    <a:ext uri="{9D8B030D-6E8A-4147-A177-3AD203B41FA5}">
                      <a16:colId xmlns:a16="http://schemas.microsoft.com/office/drawing/2014/main" xmlns="" val="1461630380"/>
                    </a:ext>
                  </a:extLst>
                </a:gridCol>
                <a:gridCol w="901700">
                  <a:extLst>
                    <a:ext uri="{9D8B030D-6E8A-4147-A177-3AD203B41FA5}">
                      <a16:colId xmlns:a16="http://schemas.microsoft.com/office/drawing/2014/main" xmlns="" val="2234938390"/>
                    </a:ext>
                  </a:extLst>
                </a:gridCol>
                <a:gridCol w="2177143">
                  <a:extLst>
                    <a:ext uri="{9D8B030D-6E8A-4147-A177-3AD203B41FA5}">
                      <a16:colId xmlns:a16="http://schemas.microsoft.com/office/drawing/2014/main" xmlns="" val="2695239487"/>
                    </a:ext>
                  </a:extLst>
                </a:gridCol>
                <a:gridCol w="2409371">
                  <a:extLst>
                    <a:ext uri="{9D8B030D-6E8A-4147-A177-3AD203B41FA5}">
                      <a16:colId xmlns:a16="http://schemas.microsoft.com/office/drawing/2014/main" xmlns="" val="326170607"/>
                    </a:ext>
                  </a:extLst>
                </a:gridCol>
                <a:gridCol w="3643086">
                  <a:extLst>
                    <a:ext uri="{9D8B030D-6E8A-4147-A177-3AD203B41FA5}">
                      <a16:colId xmlns:a16="http://schemas.microsoft.com/office/drawing/2014/main" xmlns="" val="4095467785"/>
                    </a:ext>
                  </a:extLst>
                </a:gridCol>
                <a:gridCol w="1765298">
                  <a:extLst>
                    <a:ext uri="{9D8B030D-6E8A-4147-A177-3AD203B41FA5}">
                      <a16:colId xmlns:a16="http://schemas.microsoft.com/office/drawing/2014/main" xmlns="" val="3346876214"/>
                    </a:ext>
                  </a:extLst>
                </a:gridCol>
              </a:tblGrid>
              <a:tr h="0">
                <a:tc gridSpan="2">
                  <a:txBody>
                    <a:bodyPr/>
                    <a:lstStyle/>
                    <a:p>
                      <a:pPr algn="ctr">
                        <a:lnSpc>
                          <a:spcPct val="130000"/>
                        </a:lnSpc>
                        <a:spcAft>
                          <a:spcPts val="0"/>
                        </a:spcAft>
                      </a:pPr>
                      <a:r>
                        <a:rPr lang="zh-CN" sz="2800" b="0" dirty="0">
                          <a:solidFill>
                            <a:schemeClr val="tx1"/>
                          </a:solidFill>
                          <a:effectLst/>
                        </a:rPr>
                        <a:t> 　类型</a:t>
                      </a:r>
                    </a:p>
                    <a:p>
                      <a:pPr algn="ctr">
                        <a:lnSpc>
                          <a:spcPct val="130000"/>
                        </a:lnSpc>
                        <a:spcAft>
                          <a:spcPts val="0"/>
                        </a:spcAft>
                      </a:pPr>
                      <a:r>
                        <a:rPr lang="zh-CN" sz="2800" b="0" dirty="0">
                          <a:solidFill>
                            <a:schemeClr val="tx1"/>
                          </a:solidFill>
                          <a:effectLst/>
                        </a:rPr>
                        <a:t>比较　　　</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a:txBody>
                    <a:bodyPr/>
                    <a:lstStyle/>
                    <a:p>
                      <a:pPr algn="ctr">
                        <a:lnSpc>
                          <a:spcPct val="130000"/>
                        </a:lnSpc>
                        <a:spcAft>
                          <a:spcPts val="0"/>
                        </a:spcAft>
                      </a:pPr>
                      <a:r>
                        <a:rPr lang="zh-CN" sz="2800" b="0" dirty="0">
                          <a:solidFill>
                            <a:schemeClr val="tx1"/>
                          </a:solidFill>
                          <a:effectLst/>
                        </a:rPr>
                        <a:t>离子晶体</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金属晶体</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分子晶体</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rPr>
                        <a:t>原子晶体</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57650587"/>
                  </a:ext>
                </a:extLst>
              </a:tr>
              <a:tr h="0">
                <a:tc>
                  <a:txBody>
                    <a:bodyPr/>
                    <a:lstStyle/>
                    <a:p>
                      <a:pPr algn="ctr">
                        <a:lnSpc>
                          <a:spcPct val="130000"/>
                        </a:lnSpc>
                        <a:spcAft>
                          <a:spcPts val="0"/>
                        </a:spcAft>
                      </a:pPr>
                      <a:r>
                        <a:rPr lang="zh-CN" altLang="zh-CN" sz="2800" b="0" dirty="0">
                          <a:solidFill>
                            <a:schemeClr val="tx1"/>
                          </a:solidFill>
                          <a:effectLst/>
                        </a:rPr>
                        <a:t>物理</a:t>
                      </a:r>
                    </a:p>
                    <a:p>
                      <a:pPr algn="ctr">
                        <a:lnSpc>
                          <a:spcPct val="130000"/>
                        </a:lnSpc>
                        <a:spcAft>
                          <a:spcPts val="0"/>
                        </a:spcAft>
                      </a:pPr>
                      <a:r>
                        <a:rPr lang="zh-CN" altLang="zh-CN" sz="2800" b="0" dirty="0">
                          <a:solidFill>
                            <a:schemeClr val="tx1"/>
                          </a:solidFill>
                          <a:effectLst/>
                        </a:rPr>
                        <a:t>性质</a:t>
                      </a:r>
                      <a:endParaRPr lang="zh-CN" altLang="zh-CN" sz="2800" b="0" dirty="0">
                        <a:solidFill>
                          <a:schemeClr val="tx1"/>
                        </a:solidFill>
                        <a:effectLst/>
                        <a:latin typeface="NEU-BZ-S92"/>
                        <a:ea typeface="方正书宋_GBK"/>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溶解性</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dirty="0">
                          <a:solidFill>
                            <a:schemeClr val="tx1"/>
                          </a:solidFill>
                          <a:effectLst/>
                        </a:rPr>
                        <a:t>大多数易溶于极性溶剂</a:t>
                      </a:r>
                      <a:r>
                        <a:rPr lang="en-US" sz="2800" b="0" dirty="0">
                          <a:solidFill>
                            <a:schemeClr val="tx1"/>
                          </a:solidFill>
                          <a:effectLst/>
                        </a:rPr>
                        <a:t>,</a:t>
                      </a:r>
                      <a:r>
                        <a:rPr lang="zh-CN" sz="2800" b="0" dirty="0">
                          <a:solidFill>
                            <a:schemeClr val="tx1"/>
                          </a:solidFill>
                          <a:effectLst/>
                        </a:rPr>
                        <a:t>难溶于有机溶剂</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dirty="0">
                          <a:solidFill>
                            <a:schemeClr val="tx1"/>
                          </a:solidFill>
                          <a:effectLst/>
                        </a:rPr>
                        <a:t>一般不溶于常见溶剂</a:t>
                      </a:r>
                      <a:r>
                        <a:rPr lang="en-US" sz="2800" b="0" dirty="0">
                          <a:solidFill>
                            <a:schemeClr val="tx1"/>
                          </a:solidFill>
                          <a:effectLst/>
                        </a:rPr>
                        <a:t>,</a:t>
                      </a:r>
                      <a:r>
                        <a:rPr lang="zh-CN" sz="2800" b="0" dirty="0">
                          <a:solidFill>
                            <a:schemeClr val="tx1"/>
                          </a:solidFill>
                          <a:effectLst/>
                        </a:rPr>
                        <a:t>钠等活泼金属可与水、醇、酸反应</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dirty="0">
                          <a:solidFill>
                            <a:schemeClr val="tx1"/>
                          </a:solidFill>
                          <a:effectLst/>
                        </a:rPr>
                        <a:t>极性分子易溶于极性溶剂</a:t>
                      </a:r>
                      <a:r>
                        <a:rPr lang="en-US" sz="2800" b="0" dirty="0">
                          <a:solidFill>
                            <a:schemeClr val="tx1"/>
                          </a:solidFill>
                          <a:effectLst/>
                        </a:rPr>
                        <a:t>;</a:t>
                      </a:r>
                      <a:r>
                        <a:rPr lang="zh-CN" sz="2800" b="0" dirty="0">
                          <a:solidFill>
                            <a:schemeClr val="tx1"/>
                          </a:solidFill>
                          <a:effectLst/>
                        </a:rPr>
                        <a:t>非极性分子易溶于非极性溶剂</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rPr>
                        <a:t>不溶于任何溶剂</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17326855"/>
                  </a:ext>
                </a:extLst>
              </a:tr>
              <a:tr h="0">
                <a:tc gridSpan="2">
                  <a:txBody>
                    <a:bodyPr/>
                    <a:lstStyle/>
                    <a:p>
                      <a:pPr algn="ctr">
                        <a:lnSpc>
                          <a:spcPct val="130000"/>
                        </a:lnSpc>
                        <a:spcAft>
                          <a:spcPts val="0"/>
                        </a:spcAft>
                      </a:pPr>
                      <a:r>
                        <a:rPr lang="zh-CN" sz="2800" b="0">
                          <a:solidFill>
                            <a:schemeClr val="tx1"/>
                          </a:solidFill>
                          <a:effectLst/>
                        </a:rPr>
                        <a:t>典型实例</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a:txBody>
                    <a:bodyPr/>
                    <a:lstStyle/>
                    <a:p>
                      <a:pPr>
                        <a:lnSpc>
                          <a:spcPct val="130000"/>
                        </a:lnSpc>
                        <a:spcAft>
                          <a:spcPts val="0"/>
                        </a:spcAft>
                      </a:pPr>
                      <a:r>
                        <a:rPr lang="zh-CN" sz="2800" b="0">
                          <a:solidFill>
                            <a:schemeClr val="tx1"/>
                          </a:solidFill>
                          <a:effectLst/>
                        </a:rPr>
                        <a:t>强碱、绝大部分盐、金属氧化物</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rPr>
                        <a:t>金属单质与合金</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dirty="0">
                          <a:solidFill>
                            <a:schemeClr val="tx1"/>
                          </a:solidFill>
                          <a:effectLst/>
                        </a:rPr>
                        <a:t>大多数非金属单质、非金属氧化物、酸</a:t>
                      </a:r>
                      <a:r>
                        <a:rPr lang="en-US" sz="2800" b="0" dirty="0">
                          <a:solidFill>
                            <a:schemeClr val="tx1"/>
                          </a:solidFill>
                          <a:effectLst/>
                        </a:rPr>
                        <a:t>(</a:t>
                      </a:r>
                      <a:r>
                        <a:rPr lang="zh-CN" sz="2800" b="0" dirty="0">
                          <a:solidFill>
                            <a:schemeClr val="tx1"/>
                          </a:solidFill>
                          <a:effectLst/>
                        </a:rPr>
                        <a:t>如</a:t>
                      </a: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SO</a:t>
                      </a:r>
                      <a:r>
                        <a:rPr lang="en-US" sz="2800" b="0" baseline="-25000" dirty="0">
                          <a:solidFill>
                            <a:schemeClr val="tx1"/>
                          </a:solidFill>
                          <a:effectLst/>
                        </a:rPr>
                        <a:t>4</a:t>
                      </a:r>
                      <a:r>
                        <a:rPr lang="en-US" sz="2800" b="0" dirty="0">
                          <a:solidFill>
                            <a:schemeClr val="tx1"/>
                          </a:solidFill>
                          <a:effectLst/>
                        </a:rPr>
                        <a:t>)</a:t>
                      </a:r>
                      <a:r>
                        <a:rPr lang="zh-CN" sz="2800" b="0" dirty="0">
                          <a:solidFill>
                            <a:schemeClr val="tx1"/>
                          </a:solidFill>
                          <a:effectLst/>
                        </a:rPr>
                        <a:t>、非金属氢化物、绝大多数有机物</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dirty="0">
                          <a:solidFill>
                            <a:schemeClr val="tx1"/>
                          </a:solidFill>
                          <a:effectLst/>
                        </a:rPr>
                        <a:t>金刚石、硅、</a:t>
                      </a:r>
                      <a:r>
                        <a:rPr lang="en-US" sz="2800" b="0" dirty="0" err="1">
                          <a:solidFill>
                            <a:schemeClr val="tx1"/>
                          </a:solidFill>
                          <a:effectLst/>
                        </a:rPr>
                        <a:t>SiC</a:t>
                      </a:r>
                      <a:r>
                        <a:rPr lang="zh-CN" sz="2800" b="0" dirty="0">
                          <a:solidFill>
                            <a:schemeClr val="tx1"/>
                          </a:solidFill>
                          <a:effectLst/>
                        </a:rPr>
                        <a:t>等</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66318761"/>
                  </a:ext>
                </a:extLst>
              </a:tr>
            </a:tbl>
          </a:graphicData>
        </a:graphic>
      </p:graphicFrame>
      <p:sp>
        <p:nvSpPr>
          <p:cNvPr id="6" name="矩形 5">
            <a:extLst>
              <a:ext uri="{FF2B5EF4-FFF2-40B4-BE49-F238E27FC236}">
                <a16:creationId xmlns:a16="http://schemas.microsoft.com/office/drawing/2014/main" xmlns="" id="{0780CDBE-F8CB-4992-8992-AE07510ABCF4}"/>
              </a:ext>
            </a:extLst>
          </p:cNvPr>
          <p:cNvSpPr/>
          <p:nvPr/>
        </p:nvSpPr>
        <p:spPr>
          <a:xfrm>
            <a:off x="234043" y="244823"/>
            <a:ext cx="11723913" cy="661207"/>
          </a:xfrm>
          <a:prstGeom prst="rect">
            <a:avLst/>
          </a:prstGeom>
        </p:spPr>
        <p:txBody>
          <a:bodyPr wrap="square">
            <a:spAutoFit/>
          </a:bodyPr>
          <a:lstStyle/>
          <a:p>
            <a:pPr algn="r">
              <a:lnSpc>
                <a:spcPct val="150000"/>
              </a:lnSpc>
            </a:pPr>
            <a:r>
              <a:rPr lang="zh-CN" altLang="en-US" sz="2800" dirty="0"/>
              <a:t>（续表）</a:t>
            </a:r>
            <a:endParaRPr lang="zh-CN" altLang="zh-CN" sz="2800" dirty="0"/>
          </a:p>
        </p:txBody>
      </p:sp>
    </p:spTree>
    <p:extLst>
      <p:ext uri="{BB962C8B-B14F-4D97-AF65-F5344CB8AC3E}">
        <p14:creationId xmlns:p14="http://schemas.microsoft.com/office/powerpoint/2010/main" val="30563744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21ABC8D-1C46-4B5A-9C88-3EA50E8EBABA}"/>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
        <p:nvSpPr>
          <p:cNvPr id="6" name="矩形 5">
            <a:extLst>
              <a:ext uri="{FF2B5EF4-FFF2-40B4-BE49-F238E27FC236}">
                <a16:creationId xmlns:a16="http://schemas.microsoft.com/office/drawing/2014/main" xmlns="" id="{0780CDBE-F8CB-4992-8992-AE07510ABCF4}"/>
              </a:ext>
            </a:extLst>
          </p:cNvPr>
          <p:cNvSpPr/>
          <p:nvPr/>
        </p:nvSpPr>
        <p:spPr>
          <a:xfrm>
            <a:off x="234043" y="201281"/>
            <a:ext cx="11723913" cy="6555641"/>
          </a:xfrm>
          <a:prstGeom prst="rect">
            <a:avLst/>
          </a:prstGeom>
        </p:spPr>
        <p:txBody>
          <a:bodyPr wrap="square">
            <a:spAutoFit/>
          </a:bodyPr>
          <a:lstStyle/>
          <a:p>
            <a:pPr>
              <a:lnSpc>
                <a:spcPct val="150000"/>
              </a:lnSpc>
            </a:pPr>
            <a:r>
              <a:rPr lang="en-US" altLang="zh-CN" sz="2800" b="1" dirty="0"/>
              <a:t>4.</a:t>
            </a:r>
            <a:r>
              <a:rPr lang="zh-CN" altLang="zh-CN" sz="2800" b="1" dirty="0"/>
              <a:t>晶胞</a:t>
            </a:r>
          </a:p>
          <a:p>
            <a:pPr>
              <a:lnSpc>
                <a:spcPct val="150000"/>
              </a:lnSpc>
            </a:pPr>
            <a:r>
              <a:rPr lang="en-US" altLang="zh-CN" sz="2800" dirty="0"/>
              <a:t>(1)</a:t>
            </a:r>
            <a:r>
              <a:rPr lang="zh-CN" altLang="zh-CN" sz="2800" dirty="0"/>
              <a:t>概念</a:t>
            </a:r>
            <a:r>
              <a:rPr lang="en-US" altLang="zh-CN" sz="2800" dirty="0"/>
              <a:t>:</a:t>
            </a:r>
            <a:r>
              <a:rPr lang="zh-CN" altLang="zh-CN" sz="2800" dirty="0"/>
              <a:t>描述晶体结构的基本单元。</a:t>
            </a:r>
          </a:p>
          <a:p>
            <a:pPr>
              <a:lnSpc>
                <a:spcPct val="150000"/>
              </a:lnSpc>
            </a:pPr>
            <a:r>
              <a:rPr lang="en-US" altLang="zh-CN" sz="2800" dirty="0"/>
              <a:t>(2)</a:t>
            </a:r>
            <a:r>
              <a:rPr lang="zh-CN" altLang="zh-CN" sz="2800" dirty="0"/>
              <a:t>晶体中晶胞的排列</a:t>
            </a:r>
            <a:r>
              <a:rPr lang="en-US" altLang="zh-CN" sz="2800" dirty="0"/>
              <a:t>——</a:t>
            </a:r>
            <a:r>
              <a:rPr lang="zh-CN" altLang="zh-CN" sz="2800" dirty="0"/>
              <a:t>无隙并置</a:t>
            </a:r>
          </a:p>
          <a:p>
            <a:pPr>
              <a:lnSpc>
                <a:spcPct val="150000"/>
              </a:lnSpc>
            </a:pPr>
            <a:r>
              <a:rPr lang="en-US" altLang="zh-CN" sz="2800" dirty="0"/>
              <a:t>①</a:t>
            </a:r>
            <a:r>
              <a:rPr lang="zh-CN" altLang="zh-CN" sz="2800" dirty="0"/>
              <a:t>无隙</a:t>
            </a:r>
            <a:r>
              <a:rPr lang="en-US" altLang="zh-CN" sz="2800" dirty="0"/>
              <a:t>:</a:t>
            </a:r>
            <a:r>
              <a:rPr lang="zh-CN" altLang="zh-CN" sz="2800" dirty="0"/>
              <a:t>相邻晶胞之间没有任何间隙。</a:t>
            </a:r>
          </a:p>
          <a:p>
            <a:pPr>
              <a:lnSpc>
                <a:spcPct val="150000"/>
              </a:lnSpc>
            </a:pPr>
            <a:r>
              <a:rPr lang="en-US" altLang="zh-CN" sz="2800" dirty="0"/>
              <a:t>②</a:t>
            </a:r>
            <a:r>
              <a:rPr lang="zh-CN" altLang="zh-CN" sz="2800" dirty="0"/>
              <a:t>并置</a:t>
            </a:r>
            <a:r>
              <a:rPr lang="en-US" altLang="zh-CN" sz="2800" dirty="0"/>
              <a:t>:</a:t>
            </a:r>
            <a:r>
              <a:rPr lang="zh-CN" altLang="zh-CN" sz="2800" dirty="0"/>
              <a:t>所有晶胞平行排列</a:t>
            </a:r>
            <a:r>
              <a:rPr lang="en-US" altLang="zh-CN" sz="2800" dirty="0"/>
              <a:t>,</a:t>
            </a:r>
            <a:r>
              <a:rPr lang="zh-CN" altLang="zh-CN" sz="2800" dirty="0"/>
              <a:t>取向相同。</a:t>
            </a:r>
          </a:p>
          <a:p>
            <a:pPr>
              <a:lnSpc>
                <a:spcPct val="150000"/>
              </a:lnSpc>
            </a:pPr>
            <a:r>
              <a:rPr lang="en-US" altLang="zh-CN" sz="2800" b="1" dirty="0"/>
              <a:t>5.</a:t>
            </a:r>
            <a:r>
              <a:rPr lang="zh-CN" altLang="zh-CN" sz="2800" b="1" dirty="0"/>
              <a:t>晶格能</a:t>
            </a:r>
          </a:p>
          <a:p>
            <a:pPr>
              <a:lnSpc>
                <a:spcPct val="150000"/>
              </a:lnSpc>
            </a:pPr>
            <a:r>
              <a:rPr lang="en-US" altLang="zh-CN" sz="2800" dirty="0"/>
              <a:t>(1)</a:t>
            </a:r>
            <a:r>
              <a:rPr lang="zh-CN" altLang="zh-CN" sz="2800" dirty="0"/>
              <a:t>定义</a:t>
            </a:r>
          </a:p>
          <a:p>
            <a:pPr>
              <a:lnSpc>
                <a:spcPct val="150000"/>
              </a:lnSpc>
            </a:pPr>
            <a:r>
              <a:rPr lang="zh-CN" altLang="zh-CN" sz="2800" dirty="0"/>
              <a:t>气态离子形成</a:t>
            </a:r>
            <a:r>
              <a:rPr lang="en-US" altLang="zh-CN" sz="2800" dirty="0"/>
              <a:t>1 </a:t>
            </a:r>
            <a:r>
              <a:rPr lang="en-US" altLang="zh-CN" sz="2800" dirty="0" err="1"/>
              <a:t>mol</a:t>
            </a:r>
            <a:r>
              <a:rPr lang="zh-CN" altLang="zh-CN" sz="2800" dirty="0"/>
              <a:t>离子晶体释放的能量</a:t>
            </a:r>
            <a:r>
              <a:rPr lang="en-US" altLang="zh-CN" sz="2800" dirty="0"/>
              <a:t>,</a:t>
            </a:r>
            <a:r>
              <a:rPr lang="zh-CN" altLang="zh-CN" sz="2800" dirty="0"/>
              <a:t>通常取正值</a:t>
            </a:r>
            <a:r>
              <a:rPr lang="en-US" altLang="zh-CN" sz="2800" dirty="0"/>
              <a:t>,</a:t>
            </a:r>
            <a:r>
              <a:rPr lang="zh-CN" altLang="zh-CN" sz="2800" dirty="0"/>
              <a:t>单位为 </a:t>
            </a:r>
            <a:r>
              <a:rPr lang="en-US" altLang="zh-CN" sz="2800" dirty="0"/>
              <a:t>kJ·mol</a:t>
            </a:r>
            <a:r>
              <a:rPr lang="en-US" altLang="zh-CN" sz="2800" baseline="30000" dirty="0"/>
              <a:t>-1</a:t>
            </a:r>
            <a:r>
              <a:rPr lang="zh-CN" altLang="zh-CN" sz="2800" dirty="0"/>
              <a:t>。</a:t>
            </a:r>
          </a:p>
          <a:p>
            <a:pPr>
              <a:lnSpc>
                <a:spcPct val="150000"/>
              </a:lnSpc>
            </a:pPr>
            <a:r>
              <a:rPr lang="en-US" altLang="zh-CN" sz="2800" dirty="0"/>
              <a:t>(2)</a:t>
            </a:r>
            <a:r>
              <a:rPr lang="zh-CN" altLang="zh-CN" sz="2800" dirty="0"/>
              <a:t>影响因素</a:t>
            </a:r>
            <a:endParaRPr lang="zh-CN" altLang="en-US" sz="2800" dirty="0"/>
          </a:p>
          <a:p>
            <a:pPr>
              <a:lnSpc>
                <a:spcPct val="150000"/>
              </a:lnSpc>
            </a:pPr>
            <a:r>
              <a:rPr lang="en-US" altLang="zh-CN" sz="2800" dirty="0"/>
              <a:t>①</a:t>
            </a:r>
            <a:r>
              <a:rPr lang="zh-CN" altLang="zh-CN" sz="2800" dirty="0"/>
              <a:t>离子所带电荷数</a:t>
            </a:r>
            <a:r>
              <a:rPr lang="en-US" altLang="zh-CN" sz="2800" dirty="0"/>
              <a:t>:</a:t>
            </a:r>
            <a:r>
              <a:rPr lang="zh-CN" altLang="zh-CN" sz="2800" dirty="0"/>
              <a:t>离子所带电荷数越多</a:t>
            </a:r>
            <a:r>
              <a:rPr lang="en-US" altLang="zh-CN" sz="2800" dirty="0"/>
              <a:t>,</a:t>
            </a:r>
            <a:r>
              <a:rPr lang="zh-CN" altLang="zh-CN" sz="2800" dirty="0"/>
              <a:t>晶格能越大。</a:t>
            </a:r>
          </a:p>
        </p:txBody>
      </p:sp>
    </p:spTree>
    <p:extLst>
      <p:ext uri="{BB962C8B-B14F-4D97-AF65-F5344CB8AC3E}">
        <p14:creationId xmlns:p14="http://schemas.microsoft.com/office/powerpoint/2010/main" val="3562816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rPr>
              <a:t>考情精解读</a:t>
            </a:r>
          </a:p>
        </p:txBody>
      </p:sp>
      <p:sp>
        <p:nvSpPr>
          <p:cNvPr id="3" name="矩形 2">
            <a:hlinkClick r:id="rId2" action="ppaction://hlinksldjump"/>
          </p:cNvPr>
          <p:cNvSpPr/>
          <p:nvPr/>
        </p:nvSpPr>
        <p:spPr>
          <a:xfrm>
            <a:off x="4659086" y="1273628"/>
            <a:ext cx="6487885"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考纲要求</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命题规律</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命题分析预测</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629613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21ABC8D-1C46-4B5A-9C88-3EA50E8EBABA}"/>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
        <p:nvSpPr>
          <p:cNvPr id="6" name="矩形 5">
            <a:extLst>
              <a:ext uri="{FF2B5EF4-FFF2-40B4-BE49-F238E27FC236}">
                <a16:creationId xmlns:a16="http://schemas.microsoft.com/office/drawing/2014/main" xmlns="" id="{0780CDBE-F8CB-4992-8992-AE07510ABCF4}"/>
              </a:ext>
            </a:extLst>
          </p:cNvPr>
          <p:cNvSpPr/>
          <p:nvPr/>
        </p:nvSpPr>
        <p:spPr>
          <a:xfrm>
            <a:off x="234043" y="302879"/>
            <a:ext cx="11723913" cy="2677656"/>
          </a:xfrm>
          <a:prstGeom prst="rect">
            <a:avLst/>
          </a:prstGeom>
        </p:spPr>
        <p:txBody>
          <a:bodyPr wrap="square">
            <a:spAutoFit/>
          </a:bodyPr>
          <a:lstStyle/>
          <a:p>
            <a:pPr>
              <a:lnSpc>
                <a:spcPct val="150000"/>
              </a:lnSpc>
            </a:pPr>
            <a:r>
              <a:rPr lang="en-US" altLang="zh-CN" sz="2800" dirty="0"/>
              <a:t>②</a:t>
            </a:r>
            <a:r>
              <a:rPr lang="zh-CN" altLang="zh-CN" sz="2800" dirty="0"/>
              <a:t>离子的半径</a:t>
            </a:r>
            <a:r>
              <a:rPr lang="en-US" altLang="zh-CN" sz="2800" dirty="0"/>
              <a:t>:</a:t>
            </a:r>
            <a:r>
              <a:rPr lang="zh-CN" altLang="zh-CN" sz="2800" dirty="0"/>
              <a:t>离子的半径越小</a:t>
            </a:r>
            <a:r>
              <a:rPr lang="en-US" altLang="zh-CN" sz="2800" dirty="0"/>
              <a:t>,</a:t>
            </a:r>
            <a:r>
              <a:rPr lang="zh-CN" altLang="zh-CN" sz="2800" dirty="0"/>
              <a:t>晶格能越大。</a:t>
            </a:r>
          </a:p>
          <a:p>
            <a:pPr>
              <a:lnSpc>
                <a:spcPct val="150000"/>
              </a:lnSpc>
            </a:pPr>
            <a:r>
              <a:rPr lang="en-US" altLang="zh-CN" sz="2800" dirty="0"/>
              <a:t>(3)</a:t>
            </a:r>
            <a:r>
              <a:rPr lang="zh-CN" altLang="zh-CN" sz="2800" dirty="0"/>
              <a:t>与离子晶体性质的关系</a:t>
            </a:r>
          </a:p>
          <a:p>
            <a:pPr>
              <a:lnSpc>
                <a:spcPct val="150000"/>
              </a:lnSpc>
            </a:pPr>
            <a:r>
              <a:rPr lang="zh-CN" altLang="zh-CN" sz="2800" dirty="0"/>
              <a:t>晶格能越大</a:t>
            </a:r>
            <a:r>
              <a:rPr lang="en-US" altLang="zh-CN" sz="2800" dirty="0"/>
              <a:t>,</a:t>
            </a:r>
            <a:r>
              <a:rPr lang="zh-CN" altLang="zh-CN" sz="2800" dirty="0"/>
              <a:t>形成的离子晶体越稳定</a:t>
            </a:r>
            <a:r>
              <a:rPr lang="en-US" altLang="zh-CN" sz="2800" dirty="0"/>
              <a:t>,</a:t>
            </a:r>
            <a:r>
              <a:rPr lang="zh-CN" altLang="zh-CN" sz="2800" dirty="0"/>
              <a:t>且熔点越高</a:t>
            </a:r>
            <a:r>
              <a:rPr lang="en-US" altLang="zh-CN" sz="2800" dirty="0"/>
              <a:t>,</a:t>
            </a:r>
            <a:r>
              <a:rPr lang="zh-CN" altLang="zh-CN" sz="2800" dirty="0"/>
              <a:t>硬度越大。</a:t>
            </a:r>
            <a:endParaRPr lang="en-US" altLang="zh-CN" sz="2800" dirty="0"/>
          </a:p>
          <a:p>
            <a:pPr>
              <a:lnSpc>
                <a:spcPct val="150000"/>
              </a:lnSpc>
            </a:pPr>
            <a:endParaRPr lang="zh-CN" altLang="zh-CN" sz="2800" dirty="0"/>
          </a:p>
        </p:txBody>
      </p:sp>
    </p:spTree>
    <p:extLst>
      <p:ext uri="{BB962C8B-B14F-4D97-AF65-F5344CB8AC3E}">
        <p14:creationId xmlns:p14="http://schemas.microsoft.com/office/powerpoint/2010/main" val="16300252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B</a:t>
            </a:r>
            <a:r>
              <a:rPr lang="zh-CN" altLang="en-US" sz="2800" b="1" dirty="0">
                <a:solidFill>
                  <a:schemeClr val="bg1"/>
                </a:solidFill>
                <a:latin typeface="微软雅黑" panose="020B0503020204020204" pitchFamily="34" charset="-122"/>
                <a:ea typeface="微软雅黑" panose="020B0503020204020204" pitchFamily="34" charset="-122"/>
              </a:rPr>
              <a:t>方法帮</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素养大提升</a:t>
            </a:r>
          </a:p>
        </p:txBody>
      </p:sp>
      <p:sp>
        <p:nvSpPr>
          <p:cNvPr id="3" name="矩形 2">
            <a:hlinkClick r:id="rId2" action="ppaction://hlinksldjump"/>
          </p:cNvPr>
          <p:cNvSpPr/>
          <p:nvPr/>
        </p:nvSpPr>
        <p:spPr>
          <a:xfrm>
            <a:off x="4630058" y="1302658"/>
            <a:ext cx="7228114"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solidFill>
              </a:rPr>
              <a:t>方法</a:t>
            </a:r>
            <a:r>
              <a:rPr lang="en-US" altLang="zh-CN" sz="2800" dirty="0">
                <a:solidFill>
                  <a:schemeClr val="tx1"/>
                </a:solidFill>
              </a:rPr>
              <a:t>1  </a:t>
            </a:r>
            <a:r>
              <a:rPr lang="zh-CN" altLang="en-US" sz="2800" dirty="0">
                <a:solidFill>
                  <a:schemeClr val="tx1"/>
                </a:solidFill>
              </a:rPr>
              <a:t>基态原子核外电子排布</a:t>
            </a:r>
          </a:p>
          <a:p>
            <a:pPr>
              <a:lnSpc>
                <a:spcPct val="150000"/>
              </a:lnSpc>
            </a:pPr>
            <a:r>
              <a:rPr lang="zh-CN" altLang="en-US" sz="2800" dirty="0">
                <a:solidFill>
                  <a:schemeClr val="tx1"/>
                </a:solidFill>
              </a:rPr>
              <a:t>方法</a:t>
            </a:r>
            <a:r>
              <a:rPr lang="en-US" altLang="zh-CN" sz="2800" dirty="0">
                <a:solidFill>
                  <a:schemeClr val="tx1"/>
                </a:solidFill>
              </a:rPr>
              <a:t>2  </a:t>
            </a:r>
            <a:r>
              <a:rPr lang="zh-CN" altLang="en-US" sz="2800" dirty="0">
                <a:solidFill>
                  <a:schemeClr val="tx1"/>
                </a:solidFill>
              </a:rPr>
              <a:t>电离能和电负性的应用</a:t>
            </a:r>
          </a:p>
          <a:p>
            <a:pPr>
              <a:lnSpc>
                <a:spcPct val="150000"/>
              </a:lnSpc>
            </a:pPr>
            <a:r>
              <a:rPr lang="zh-CN" altLang="en-US" sz="2800" dirty="0">
                <a:solidFill>
                  <a:schemeClr val="tx1"/>
                </a:solidFill>
              </a:rPr>
              <a:t>方法</a:t>
            </a:r>
            <a:r>
              <a:rPr lang="en-US" altLang="zh-CN" sz="2800" dirty="0">
                <a:solidFill>
                  <a:schemeClr val="tx1"/>
                </a:solidFill>
              </a:rPr>
              <a:t>3  </a:t>
            </a:r>
            <a:r>
              <a:rPr lang="zh-CN" altLang="en-US" sz="2800" dirty="0">
                <a:solidFill>
                  <a:schemeClr val="tx1"/>
                </a:solidFill>
              </a:rPr>
              <a:t>分子立体构型与中心原子杂化类型的判断　键的极性与分子的极性判断</a:t>
            </a:r>
          </a:p>
          <a:p>
            <a:pPr>
              <a:lnSpc>
                <a:spcPct val="150000"/>
              </a:lnSpc>
            </a:pPr>
            <a:r>
              <a:rPr lang="zh-CN" altLang="en-US" sz="2800" dirty="0">
                <a:solidFill>
                  <a:schemeClr val="tx1"/>
                </a:solidFill>
              </a:rPr>
              <a:t>方法</a:t>
            </a:r>
            <a:r>
              <a:rPr lang="en-US" altLang="zh-CN" sz="2800" dirty="0">
                <a:solidFill>
                  <a:schemeClr val="tx1"/>
                </a:solidFill>
              </a:rPr>
              <a:t>4  </a:t>
            </a:r>
            <a:r>
              <a:rPr lang="zh-CN" altLang="en-US" sz="2800" dirty="0">
                <a:solidFill>
                  <a:schemeClr val="tx1"/>
                </a:solidFill>
              </a:rPr>
              <a:t>分子的性质</a:t>
            </a:r>
          </a:p>
          <a:p>
            <a:pPr>
              <a:lnSpc>
                <a:spcPct val="150000"/>
              </a:lnSpc>
            </a:pPr>
            <a:r>
              <a:rPr lang="zh-CN" altLang="en-US" sz="2800" dirty="0">
                <a:solidFill>
                  <a:schemeClr val="tx1"/>
                </a:solidFill>
              </a:rPr>
              <a:t>方法</a:t>
            </a:r>
            <a:r>
              <a:rPr lang="en-US" altLang="zh-CN" sz="2800" dirty="0">
                <a:solidFill>
                  <a:schemeClr val="tx1"/>
                </a:solidFill>
              </a:rPr>
              <a:t>5  </a:t>
            </a:r>
            <a:r>
              <a:rPr lang="zh-CN" altLang="en-US" sz="2800" dirty="0">
                <a:solidFill>
                  <a:schemeClr val="tx1"/>
                </a:solidFill>
              </a:rPr>
              <a:t>等电子原理的应用</a:t>
            </a:r>
          </a:p>
          <a:p>
            <a:pPr>
              <a:lnSpc>
                <a:spcPct val="150000"/>
              </a:lnSpc>
            </a:pPr>
            <a:r>
              <a:rPr lang="zh-CN" altLang="en-US" sz="2800" dirty="0">
                <a:solidFill>
                  <a:schemeClr val="tx1"/>
                </a:solidFill>
              </a:rPr>
              <a:t>方法</a:t>
            </a:r>
            <a:r>
              <a:rPr lang="en-US" altLang="zh-CN" sz="2800" dirty="0">
                <a:solidFill>
                  <a:schemeClr val="tx1"/>
                </a:solidFill>
              </a:rPr>
              <a:t>6  </a:t>
            </a:r>
            <a:r>
              <a:rPr lang="zh-CN" altLang="en-US" sz="2800" dirty="0">
                <a:solidFill>
                  <a:schemeClr val="tx1"/>
                </a:solidFill>
              </a:rPr>
              <a:t>晶体类型的判断及熔、沸点比较</a:t>
            </a:r>
          </a:p>
          <a:p>
            <a:pPr>
              <a:lnSpc>
                <a:spcPct val="150000"/>
              </a:lnSpc>
            </a:pPr>
            <a:r>
              <a:rPr lang="zh-CN" altLang="en-US" sz="2800" dirty="0">
                <a:solidFill>
                  <a:schemeClr val="tx1"/>
                </a:solidFill>
              </a:rPr>
              <a:t>方法</a:t>
            </a:r>
            <a:r>
              <a:rPr lang="en-US" altLang="zh-CN" sz="2800" dirty="0">
                <a:solidFill>
                  <a:schemeClr val="tx1"/>
                </a:solidFill>
              </a:rPr>
              <a:t>7  </a:t>
            </a:r>
            <a:r>
              <a:rPr lang="zh-CN" altLang="en-US" sz="2800" dirty="0">
                <a:solidFill>
                  <a:schemeClr val="tx1"/>
                </a:solidFill>
              </a:rPr>
              <a:t>与晶体有关的计算</a:t>
            </a:r>
          </a:p>
        </p:txBody>
      </p:sp>
    </p:spTree>
    <p:extLst>
      <p:ext uri="{BB962C8B-B14F-4D97-AF65-F5344CB8AC3E}">
        <p14:creationId xmlns:p14="http://schemas.microsoft.com/office/powerpoint/2010/main" val="39999592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990601" y="-2"/>
            <a:ext cx="520700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ea typeface="微软雅黑" panose="020B0503020204020204" pitchFamily="34" charset="-122"/>
              </a:rPr>
              <a:t>方法</a:t>
            </a:r>
            <a:r>
              <a:rPr lang="en-US" altLang="zh-CN" sz="2800" dirty="0">
                <a:solidFill>
                  <a:srgbClr val="DA251C"/>
                </a:solidFill>
                <a:ea typeface="微软雅黑" panose="020B0503020204020204" pitchFamily="34" charset="-122"/>
              </a:rPr>
              <a:t>1   </a:t>
            </a:r>
            <a:r>
              <a:rPr lang="zh-CN" altLang="en-US" sz="2800" dirty="0">
                <a:solidFill>
                  <a:srgbClr val="DA251C"/>
                </a:solidFill>
                <a:ea typeface="微软雅黑" panose="020B0503020204020204" pitchFamily="34" charset="-122"/>
              </a:rPr>
              <a:t>基态原子核外电子排布</a:t>
            </a:r>
          </a:p>
        </p:txBody>
      </p:sp>
      <p:sp>
        <p:nvSpPr>
          <p:cNvPr id="2" name="矩形 1"/>
          <p:cNvSpPr/>
          <p:nvPr/>
        </p:nvSpPr>
        <p:spPr>
          <a:xfrm>
            <a:off x="234043" y="732194"/>
            <a:ext cx="11723913" cy="1384995"/>
          </a:xfrm>
          <a:prstGeom prst="rect">
            <a:avLst/>
          </a:prstGeom>
        </p:spPr>
        <p:txBody>
          <a:bodyPr wrap="square">
            <a:spAutoFit/>
          </a:bodyPr>
          <a:lstStyle/>
          <a:p>
            <a:pPr>
              <a:lnSpc>
                <a:spcPct val="150000"/>
              </a:lnSpc>
              <a:spcAft>
                <a:spcPts val="0"/>
              </a:spcAft>
            </a:pPr>
            <a:r>
              <a:rPr lang="zh-CN" altLang="en-US" sz="2800" b="1" dirty="0">
                <a:solidFill>
                  <a:srgbClr val="DA251C"/>
                </a:solidFill>
                <a:cs typeface="Times New Roman" panose="02020603050405020304" pitchFamily="18" charset="0"/>
              </a:rPr>
              <a:t>方法解读：</a:t>
            </a:r>
            <a:endParaRPr lang="en-US" altLang="zh-CN" sz="2800" b="1" dirty="0">
              <a:solidFill>
                <a:srgbClr val="DA251C"/>
              </a:solidFill>
              <a:cs typeface="Times New Roman" panose="02020603050405020304" pitchFamily="18" charset="0"/>
            </a:endParaRPr>
          </a:p>
          <a:p>
            <a:pPr>
              <a:lnSpc>
                <a:spcPct val="150000"/>
              </a:lnSpc>
            </a:pPr>
            <a:r>
              <a:rPr lang="en-US" altLang="zh-CN" sz="2800" b="1" dirty="0"/>
              <a:t>1.</a:t>
            </a:r>
            <a:r>
              <a:rPr lang="zh-CN" altLang="en-US" sz="2800" b="1" dirty="0"/>
              <a:t>基态原子核外电子排布的表示方法</a:t>
            </a:r>
            <a:endParaRPr lang="zh-CN" altLang="zh-CN" sz="2800" b="1" dirty="0"/>
          </a:p>
        </p:txBody>
      </p:sp>
      <mc:AlternateContent xmlns:mc="http://schemas.openxmlformats.org/markup-compatibility/2006" xmlns:a14="http://schemas.microsoft.com/office/drawing/2010/main">
        <mc:Choice Requires="a14">
          <p:graphicFrame>
            <p:nvGraphicFramePr>
              <p:cNvPr id="3" name="表格 2">
                <a:extLst>
                  <a:ext uri="{FF2B5EF4-FFF2-40B4-BE49-F238E27FC236}">
                    <a16:creationId xmlns:a16="http://schemas.microsoft.com/office/drawing/2014/main" xmlns="" id="{E5F03F0C-6098-4462-89FF-ECCC1FFB3BDC}"/>
                  </a:ext>
                </a:extLst>
              </p:cNvPr>
              <p:cNvGraphicFramePr>
                <a:graphicFrameLocks noGrp="1"/>
              </p:cNvGraphicFramePr>
              <p:nvPr>
                <p:extLst>
                  <p:ext uri="{D42A27DB-BD31-4B8C-83A1-F6EECF244321}">
                    <p14:modId xmlns:p14="http://schemas.microsoft.com/office/powerpoint/2010/main" val="3345612885"/>
                  </p:ext>
                </p:extLst>
              </p:nvPr>
            </p:nvGraphicFramePr>
            <p:xfrm>
              <a:off x="371160" y="2073646"/>
              <a:ext cx="11439839" cy="4238253"/>
            </p:xfrm>
            <a:graphic>
              <a:graphicData uri="http://schemas.openxmlformats.org/drawingml/2006/table">
                <a:tbl>
                  <a:tblPr firstRow="1" firstCol="1" bandRow="1">
                    <a:tableStyleId>{5C22544A-7EE6-4342-B048-85BDC9FD1C3A}</a:tableStyleId>
                  </a:tblPr>
                  <a:tblGrid>
                    <a:gridCol w="2196519">
                      <a:extLst>
                        <a:ext uri="{9D8B030D-6E8A-4147-A177-3AD203B41FA5}">
                          <a16:colId xmlns:a16="http://schemas.microsoft.com/office/drawing/2014/main" xmlns="" val="3196490617"/>
                        </a:ext>
                      </a:extLst>
                    </a:gridCol>
                    <a:gridCol w="4488308">
                      <a:extLst>
                        <a:ext uri="{9D8B030D-6E8A-4147-A177-3AD203B41FA5}">
                          <a16:colId xmlns:a16="http://schemas.microsoft.com/office/drawing/2014/main" xmlns="" val="158494547"/>
                        </a:ext>
                      </a:extLst>
                    </a:gridCol>
                    <a:gridCol w="4755012">
                      <a:extLst>
                        <a:ext uri="{9D8B030D-6E8A-4147-A177-3AD203B41FA5}">
                          <a16:colId xmlns:a16="http://schemas.microsoft.com/office/drawing/2014/main" xmlns="" val="373041651"/>
                        </a:ext>
                      </a:extLst>
                    </a:gridCol>
                  </a:tblGrid>
                  <a:tr h="582465">
                    <a:tc>
                      <a:txBody>
                        <a:bodyPr/>
                        <a:lstStyle/>
                        <a:p>
                          <a:pPr algn="ctr">
                            <a:lnSpc>
                              <a:spcPct val="130000"/>
                            </a:lnSpc>
                            <a:spcAft>
                              <a:spcPts val="0"/>
                            </a:spcAft>
                          </a:pPr>
                          <a:r>
                            <a:rPr lang="zh-CN" sz="2800" b="0">
                              <a:solidFill>
                                <a:schemeClr val="tx1"/>
                              </a:solidFill>
                              <a:effectLst/>
                            </a:rPr>
                            <a:t>表示方法</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含义</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举例</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39319616"/>
                      </a:ext>
                    </a:extLst>
                  </a:tr>
                  <a:tr h="1218596">
                    <a:tc>
                      <a:txBody>
                        <a:bodyPr/>
                        <a:lstStyle/>
                        <a:p>
                          <a:pPr>
                            <a:lnSpc>
                              <a:spcPct val="130000"/>
                            </a:lnSpc>
                            <a:spcAft>
                              <a:spcPts val="0"/>
                            </a:spcAft>
                          </a:pPr>
                          <a:r>
                            <a:rPr lang="zh-CN" sz="2800" b="0">
                              <a:solidFill>
                                <a:schemeClr val="tx1"/>
                              </a:solidFill>
                              <a:effectLst/>
                            </a:rPr>
                            <a:t>原子或离子结构示意图</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rPr>
                            <a:t>表示核外电子分层排布和核内质子数</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endParaRPr lang="en-US"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47467665"/>
                      </a:ext>
                    </a:extLst>
                  </a:tr>
                  <a:tr h="1218596">
                    <a:tc>
                      <a:txBody>
                        <a:bodyPr/>
                        <a:lstStyle/>
                        <a:p>
                          <a:pPr algn="ctr">
                            <a:lnSpc>
                              <a:spcPct val="130000"/>
                            </a:lnSpc>
                            <a:spcAft>
                              <a:spcPts val="0"/>
                            </a:spcAft>
                          </a:pPr>
                          <a:r>
                            <a:rPr lang="zh-CN" sz="2800" b="0">
                              <a:solidFill>
                                <a:schemeClr val="tx1"/>
                              </a:solidFill>
                              <a:effectLst/>
                            </a:rPr>
                            <a:t>电子式</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rPr>
                            <a:t>用</a:t>
                          </a:r>
                          <a:r>
                            <a:rPr lang="en-US" sz="2800" b="0">
                              <a:solidFill>
                                <a:schemeClr val="tx1"/>
                              </a:solidFill>
                              <a:effectLst/>
                            </a:rPr>
                            <a:t>“·”</a:t>
                          </a:r>
                          <a:r>
                            <a:rPr lang="zh-CN" sz="2800" b="0">
                              <a:solidFill>
                                <a:schemeClr val="tx1"/>
                              </a:solidFill>
                              <a:effectLst/>
                            </a:rPr>
                            <a:t>或</a:t>
                          </a:r>
                          <a:r>
                            <a:rPr lang="en-US" sz="2800" b="0">
                              <a:solidFill>
                                <a:schemeClr val="tx1"/>
                              </a:solidFill>
                              <a:effectLst/>
                            </a:rPr>
                            <a:t>“×”</a:t>
                          </a:r>
                          <a:r>
                            <a:rPr lang="zh-CN" sz="2800" b="0">
                              <a:solidFill>
                                <a:schemeClr val="tx1"/>
                              </a:solidFill>
                              <a:effectLst/>
                            </a:rPr>
                            <a:t>表示原子最外层电子</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en-US" sz="2800" b="0" dirty="0">
                              <a:solidFill>
                                <a:schemeClr val="tx1"/>
                              </a:solidFill>
                              <a:effectLst/>
                            </a:rPr>
                            <a:t>Cl:∶</a:t>
                          </a:r>
                          <a14:m>
                            <m:oMath xmlns:m="http://schemas.openxmlformats.org/officeDocument/2006/math">
                              <m:limUpp>
                                <m:limUppPr>
                                  <m:ctrlPr>
                                    <a:rPr lang="zh-CN" sz="2800" b="0" i="1">
                                      <a:solidFill>
                                        <a:schemeClr val="tx1"/>
                                      </a:solidFill>
                                      <a:effectLst/>
                                      <a:latin typeface="Cambria Math" panose="02040503050406030204" pitchFamily="18" charset="0"/>
                                    </a:rPr>
                                  </m:ctrlPr>
                                </m:limUppPr>
                                <m:e>
                                  <m:limLow>
                                    <m:limLowPr>
                                      <m:ctrlPr>
                                        <a:rPr lang="zh-CN" sz="2800" b="0" i="1">
                                          <a:solidFill>
                                            <a:schemeClr val="tx1"/>
                                          </a:solidFill>
                                          <a:effectLst/>
                                          <a:latin typeface="Cambria Math" panose="02040503050406030204" pitchFamily="18" charset="0"/>
                                        </a:rPr>
                                      </m:ctrlPr>
                                    </m:limLowPr>
                                    <m:e>
                                      <m:r>
                                        <m:rPr>
                                          <m:sty m:val="p"/>
                                        </m:rPr>
                                        <a:rPr lang="en-US" sz="2800" b="0" i="0" smtClean="0">
                                          <a:solidFill>
                                            <a:schemeClr val="tx1"/>
                                          </a:solidFill>
                                          <a:effectLst/>
                                          <a:latin typeface="Cambria Math" panose="02040503050406030204" pitchFamily="18" charset="0"/>
                                        </a:rPr>
                                        <m:t>Cl</m:t>
                                      </m:r>
                                    </m:e>
                                    <m:lim>
                                      <m:r>
                                        <m:rPr>
                                          <m:nor/>
                                        </m:rPr>
                                        <a:rPr lang="en-US" sz="2800" b="0">
                                          <a:solidFill>
                                            <a:schemeClr val="tx1"/>
                                          </a:solidFill>
                                          <a:effectLst/>
                                        </a:rPr>
                                        <m:t>··</m:t>
                                      </m:r>
                                    </m:lim>
                                  </m:limLow>
                                </m:e>
                                <m:lim>
                                  <m:r>
                                    <m:rPr>
                                      <m:nor/>
                                    </m:rPr>
                                    <a:rPr lang="en-US" sz="2800" b="0">
                                      <a:solidFill>
                                        <a:schemeClr val="tx1"/>
                                      </a:solidFill>
                                      <a:effectLst/>
                                    </a:rPr>
                                    <m:t>··</m:t>
                                  </m:r>
                                </m:lim>
                              </m:limUpp>
                            </m:oMath>
                          </a14:m>
                          <a:r>
                            <a:rPr lang="en-US" sz="2800" b="0" dirty="0">
                              <a:solidFill>
                                <a:schemeClr val="tx1"/>
                              </a:solidFill>
                              <a:effectLst/>
                            </a:rPr>
                            <a:t>·</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97302273"/>
                      </a:ext>
                    </a:extLst>
                  </a:tr>
                  <a:tr h="1218596">
                    <a:tc>
                      <a:txBody>
                        <a:bodyPr/>
                        <a:lstStyle/>
                        <a:p>
                          <a:pPr algn="ctr">
                            <a:lnSpc>
                              <a:spcPct val="130000"/>
                            </a:lnSpc>
                            <a:spcAft>
                              <a:spcPts val="0"/>
                            </a:spcAft>
                          </a:pPr>
                          <a:r>
                            <a:rPr lang="zh-CN" sz="2800" b="0">
                              <a:solidFill>
                                <a:schemeClr val="tx1"/>
                              </a:solidFill>
                              <a:effectLst/>
                            </a:rPr>
                            <a:t>电子排布式</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dirty="0">
                              <a:solidFill>
                                <a:schemeClr val="tx1"/>
                              </a:solidFill>
                              <a:effectLst/>
                            </a:rPr>
                            <a:t>表示元素原子每个能级上排布的电子数</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en-US" sz="2800" b="0" dirty="0">
                              <a:solidFill>
                                <a:schemeClr val="tx1"/>
                              </a:solidFill>
                              <a:effectLst/>
                            </a:rPr>
                            <a:t>S:1s</a:t>
                          </a:r>
                          <a:r>
                            <a:rPr lang="en-US" sz="2800" b="0" baseline="30000" dirty="0">
                              <a:solidFill>
                                <a:schemeClr val="tx1"/>
                              </a:solidFill>
                              <a:effectLst/>
                            </a:rPr>
                            <a:t>2</a:t>
                          </a:r>
                          <a:r>
                            <a:rPr lang="en-US" sz="2800" b="0" dirty="0">
                              <a:solidFill>
                                <a:schemeClr val="tx1"/>
                              </a:solidFill>
                              <a:effectLst/>
                            </a:rPr>
                            <a:t>2s</a:t>
                          </a:r>
                          <a:r>
                            <a:rPr lang="en-US" sz="2800" b="0" baseline="30000" dirty="0">
                              <a:solidFill>
                                <a:schemeClr val="tx1"/>
                              </a:solidFill>
                              <a:effectLst/>
                            </a:rPr>
                            <a:t>2</a:t>
                          </a:r>
                          <a:r>
                            <a:rPr lang="en-US" sz="2800" b="0" dirty="0">
                              <a:solidFill>
                                <a:schemeClr val="tx1"/>
                              </a:solidFill>
                              <a:effectLst/>
                            </a:rPr>
                            <a:t>2p</a:t>
                          </a:r>
                          <a:r>
                            <a:rPr lang="en-US" sz="2800" b="0" baseline="30000" dirty="0">
                              <a:solidFill>
                                <a:schemeClr val="tx1"/>
                              </a:solidFill>
                              <a:effectLst/>
                            </a:rPr>
                            <a:t>6</a:t>
                          </a:r>
                          <a:r>
                            <a:rPr lang="en-US" sz="2800" b="0" dirty="0">
                              <a:solidFill>
                                <a:schemeClr val="tx1"/>
                              </a:solidFill>
                              <a:effectLst/>
                            </a:rPr>
                            <a:t>3s</a:t>
                          </a:r>
                          <a:r>
                            <a:rPr lang="en-US" sz="2800" b="0" baseline="30000" dirty="0">
                              <a:solidFill>
                                <a:schemeClr val="tx1"/>
                              </a:solidFill>
                              <a:effectLst/>
                            </a:rPr>
                            <a:t>2</a:t>
                          </a:r>
                          <a:r>
                            <a:rPr lang="en-US" sz="2800" b="0" dirty="0">
                              <a:solidFill>
                                <a:schemeClr val="tx1"/>
                              </a:solidFill>
                              <a:effectLst/>
                            </a:rPr>
                            <a:t>3p</a:t>
                          </a:r>
                          <a:r>
                            <a:rPr lang="en-US" sz="2800" b="0" baseline="30000" dirty="0">
                              <a:solidFill>
                                <a:schemeClr val="tx1"/>
                              </a:solidFill>
                              <a:effectLst/>
                            </a:rPr>
                            <a:t>4</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16105474"/>
                      </a:ext>
                    </a:extLst>
                  </a:tr>
                </a:tbl>
              </a:graphicData>
            </a:graphic>
          </p:graphicFrame>
        </mc:Choice>
        <mc:Fallback xmlns="">
          <p:graphicFrame>
            <p:nvGraphicFramePr>
              <p:cNvPr id="3" name="表格 2">
                <a:extLst>
                  <a:ext uri="{FF2B5EF4-FFF2-40B4-BE49-F238E27FC236}">
                    <a16:creationId xmlns:a16="http://schemas.microsoft.com/office/drawing/2014/main" id="{E5F03F0C-6098-4462-89FF-ECCC1FFB3BDC}"/>
                  </a:ext>
                </a:extLst>
              </p:cNvPr>
              <p:cNvGraphicFramePr>
                <a:graphicFrameLocks noGrp="1"/>
              </p:cNvGraphicFramePr>
              <p:nvPr>
                <p:extLst>
                  <p:ext uri="{D42A27DB-BD31-4B8C-83A1-F6EECF244321}">
                    <p14:modId xmlns:p14="http://schemas.microsoft.com/office/powerpoint/2010/main" val="3345612885"/>
                  </p:ext>
                </p:extLst>
              </p:nvPr>
            </p:nvGraphicFramePr>
            <p:xfrm>
              <a:off x="371160" y="2073646"/>
              <a:ext cx="11439839" cy="4238253"/>
            </p:xfrm>
            <a:graphic>
              <a:graphicData uri="http://schemas.openxmlformats.org/drawingml/2006/table">
                <a:tbl>
                  <a:tblPr firstRow="1" firstCol="1" bandRow="1">
                    <a:tableStyleId>{5C22544A-7EE6-4342-B048-85BDC9FD1C3A}</a:tableStyleId>
                  </a:tblPr>
                  <a:tblGrid>
                    <a:gridCol w="2196519">
                      <a:extLst>
                        <a:ext uri="{9D8B030D-6E8A-4147-A177-3AD203B41FA5}">
                          <a16:colId xmlns:a16="http://schemas.microsoft.com/office/drawing/2014/main" val="3196490617"/>
                        </a:ext>
                      </a:extLst>
                    </a:gridCol>
                    <a:gridCol w="4488308">
                      <a:extLst>
                        <a:ext uri="{9D8B030D-6E8A-4147-A177-3AD203B41FA5}">
                          <a16:colId xmlns:a16="http://schemas.microsoft.com/office/drawing/2014/main" val="158494547"/>
                        </a:ext>
                      </a:extLst>
                    </a:gridCol>
                    <a:gridCol w="4755012">
                      <a:extLst>
                        <a:ext uri="{9D8B030D-6E8A-4147-A177-3AD203B41FA5}">
                          <a16:colId xmlns:a16="http://schemas.microsoft.com/office/drawing/2014/main" val="373041651"/>
                        </a:ext>
                      </a:extLst>
                    </a:gridCol>
                  </a:tblGrid>
                  <a:tr h="582465">
                    <a:tc>
                      <a:txBody>
                        <a:bodyPr/>
                        <a:lstStyle/>
                        <a:p>
                          <a:pPr algn="ctr">
                            <a:lnSpc>
                              <a:spcPct val="130000"/>
                            </a:lnSpc>
                            <a:spcAft>
                              <a:spcPts val="0"/>
                            </a:spcAft>
                          </a:pPr>
                          <a:r>
                            <a:rPr lang="zh-CN" sz="2800" b="0">
                              <a:solidFill>
                                <a:schemeClr val="tx1"/>
                              </a:solidFill>
                              <a:effectLst/>
                            </a:rPr>
                            <a:t>表示方法</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含义</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举例</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9319616"/>
                      </a:ext>
                    </a:extLst>
                  </a:tr>
                  <a:tr h="1218596">
                    <a:tc>
                      <a:txBody>
                        <a:bodyPr/>
                        <a:lstStyle/>
                        <a:p>
                          <a:pPr>
                            <a:lnSpc>
                              <a:spcPct val="130000"/>
                            </a:lnSpc>
                            <a:spcAft>
                              <a:spcPts val="0"/>
                            </a:spcAft>
                          </a:pPr>
                          <a:r>
                            <a:rPr lang="zh-CN" sz="2800" b="0">
                              <a:solidFill>
                                <a:schemeClr val="tx1"/>
                              </a:solidFill>
                              <a:effectLst/>
                            </a:rPr>
                            <a:t>原子或离子结构示意图</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rPr>
                            <a:t>表示核外电子分层排布和核内质子数</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endParaRPr lang="en-US"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7467665"/>
                      </a:ext>
                    </a:extLst>
                  </a:tr>
                  <a:tr h="1218596">
                    <a:tc>
                      <a:txBody>
                        <a:bodyPr/>
                        <a:lstStyle/>
                        <a:p>
                          <a:pPr algn="ctr">
                            <a:lnSpc>
                              <a:spcPct val="130000"/>
                            </a:lnSpc>
                            <a:spcAft>
                              <a:spcPts val="0"/>
                            </a:spcAft>
                          </a:pPr>
                          <a:r>
                            <a:rPr lang="zh-CN" sz="2800" b="0">
                              <a:solidFill>
                                <a:schemeClr val="tx1"/>
                              </a:solidFill>
                              <a:effectLst/>
                            </a:rPr>
                            <a:t>电子式</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rPr>
                            <a:t>用</a:t>
                          </a:r>
                          <a:r>
                            <a:rPr lang="en-US" sz="2800" b="0">
                              <a:solidFill>
                                <a:schemeClr val="tx1"/>
                              </a:solidFill>
                              <a:effectLst/>
                            </a:rPr>
                            <a:t>“·”</a:t>
                          </a:r>
                          <a:r>
                            <a:rPr lang="zh-CN" sz="2800" b="0">
                              <a:solidFill>
                                <a:schemeClr val="tx1"/>
                              </a:solidFill>
                              <a:effectLst/>
                            </a:rPr>
                            <a:t>或</a:t>
                          </a:r>
                          <a:r>
                            <a:rPr lang="en-US" sz="2800" b="0">
                              <a:solidFill>
                                <a:schemeClr val="tx1"/>
                              </a:solidFill>
                              <a:effectLst/>
                            </a:rPr>
                            <a:t>“×”</a:t>
                          </a:r>
                          <a:r>
                            <a:rPr lang="zh-CN" sz="2800" b="0">
                              <a:solidFill>
                                <a:schemeClr val="tx1"/>
                              </a:solidFill>
                              <a:effectLst/>
                            </a:rPr>
                            <a:t>表示原子最外层电子</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40589" t="-150000" r="-256" b="-108500"/>
                          </a:stretch>
                        </a:blipFill>
                      </a:tcPr>
                    </a:tc>
                    <a:extLst>
                      <a:ext uri="{0D108BD9-81ED-4DB2-BD59-A6C34878D82A}">
                        <a16:rowId xmlns:a16="http://schemas.microsoft.com/office/drawing/2014/main" val="2297302273"/>
                      </a:ext>
                    </a:extLst>
                  </a:tr>
                  <a:tr h="1218596">
                    <a:tc>
                      <a:txBody>
                        <a:bodyPr/>
                        <a:lstStyle/>
                        <a:p>
                          <a:pPr algn="ctr">
                            <a:lnSpc>
                              <a:spcPct val="130000"/>
                            </a:lnSpc>
                            <a:spcAft>
                              <a:spcPts val="0"/>
                            </a:spcAft>
                          </a:pPr>
                          <a:r>
                            <a:rPr lang="zh-CN" sz="2800" b="0">
                              <a:solidFill>
                                <a:schemeClr val="tx1"/>
                              </a:solidFill>
                              <a:effectLst/>
                            </a:rPr>
                            <a:t>电子排布式</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dirty="0">
                              <a:solidFill>
                                <a:schemeClr val="tx1"/>
                              </a:solidFill>
                              <a:effectLst/>
                            </a:rPr>
                            <a:t>表示元素原子每个能级上排布的电子数</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en-US" sz="2800" b="0" dirty="0">
                              <a:solidFill>
                                <a:schemeClr val="tx1"/>
                              </a:solidFill>
                              <a:effectLst/>
                            </a:rPr>
                            <a:t>S:1s</a:t>
                          </a:r>
                          <a:r>
                            <a:rPr lang="en-US" sz="2800" b="0" baseline="30000" dirty="0">
                              <a:solidFill>
                                <a:schemeClr val="tx1"/>
                              </a:solidFill>
                              <a:effectLst/>
                            </a:rPr>
                            <a:t>2</a:t>
                          </a:r>
                          <a:r>
                            <a:rPr lang="en-US" sz="2800" b="0" dirty="0">
                              <a:solidFill>
                                <a:schemeClr val="tx1"/>
                              </a:solidFill>
                              <a:effectLst/>
                            </a:rPr>
                            <a:t>2s</a:t>
                          </a:r>
                          <a:r>
                            <a:rPr lang="en-US" sz="2800" b="0" baseline="30000" dirty="0">
                              <a:solidFill>
                                <a:schemeClr val="tx1"/>
                              </a:solidFill>
                              <a:effectLst/>
                            </a:rPr>
                            <a:t>2</a:t>
                          </a:r>
                          <a:r>
                            <a:rPr lang="en-US" sz="2800" b="0" dirty="0">
                              <a:solidFill>
                                <a:schemeClr val="tx1"/>
                              </a:solidFill>
                              <a:effectLst/>
                            </a:rPr>
                            <a:t>2p</a:t>
                          </a:r>
                          <a:r>
                            <a:rPr lang="en-US" sz="2800" b="0" baseline="30000" dirty="0">
                              <a:solidFill>
                                <a:schemeClr val="tx1"/>
                              </a:solidFill>
                              <a:effectLst/>
                            </a:rPr>
                            <a:t>6</a:t>
                          </a:r>
                          <a:r>
                            <a:rPr lang="en-US" sz="2800" b="0" dirty="0">
                              <a:solidFill>
                                <a:schemeClr val="tx1"/>
                              </a:solidFill>
                              <a:effectLst/>
                            </a:rPr>
                            <a:t>3s</a:t>
                          </a:r>
                          <a:r>
                            <a:rPr lang="en-US" sz="2800" b="0" baseline="30000" dirty="0">
                              <a:solidFill>
                                <a:schemeClr val="tx1"/>
                              </a:solidFill>
                              <a:effectLst/>
                            </a:rPr>
                            <a:t>2</a:t>
                          </a:r>
                          <a:r>
                            <a:rPr lang="en-US" sz="2800" b="0" dirty="0">
                              <a:solidFill>
                                <a:schemeClr val="tx1"/>
                              </a:solidFill>
                              <a:effectLst/>
                            </a:rPr>
                            <a:t>3p</a:t>
                          </a:r>
                          <a:r>
                            <a:rPr lang="en-US" sz="2800" b="0" baseline="30000" dirty="0">
                              <a:solidFill>
                                <a:schemeClr val="tx1"/>
                              </a:solidFill>
                              <a:effectLst/>
                            </a:rPr>
                            <a:t>4</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6105474"/>
                      </a:ext>
                    </a:extLst>
                  </a:tr>
                </a:tbl>
              </a:graphicData>
            </a:graphic>
          </p:graphicFrame>
        </mc:Fallback>
      </mc:AlternateContent>
      <p:pic>
        <p:nvPicPr>
          <p:cNvPr id="78849" name="18DYEBHXS14.jpg">
            <a:extLst>
              <a:ext uri="{FF2B5EF4-FFF2-40B4-BE49-F238E27FC236}">
                <a16:creationId xmlns:a16="http://schemas.microsoft.com/office/drawing/2014/main" xmlns="" id="{EF06B691-9B3B-4A35-8536-661365F795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7700" y="2768079"/>
            <a:ext cx="2487386" cy="748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5438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2FF1FB9D-4B2F-4A26-95C1-DD82FCB62F88}"/>
              </a:ext>
            </a:extLst>
          </p:cNvPr>
          <p:cNvPicPr/>
          <p:nvPr/>
        </p:nvPicPr>
        <p:blipFill>
          <a:blip r:embed="rId3"/>
          <a:stretch>
            <a:fillRect/>
          </a:stretch>
        </p:blipFill>
        <p:spPr>
          <a:xfrm>
            <a:off x="2793322" y="3632200"/>
            <a:ext cx="690109" cy="622098"/>
          </a:xfrm>
          <a:prstGeom prst="rect">
            <a:avLst/>
          </a:prstGeom>
        </p:spPr>
      </p:pic>
      <p:sp>
        <p:nvSpPr>
          <p:cNvPr id="6" name="矩形 5">
            <a:extLst>
              <a:ext uri="{FF2B5EF4-FFF2-40B4-BE49-F238E27FC236}">
                <a16:creationId xmlns:a16="http://schemas.microsoft.com/office/drawing/2014/main" xmlns="" id="{9C8E2509-D347-4A0B-A477-EA57B888F130}"/>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graphicFrame>
        <p:nvGraphicFramePr>
          <p:cNvPr id="7" name="表格 6">
            <a:extLst>
              <a:ext uri="{FF2B5EF4-FFF2-40B4-BE49-F238E27FC236}">
                <a16:creationId xmlns:a16="http://schemas.microsoft.com/office/drawing/2014/main" xmlns="" id="{8B42DF5E-A6AF-4DB7-86A9-BB08C5D806B0}"/>
              </a:ext>
            </a:extLst>
          </p:cNvPr>
          <p:cNvGraphicFramePr>
            <a:graphicFrameLocks noGrp="1"/>
          </p:cNvGraphicFramePr>
          <p:nvPr>
            <p:extLst>
              <p:ext uri="{D42A27DB-BD31-4B8C-83A1-F6EECF244321}">
                <p14:modId xmlns:p14="http://schemas.microsoft.com/office/powerpoint/2010/main" val="129958019"/>
              </p:ext>
            </p:extLst>
          </p:nvPr>
        </p:nvGraphicFramePr>
        <p:xfrm>
          <a:off x="358460" y="906030"/>
          <a:ext cx="11477941" cy="4497242"/>
        </p:xfrm>
        <a:graphic>
          <a:graphicData uri="http://schemas.openxmlformats.org/drawingml/2006/table">
            <a:tbl>
              <a:tblPr firstRow="1" firstCol="1" bandRow="1">
                <a:tableStyleId>{5C22544A-7EE6-4342-B048-85BDC9FD1C3A}</a:tableStyleId>
              </a:tblPr>
              <a:tblGrid>
                <a:gridCol w="2321240">
                  <a:extLst>
                    <a:ext uri="{9D8B030D-6E8A-4147-A177-3AD203B41FA5}">
                      <a16:colId xmlns:a16="http://schemas.microsoft.com/office/drawing/2014/main" xmlns="" val="3196490617"/>
                    </a:ext>
                  </a:extLst>
                </a:gridCol>
                <a:gridCol w="4279900">
                  <a:extLst>
                    <a:ext uri="{9D8B030D-6E8A-4147-A177-3AD203B41FA5}">
                      <a16:colId xmlns:a16="http://schemas.microsoft.com/office/drawing/2014/main" xmlns="" val="158494547"/>
                    </a:ext>
                  </a:extLst>
                </a:gridCol>
                <a:gridCol w="4876801">
                  <a:extLst>
                    <a:ext uri="{9D8B030D-6E8A-4147-A177-3AD203B41FA5}">
                      <a16:colId xmlns:a16="http://schemas.microsoft.com/office/drawing/2014/main" xmlns="" val="373041651"/>
                    </a:ext>
                  </a:extLst>
                </a:gridCol>
              </a:tblGrid>
              <a:tr h="642463">
                <a:tc>
                  <a:txBody>
                    <a:bodyPr/>
                    <a:lstStyle/>
                    <a:p>
                      <a:pPr algn="ctr">
                        <a:lnSpc>
                          <a:spcPct val="130000"/>
                        </a:lnSpc>
                        <a:spcAft>
                          <a:spcPts val="0"/>
                        </a:spcAft>
                      </a:pPr>
                      <a:r>
                        <a:rPr lang="zh-CN" sz="2800" b="0" dirty="0">
                          <a:solidFill>
                            <a:schemeClr val="tx1"/>
                          </a:solidFill>
                          <a:effectLst/>
                        </a:rPr>
                        <a:t>表示方法</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含义</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举例</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39319616"/>
                  </a:ext>
                </a:extLst>
              </a:tr>
              <a:tr h="1284926">
                <a:tc>
                  <a:txBody>
                    <a:bodyPr/>
                    <a:lstStyle/>
                    <a:p>
                      <a:pPr>
                        <a:lnSpc>
                          <a:spcPct val="130000"/>
                        </a:lnSpc>
                        <a:spcAft>
                          <a:spcPts val="0"/>
                        </a:spcAft>
                      </a:pPr>
                      <a:r>
                        <a:rPr lang="zh-CN" sz="2800" b="0" dirty="0">
                          <a:solidFill>
                            <a:schemeClr val="tx1"/>
                          </a:solidFill>
                          <a:effectLst/>
                        </a:rPr>
                        <a:t>电子排布图</a:t>
                      </a:r>
                      <a:endParaRPr lang="en-US" altLang="zh-CN" sz="2800" b="0" dirty="0">
                        <a:solidFill>
                          <a:schemeClr val="tx1"/>
                        </a:solidFill>
                        <a:effectLst/>
                      </a:endParaRPr>
                    </a:p>
                    <a:p>
                      <a:pPr>
                        <a:lnSpc>
                          <a:spcPct val="130000"/>
                        </a:lnSpc>
                        <a:spcAft>
                          <a:spcPts val="0"/>
                        </a:spcAft>
                      </a:pPr>
                      <a:r>
                        <a:rPr lang="en-US" sz="2800" b="0" dirty="0">
                          <a:solidFill>
                            <a:schemeClr val="tx1"/>
                          </a:solidFill>
                          <a:effectLst/>
                        </a:rPr>
                        <a:t>(</a:t>
                      </a:r>
                      <a:r>
                        <a:rPr lang="zh-CN" sz="2800" b="0" dirty="0">
                          <a:solidFill>
                            <a:schemeClr val="tx1"/>
                          </a:solidFill>
                          <a:effectLst/>
                        </a:rPr>
                        <a:t>轨道表达式</a:t>
                      </a:r>
                      <a:r>
                        <a:rPr lang="en-US" sz="2800" b="0" dirty="0">
                          <a:solidFill>
                            <a:schemeClr val="tx1"/>
                          </a:solidFill>
                          <a:effectLst/>
                        </a:rPr>
                        <a:t>)</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rPr>
                        <a:t>表示每个原子轨道中电子的运动状态</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dirty="0">
                          <a:solidFill>
                            <a:schemeClr val="tx1"/>
                          </a:solidFill>
                          <a:effectLst/>
                        </a:rPr>
                        <a:t>O:</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451237"/>
                  </a:ext>
                </a:extLst>
              </a:tr>
              <a:tr h="2569853">
                <a:tc>
                  <a:txBody>
                    <a:bodyPr/>
                    <a:lstStyle/>
                    <a:p>
                      <a:pPr>
                        <a:lnSpc>
                          <a:spcPct val="130000"/>
                        </a:lnSpc>
                        <a:spcAft>
                          <a:spcPts val="0"/>
                        </a:spcAft>
                      </a:pPr>
                      <a:r>
                        <a:rPr lang="zh-CN" sz="2800" b="0">
                          <a:solidFill>
                            <a:schemeClr val="tx1"/>
                          </a:solidFill>
                          <a:effectLst/>
                        </a:rPr>
                        <a:t>价层电子排布式或排布图</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rPr>
                        <a:t>表示价层电子的排布</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dirty="0">
                          <a:solidFill>
                            <a:schemeClr val="tx1"/>
                          </a:solidFill>
                          <a:effectLst/>
                        </a:rPr>
                        <a:t>Fe(</a:t>
                      </a:r>
                      <a:r>
                        <a:rPr lang="zh-CN" sz="2800" b="0" dirty="0">
                          <a:solidFill>
                            <a:schemeClr val="tx1"/>
                          </a:solidFill>
                          <a:effectLst/>
                        </a:rPr>
                        <a:t>价层电子排布式</a:t>
                      </a:r>
                      <a:r>
                        <a:rPr lang="en-US" sz="2800" b="0" dirty="0">
                          <a:solidFill>
                            <a:schemeClr val="tx1"/>
                          </a:solidFill>
                          <a:effectLst/>
                        </a:rPr>
                        <a:t>):3d</a:t>
                      </a:r>
                      <a:r>
                        <a:rPr lang="en-US" sz="2800" b="0" baseline="30000" dirty="0">
                          <a:solidFill>
                            <a:schemeClr val="tx1"/>
                          </a:solidFill>
                          <a:effectLst/>
                        </a:rPr>
                        <a:t>6</a:t>
                      </a:r>
                      <a:r>
                        <a:rPr lang="en-US" sz="2800" b="0" dirty="0">
                          <a:solidFill>
                            <a:schemeClr val="tx1"/>
                          </a:solidFill>
                          <a:effectLst/>
                        </a:rPr>
                        <a:t>4s</a:t>
                      </a:r>
                      <a:r>
                        <a:rPr lang="en-US" sz="2800" b="0" baseline="30000" dirty="0">
                          <a:solidFill>
                            <a:schemeClr val="tx1"/>
                          </a:solidFill>
                          <a:effectLst/>
                        </a:rPr>
                        <a:t>2</a:t>
                      </a:r>
                      <a:endParaRPr lang="zh-CN" sz="2800" b="0" dirty="0">
                        <a:solidFill>
                          <a:schemeClr val="tx1"/>
                        </a:solidFill>
                        <a:effectLst/>
                      </a:endParaRPr>
                    </a:p>
                    <a:p>
                      <a:pPr>
                        <a:lnSpc>
                          <a:spcPct val="130000"/>
                        </a:lnSpc>
                        <a:spcAft>
                          <a:spcPts val="0"/>
                        </a:spcAft>
                      </a:pPr>
                      <a:r>
                        <a:rPr lang="en-US" sz="2800" b="0" dirty="0">
                          <a:solidFill>
                            <a:schemeClr val="tx1"/>
                          </a:solidFill>
                          <a:effectLst/>
                        </a:rPr>
                        <a:t>Fe(</a:t>
                      </a:r>
                      <a:r>
                        <a:rPr lang="zh-CN" sz="2800" b="0" dirty="0">
                          <a:solidFill>
                            <a:schemeClr val="tx1"/>
                          </a:solidFill>
                          <a:effectLst/>
                        </a:rPr>
                        <a:t>价层电子排布图</a:t>
                      </a:r>
                      <a:r>
                        <a:rPr lang="en-US" sz="2800" b="0" dirty="0">
                          <a:solidFill>
                            <a:schemeClr val="tx1"/>
                          </a:solidFill>
                          <a:effectLst/>
                        </a:rPr>
                        <a:t>):</a:t>
                      </a:r>
                    </a:p>
                    <a:p>
                      <a:pPr>
                        <a:lnSpc>
                          <a:spcPct val="130000"/>
                        </a:lnSpc>
                        <a:spcAft>
                          <a:spcPts val="0"/>
                        </a:spcAft>
                      </a:pPr>
                      <a:endParaRPr lang="zh-CN" sz="2800" b="0" dirty="0">
                        <a:solidFill>
                          <a:schemeClr val="tx1"/>
                        </a:solidFill>
                        <a:effectLst/>
                      </a:endParaRPr>
                    </a:p>
                    <a:p>
                      <a:pPr>
                        <a:lnSpc>
                          <a:spcPct val="130000"/>
                        </a:lnSpc>
                        <a:spcAft>
                          <a:spcPts val="0"/>
                        </a:spcAft>
                      </a:pPr>
                      <a:r>
                        <a:rPr lang="zh-CN" sz="2800" b="0" dirty="0">
                          <a:solidFill>
                            <a:schemeClr val="tx1"/>
                          </a:solidFill>
                          <a:effectLst/>
                        </a:rPr>
                        <a:t>　　　</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564910157"/>
                  </a:ext>
                </a:extLst>
              </a:tr>
            </a:tbl>
          </a:graphicData>
        </a:graphic>
      </p:graphicFrame>
      <p:sp>
        <p:nvSpPr>
          <p:cNvPr id="8" name="矩形 7">
            <a:extLst>
              <a:ext uri="{FF2B5EF4-FFF2-40B4-BE49-F238E27FC236}">
                <a16:creationId xmlns:a16="http://schemas.microsoft.com/office/drawing/2014/main" xmlns="" id="{B25CA16F-916E-4372-A103-1117529FCFC8}"/>
              </a:ext>
            </a:extLst>
          </p:cNvPr>
          <p:cNvSpPr/>
          <p:nvPr/>
        </p:nvSpPr>
        <p:spPr>
          <a:xfrm>
            <a:off x="234043" y="244823"/>
            <a:ext cx="11723913" cy="661207"/>
          </a:xfrm>
          <a:prstGeom prst="rect">
            <a:avLst/>
          </a:prstGeom>
        </p:spPr>
        <p:txBody>
          <a:bodyPr wrap="square">
            <a:spAutoFit/>
          </a:bodyPr>
          <a:lstStyle/>
          <a:p>
            <a:pPr algn="r">
              <a:lnSpc>
                <a:spcPct val="150000"/>
              </a:lnSpc>
            </a:pPr>
            <a:r>
              <a:rPr lang="zh-CN" altLang="en-US" sz="2800" dirty="0"/>
              <a:t>（续表）</a:t>
            </a:r>
            <a:endParaRPr lang="zh-CN" altLang="zh-CN" sz="2800" dirty="0"/>
          </a:p>
        </p:txBody>
      </p:sp>
      <p:sp>
        <p:nvSpPr>
          <p:cNvPr id="11" name="矩形 10">
            <a:extLst>
              <a:ext uri="{FF2B5EF4-FFF2-40B4-BE49-F238E27FC236}">
                <a16:creationId xmlns:a16="http://schemas.microsoft.com/office/drawing/2014/main" xmlns="" id="{A77AF35F-CC8F-4A2C-AEDA-8F7D426A1698}"/>
              </a:ext>
            </a:extLst>
          </p:cNvPr>
          <p:cNvSpPr/>
          <p:nvPr/>
        </p:nvSpPr>
        <p:spPr>
          <a:xfrm>
            <a:off x="9534197" y="1567237"/>
            <a:ext cx="654957" cy="661207"/>
          </a:xfrm>
          <a:prstGeom prst="rect">
            <a:avLst/>
          </a:prstGeom>
        </p:spPr>
        <p:txBody>
          <a:bodyPr wrap="square">
            <a:spAutoFit/>
          </a:bodyPr>
          <a:lstStyle/>
          <a:p>
            <a:pPr>
              <a:lnSpc>
                <a:spcPct val="150000"/>
              </a:lnSpc>
            </a:pPr>
            <a:r>
              <a:rPr lang="en-US" altLang="zh-CN" sz="2800" dirty="0"/>
              <a:t>2p</a:t>
            </a:r>
            <a:endParaRPr lang="zh-CN" altLang="zh-CN" sz="2800" dirty="0"/>
          </a:p>
        </p:txBody>
      </p:sp>
      <p:graphicFrame>
        <p:nvGraphicFramePr>
          <p:cNvPr id="12" name="表格 11">
            <a:extLst>
              <a:ext uri="{FF2B5EF4-FFF2-40B4-BE49-F238E27FC236}">
                <a16:creationId xmlns:a16="http://schemas.microsoft.com/office/drawing/2014/main" xmlns="" id="{430248FD-9469-49B7-A829-B731AD56A81B}"/>
              </a:ext>
            </a:extLst>
          </p:cNvPr>
          <p:cNvGraphicFramePr>
            <a:graphicFrameLocks noGrp="1"/>
          </p:cNvGraphicFramePr>
          <p:nvPr>
            <p:extLst>
              <p:ext uri="{D42A27DB-BD31-4B8C-83A1-F6EECF244321}">
                <p14:modId xmlns:p14="http://schemas.microsoft.com/office/powerpoint/2010/main" val="3948366301"/>
              </p:ext>
            </p:extLst>
          </p:nvPr>
        </p:nvGraphicFramePr>
        <p:xfrm>
          <a:off x="9290303" y="2215263"/>
          <a:ext cx="1142747" cy="396240"/>
        </p:xfrm>
        <a:graphic>
          <a:graphicData uri="http://schemas.openxmlformats.org/drawingml/2006/table">
            <a:tbl>
              <a:tblPr firstRow="1" firstCol="1" bandRow="1">
                <a:tableStyleId>{5C22544A-7EE6-4342-B048-85BDC9FD1C3A}</a:tableStyleId>
              </a:tblPr>
              <a:tblGrid>
                <a:gridCol w="571373">
                  <a:extLst>
                    <a:ext uri="{9D8B030D-6E8A-4147-A177-3AD203B41FA5}">
                      <a16:colId xmlns:a16="http://schemas.microsoft.com/office/drawing/2014/main" xmlns="" val="3357362592"/>
                    </a:ext>
                  </a:extLst>
                </a:gridCol>
                <a:gridCol w="285687">
                  <a:extLst>
                    <a:ext uri="{9D8B030D-6E8A-4147-A177-3AD203B41FA5}">
                      <a16:colId xmlns:a16="http://schemas.microsoft.com/office/drawing/2014/main" xmlns="" val="4016405317"/>
                    </a:ext>
                  </a:extLst>
                </a:gridCol>
                <a:gridCol w="285687">
                  <a:extLst>
                    <a:ext uri="{9D8B030D-6E8A-4147-A177-3AD203B41FA5}">
                      <a16:colId xmlns:a16="http://schemas.microsoft.com/office/drawing/2014/main" xmlns="" val="2143038157"/>
                    </a:ext>
                  </a:extLst>
                </a:gridCol>
              </a:tblGrid>
              <a:tr h="0">
                <a:tc>
                  <a:txBody>
                    <a:bodyPr/>
                    <a:lstStyle/>
                    <a:p>
                      <a:pPr algn="ctr">
                        <a:lnSpc>
                          <a:spcPct val="100000"/>
                        </a:lnSpc>
                        <a:spcAft>
                          <a:spcPts val="0"/>
                        </a:spcAft>
                      </a:pPr>
                      <a:r>
                        <a:rPr lang="en-US" sz="2600" b="0" dirty="0">
                          <a:solidFill>
                            <a:schemeClr val="tx1"/>
                          </a:solidFill>
                          <a:effectLst/>
                        </a:rPr>
                        <a:t>↑↓</a:t>
                      </a:r>
                      <a:endParaRPr lang="zh-CN" sz="26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600" b="0">
                          <a:solidFill>
                            <a:schemeClr val="tx1"/>
                          </a:solidFill>
                          <a:effectLst/>
                        </a:rPr>
                        <a:t>↑</a:t>
                      </a:r>
                      <a:endParaRPr lang="zh-CN" sz="26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600" b="0" dirty="0">
                          <a:solidFill>
                            <a:schemeClr val="tx1"/>
                          </a:solidFill>
                          <a:effectLst/>
                        </a:rPr>
                        <a:t>↑</a:t>
                      </a:r>
                      <a:endParaRPr lang="zh-CN" sz="26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14701531"/>
                  </a:ext>
                </a:extLst>
              </a:tr>
            </a:tbl>
          </a:graphicData>
        </a:graphic>
      </p:graphicFrame>
      <p:graphicFrame>
        <p:nvGraphicFramePr>
          <p:cNvPr id="14" name="表格 13">
            <a:extLst>
              <a:ext uri="{FF2B5EF4-FFF2-40B4-BE49-F238E27FC236}">
                <a16:creationId xmlns:a16="http://schemas.microsoft.com/office/drawing/2014/main" xmlns="" id="{C435E848-BE7E-47F5-A279-356F760F7F15}"/>
              </a:ext>
            </a:extLst>
          </p:cNvPr>
          <p:cNvGraphicFramePr>
            <a:graphicFrameLocks noGrp="1"/>
          </p:cNvGraphicFramePr>
          <p:nvPr>
            <p:extLst>
              <p:ext uri="{D42A27DB-BD31-4B8C-83A1-F6EECF244321}">
                <p14:modId xmlns:p14="http://schemas.microsoft.com/office/powerpoint/2010/main" val="3622698230"/>
              </p:ext>
            </p:extLst>
          </p:nvPr>
        </p:nvGraphicFramePr>
        <p:xfrm>
          <a:off x="7589705" y="2215263"/>
          <a:ext cx="571373" cy="396240"/>
        </p:xfrm>
        <a:graphic>
          <a:graphicData uri="http://schemas.openxmlformats.org/drawingml/2006/table">
            <a:tbl>
              <a:tblPr firstRow="1" firstCol="1" bandRow="1">
                <a:tableStyleId>{5C22544A-7EE6-4342-B048-85BDC9FD1C3A}</a:tableStyleId>
              </a:tblPr>
              <a:tblGrid>
                <a:gridCol w="571373">
                  <a:extLst>
                    <a:ext uri="{9D8B030D-6E8A-4147-A177-3AD203B41FA5}">
                      <a16:colId xmlns:a16="http://schemas.microsoft.com/office/drawing/2014/main" xmlns="" val="3357362592"/>
                    </a:ext>
                  </a:extLst>
                </a:gridCol>
              </a:tblGrid>
              <a:tr h="0">
                <a:tc>
                  <a:txBody>
                    <a:bodyPr/>
                    <a:lstStyle/>
                    <a:p>
                      <a:pPr algn="ctr">
                        <a:lnSpc>
                          <a:spcPct val="100000"/>
                        </a:lnSpc>
                        <a:spcAft>
                          <a:spcPts val="0"/>
                        </a:spcAft>
                      </a:pPr>
                      <a:r>
                        <a:rPr lang="en-US" sz="2600" b="0" dirty="0">
                          <a:solidFill>
                            <a:schemeClr val="tx1"/>
                          </a:solidFill>
                          <a:effectLst/>
                        </a:rPr>
                        <a:t>↑↓</a:t>
                      </a:r>
                      <a:endParaRPr lang="zh-CN" sz="26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14701531"/>
                  </a:ext>
                </a:extLst>
              </a:tr>
            </a:tbl>
          </a:graphicData>
        </a:graphic>
      </p:graphicFrame>
      <p:graphicFrame>
        <p:nvGraphicFramePr>
          <p:cNvPr id="15" name="表格 14">
            <a:extLst>
              <a:ext uri="{FF2B5EF4-FFF2-40B4-BE49-F238E27FC236}">
                <a16:creationId xmlns:a16="http://schemas.microsoft.com/office/drawing/2014/main" xmlns="" id="{D6FA65A5-EC9E-48CF-84EA-768E5B10262A}"/>
              </a:ext>
            </a:extLst>
          </p:cNvPr>
          <p:cNvGraphicFramePr>
            <a:graphicFrameLocks noGrp="1"/>
          </p:cNvGraphicFramePr>
          <p:nvPr>
            <p:extLst>
              <p:ext uri="{D42A27DB-BD31-4B8C-83A1-F6EECF244321}">
                <p14:modId xmlns:p14="http://schemas.microsoft.com/office/powerpoint/2010/main" val="3805679886"/>
              </p:ext>
            </p:extLst>
          </p:nvPr>
        </p:nvGraphicFramePr>
        <p:xfrm>
          <a:off x="8458327" y="2215263"/>
          <a:ext cx="571373" cy="396240"/>
        </p:xfrm>
        <a:graphic>
          <a:graphicData uri="http://schemas.openxmlformats.org/drawingml/2006/table">
            <a:tbl>
              <a:tblPr firstRow="1" firstCol="1" bandRow="1">
                <a:tableStyleId>{5C22544A-7EE6-4342-B048-85BDC9FD1C3A}</a:tableStyleId>
              </a:tblPr>
              <a:tblGrid>
                <a:gridCol w="571373">
                  <a:extLst>
                    <a:ext uri="{9D8B030D-6E8A-4147-A177-3AD203B41FA5}">
                      <a16:colId xmlns:a16="http://schemas.microsoft.com/office/drawing/2014/main" xmlns="" val="3357362592"/>
                    </a:ext>
                  </a:extLst>
                </a:gridCol>
              </a:tblGrid>
              <a:tr h="0">
                <a:tc>
                  <a:txBody>
                    <a:bodyPr/>
                    <a:lstStyle/>
                    <a:p>
                      <a:pPr algn="ctr">
                        <a:lnSpc>
                          <a:spcPct val="100000"/>
                        </a:lnSpc>
                        <a:spcAft>
                          <a:spcPts val="0"/>
                        </a:spcAft>
                      </a:pPr>
                      <a:r>
                        <a:rPr lang="en-US" sz="2600" b="0" dirty="0">
                          <a:solidFill>
                            <a:schemeClr val="tx1"/>
                          </a:solidFill>
                          <a:effectLst/>
                        </a:rPr>
                        <a:t>↑↓</a:t>
                      </a:r>
                      <a:endParaRPr lang="zh-CN" sz="26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14701531"/>
                  </a:ext>
                </a:extLst>
              </a:tr>
            </a:tbl>
          </a:graphicData>
        </a:graphic>
      </p:graphicFrame>
      <p:sp>
        <p:nvSpPr>
          <p:cNvPr id="16" name="矩形 15">
            <a:extLst>
              <a:ext uri="{FF2B5EF4-FFF2-40B4-BE49-F238E27FC236}">
                <a16:creationId xmlns:a16="http://schemas.microsoft.com/office/drawing/2014/main" xmlns="" id="{21EE4ED5-0217-4353-A326-5436FD19CAB0}"/>
              </a:ext>
            </a:extLst>
          </p:cNvPr>
          <p:cNvSpPr/>
          <p:nvPr/>
        </p:nvSpPr>
        <p:spPr>
          <a:xfrm>
            <a:off x="7572530" y="1705224"/>
            <a:ext cx="503664" cy="523220"/>
          </a:xfrm>
          <a:prstGeom prst="rect">
            <a:avLst/>
          </a:prstGeom>
        </p:spPr>
        <p:txBody>
          <a:bodyPr wrap="none">
            <a:spAutoFit/>
          </a:bodyPr>
          <a:lstStyle/>
          <a:p>
            <a:r>
              <a:rPr lang="en-US" altLang="zh-CN" sz="2800" dirty="0"/>
              <a:t>1s</a:t>
            </a:r>
            <a:endParaRPr lang="zh-CN" altLang="en-US" sz="2800" dirty="0"/>
          </a:p>
        </p:txBody>
      </p:sp>
      <p:sp>
        <p:nvSpPr>
          <p:cNvPr id="17" name="矩形 16">
            <a:extLst>
              <a:ext uri="{FF2B5EF4-FFF2-40B4-BE49-F238E27FC236}">
                <a16:creationId xmlns:a16="http://schemas.microsoft.com/office/drawing/2014/main" xmlns="" id="{650A46B4-339C-4D18-8564-E7B73AFB79FE}"/>
              </a:ext>
            </a:extLst>
          </p:cNvPr>
          <p:cNvSpPr/>
          <p:nvPr/>
        </p:nvSpPr>
        <p:spPr>
          <a:xfrm>
            <a:off x="8458327" y="1705224"/>
            <a:ext cx="503664" cy="523220"/>
          </a:xfrm>
          <a:prstGeom prst="rect">
            <a:avLst/>
          </a:prstGeom>
        </p:spPr>
        <p:txBody>
          <a:bodyPr wrap="none">
            <a:spAutoFit/>
          </a:bodyPr>
          <a:lstStyle/>
          <a:p>
            <a:r>
              <a:rPr lang="en-US" altLang="zh-CN" sz="2800" dirty="0"/>
              <a:t>2s</a:t>
            </a:r>
            <a:endParaRPr lang="zh-CN" altLang="en-US" sz="2800"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8121" y="4254298"/>
            <a:ext cx="212407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80966" y="4179362"/>
            <a:ext cx="59055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97259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9C8E2509-D347-4A0B-A477-EA57B888F130}"/>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
        <p:nvSpPr>
          <p:cNvPr id="8" name="矩形 7">
            <a:extLst>
              <a:ext uri="{FF2B5EF4-FFF2-40B4-BE49-F238E27FC236}">
                <a16:creationId xmlns:a16="http://schemas.microsoft.com/office/drawing/2014/main" xmlns="" id="{B25CA16F-916E-4372-A103-1117529FCFC8}"/>
              </a:ext>
            </a:extLst>
          </p:cNvPr>
          <p:cNvSpPr/>
          <p:nvPr/>
        </p:nvSpPr>
        <p:spPr>
          <a:xfrm>
            <a:off x="234043" y="437833"/>
            <a:ext cx="11723913" cy="5909310"/>
          </a:xfrm>
          <a:prstGeom prst="rect">
            <a:avLst/>
          </a:prstGeom>
        </p:spPr>
        <p:txBody>
          <a:bodyPr wrap="square">
            <a:spAutoFit/>
          </a:bodyPr>
          <a:lstStyle/>
          <a:p>
            <a:pPr>
              <a:lnSpc>
                <a:spcPct val="150000"/>
              </a:lnSpc>
            </a:pPr>
            <a:r>
              <a:rPr lang="en-US" altLang="zh-CN" sz="2800" b="1" dirty="0"/>
              <a:t>2.</a:t>
            </a:r>
            <a:r>
              <a:rPr lang="zh-CN" altLang="zh-CN" sz="2800" b="1" dirty="0"/>
              <a:t>基态原子电子排布式的书写方法</a:t>
            </a:r>
            <a:r>
              <a:rPr lang="en-US" altLang="zh-CN" sz="2800" b="1" dirty="0"/>
              <a:t>(</a:t>
            </a:r>
            <a:r>
              <a:rPr lang="zh-CN" altLang="zh-CN" sz="2800" b="1" dirty="0"/>
              <a:t>以</a:t>
            </a:r>
            <a:r>
              <a:rPr lang="en-US" altLang="zh-CN" sz="2800" b="1" dirty="0"/>
              <a:t>Cr</a:t>
            </a:r>
            <a:r>
              <a:rPr lang="zh-CN" altLang="zh-CN" sz="2800" b="1" dirty="0"/>
              <a:t>为例</a:t>
            </a:r>
            <a:r>
              <a:rPr lang="en-US" altLang="zh-CN" sz="2800" b="1" dirty="0"/>
              <a:t>)</a:t>
            </a:r>
            <a:endParaRPr lang="zh-CN" altLang="zh-CN" sz="2800" b="1" dirty="0"/>
          </a:p>
          <a:p>
            <a:pPr>
              <a:lnSpc>
                <a:spcPct val="150000"/>
              </a:lnSpc>
            </a:pPr>
            <a:r>
              <a:rPr lang="en-US" altLang="zh-CN" sz="2800" dirty="0"/>
              <a:t>(1)</a:t>
            </a:r>
            <a:r>
              <a:rPr lang="zh-CN" altLang="zh-CN" sz="2800" dirty="0"/>
              <a:t>首先确定该原子的原子序数</a:t>
            </a:r>
            <a:r>
              <a:rPr lang="en-US" altLang="zh-CN" sz="2800" dirty="0"/>
              <a:t>,Cr</a:t>
            </a:r>
            <a:r>
              <a:rPr lang="zh-CN" altLang="zh-CN" sz="2800" dirty="0"/>
              <a:t>的原子序数为</a:t>
            </a:r>
            <a:r>
              <a:rPr lang="en-US" altLang="zh-CN" sz="2800" dirty="0"/>
              <a:t>24</a:t>
            </a:r>
            <a:r>
              <a:rPr lang="zh-CN" altLang="zh-CN" sz="2800" dirty="0"/>
              <a:t>。</a:t>
            </a:r>
          </a:p>
          <a:p>
            <a:pPr>
              <a:lnSpc>
                <a:spcPct val="150000"/>
              </a:lnSpc>
            </a:pPr>
            <a:r>
              <a:rPr lang="en-US" altLang="zh-CN" sz="2800" dirty="0"/>
              <a:t>(2)</a:t>
            </a:r>
            <a:r>
              <a:rPr lang="zh-CN" altLang="zh-CN" sz="2800" dirty="0"/>
              <a:t>根据构造原理写出该原子填充电子的能级</a:t>
            </a:r>
            <a:r>
              <a:rPr lang="en-US" altLang="zh-CN" sz="2800" dirty="0"/>
              <a:t>,</a:t>
            </a:r>
            <a:r>
              <a:rPr lang="zh-CN" altLang="zh-CN" sz="2800" dirty="0"/>
              <a:t>如</a:t>
            </a:r>
            <a:r>
              <a:rPr lang="en-US" altLang="zh-CN" sz="2800" dirty="0"/>
              <a:t>Cr:1s2s2p3s3p4s3d</a:t>
            </a:r>
            <a:r>
              <a:rPr lang="zh-CN" altLang="zh-CN" sz="2800" dirty="0"/>
              <a:t>。</a:t>
            </a:r>
          </a:p>
          <a:p>
            <a:pPr>
              <a:lnSpc>
                <a:spcPct val="150000"/>
              </a:lnSpc>
            </a:pPr>
            <a:r>
              <a:rPr lang="en-US" altLang="zh-CN" sz="2800" dirty="0"/>
              <a:t>(3)</a:t>
            </a:r>
            <a:r>
              <a:rPr lang="zh-CN" altLang="zh-CN" sz="2800" dirty="0"/>
              <a:t>根据每个能级最多所能容纳的电子数</a:t>
            </a:r>
            <a:r>
              <a:rPr lang="en-US" altLang="zh-CN" sz="2800" dirty="0"/>
              <a:t>,</a:t>
            </a:r>
            <a:r>
              <a:rPr lang="zh-CN" altLang="zh-CN" sz="2800" dirty="0"/>
              <a:t>按照</a:t>
            </a:r>
            <a:r>
              <a:rPr lang="en-US" altLang="zh-CN" sz="2800" dirty="0"/>
              <a:t>(2)</a:t>
            </a:r>
            <a:r>
              <a:rPr lang="zh-CN" altLang="zh-CN" sz="2800" dirty="0"/>
              <a:t>中的能级顺序填充电子</a:t>
            </a:r>
            <a:r>
              <a:rPr lang="en-US" altLang="zh-CN" sz="2800" dirty="0"/>
              <a:t>,</a:t>
            </a:r>
            <a:r>
              <a:rPr lang="zh-CN" altLang="zh-CN" sz="2800" dirty="0"/>
              <a:t>即</a:t>
            </a:r>
            <a:r>
              <a:rPr lang="en-US" altLang="zh-CN" sz="2800" dirty="0"/>
              <a:t>Cr:1s</a:t>
            </a:r>
            <a:r>
              <a:rPr lang="en-US" altLang="zh-CN" sz="2800" baseline="30000" dirty="0"/>
              <a:t>2</a:t>
            </a:r>
            <a:r>
              <a:rPr lang="en-US" altLang="zh-CN" sz="2800" dirty="0"/>
              <a:t>2s</a:t>
            </a:r>
            <a:r>
              <a:rPr lang="en-US" altLang="zh-CN" sz="2800" baseline="30000" dirty="0"/>
              <a:t>2</a:t>
            </a:r>
            <a:r>
              <a:rPr lang="en-US" altLang="zh-CN" sz="2800" dirty="0"/>
              <a:t>2p</a:t>
            </a:r>
            <a:r>
              <a:rPr lang="en-US" altLang="zh-CN" sz="2800" baseline="30000" dirty="0"/>
              <a:t>6</a:t>
            </a:r>
            <a:r>
              <a:rPr lang="en-US" altLang="zh-CN" sz="2800" dirty="0"/>
              <a:t>3s</a:t>
            </a:r>
            <a:r>
              <a:rPr lang="en-US" altLang="zh-CN" sz="2800" baseline="30000" dirty="0"/>
              <a:t>2</a:t>
            </a:r>
            <a:r>
              <a:rPr lang="en-US" altLang="zh-CN" sz="2800" dirty="0"/>
              <a:t>3p</a:t>
            </a:r>
            <a:r>
              <a:rPr lang="en-US" altLang="zh-CN" sz="2800" baseline="30000" dirty="0"/>
              <a:t>6</a:t>
            </a:r>
            <a:r>
              <a:rPr lang="en-US" altLang="zh-CN" sz="2800" dirty="0"/>
              <a:t>3d</a:t>
            </a:r>
            <a:r>
              <a:rPr lang="en-US" altLang="zh-CN" sz="2800" baseline="30000" dirty="0"/>
              <a:t>4</a:t>
            </a:r>
            <a:r>
              <a:rPr lang="en-US" altLang="zh-CN" sz="2800" dirty="0"/>
              <a:t>4s</a:t>
            </a:r>
            <a:r>
              <a:rPr lang="en-US" altLang="zh-CN" sz="2800" baseline="30000" dirty="0"/>
              <a:t>2</a:t>
            </a:r>
            <a:r>
              <a:rPr lang="zh-CN" altLang="zh-CN" sz="2800" dirty="0"/>
              <a:t>。</a:t>
            </a:r>
          </a:p>
          <a:p>
            <a:pPr>
              <a:lnSpc>
                <a:spcPct val="150000"/>
              </a:lnSpc>
            </a:pPr>
            <a:r>
              <a:rPr lang="en-US" altLang="zh-CN" sz="2800" dirty="0"/>
              <a:t>(4)</a:t>
            </a:r>
            <a:r>
              <a:rPr lang="zh-CN" altLang="zh-CN" sz="2800" dirty="0"/>
              <a:t>验证是否符合洪特规则特例</a:t>
            </a:r>
            <a:r>
              <a:rPr lang="en-US" altLang="zh-CN" sz="2800" dirty="0"/>
              <a:t>(</a:t>
            </a:r>
            <a:r>
              <a:rPr lang="zh-CN" altLang="zh-CN" sz="2800" dirty="0"/>
              <a:t>原子轨道在全充满、半充满或全空时能量最低</a:t>
            </a:r>
            <a:r>
              <a:rPr lang="en-US" altLang="zh-CN" sz="2800" dirty="0"/>
              <a:t>),</a:t>
            </a:r>
            <a:r>
              <a:rPr lang="zh-CN" altLang="zh-CN" sz="2800" dirty="0"/>
              <a:t>若符合</a:t>
            </a:r>
            <a:r>
              <a:rPr lang="en-US" altLang="zh-CN" sz="2800" dirty="0"/>
              <a:t>,</a:t>
            </a:r>
            <a:r>
              <a:rPr lang="zh-CN" altLang="zh-CN" sz="2800" dirty="0"/>
              <a:t>则调整最后两个能级填充的电子数</a:t>
            </a:r>
            <a:r>
              <a:rPr lang="en-US" altLang="zh-CN" sz="2800" dirty="0"/>
              <a:t>,</a:t>
            </a:r>
            <a:r>
              <a:rPr lang="zh-CN" altLang="zh-CN" sz="2800" dirty="0"/>
              <a:t>即</a:t>
            </a:r>
            <a:r>
              <a:rPr lang="en-US" altLang="zh-CN" sz="2800" dirty="0"/>
              <a:t>Cr:1s</a:t>
            </a:r>
            <a:r>
              <a:rPr lang="en-US" altLang="zh-CN" sz="2800" baseline="30000" dirty="0"/>
              <a:t>2</a:t>
            </a:r>
            <a:r>
              <a:rPr lang="en-US" altLang="zh-CN" sz="2800" dirty="0"/>
              <a:t>2s</a:t>
            </a:r>
            <a:r>
              <a:rPr lang="en-US" altLang="zh-CN" sz="2800" baseline="30000" dirty="0"/>
              <a:t>2</a:t>
            </a:r>
            <a:r>
              <a:rPr lang="en-US" altLang="zh-CN" sz="2800" dirty="0"/>
              <a:t>2p</a:t>
            </a:r>
            <a:r>
              <a:rPr lang="en-US" altLang="zh-CN" sz="2800" baseline="30000" dirty="0"/>
              <a:t>6</a:t>
            </a:r>
            <a:r>
              <a:rPr lang="en-US" altLang="zh-CN" sz="2800" dirty="0"/>
              <a:t>3s</a:t>
            </a:r>
            <a:r>
              <a:rPr lang="en-US" altLang="zh-CN" sz="2800" baseline="30000" dirty="0"/>
              <a:t>2</a:t>
            </a:r>
            <a:r>
              <a:rPr lang="en-US" altLang="zh-CN" sz="2800" dirty="0"/>
              <a:t>3p</a:t>
            </a:r>
            <a:r>
              <a:rPr lang="en-US" altLang="zh-CN" sz="2800" baseline="30000" dirty="0"/>
              <a:t>6</a:t>
            </a:r>
            <a:r>
              <a:rPr lang="en-US" altLang="zh-CN" sz="2800" dirty="0"/>
              <a:t>3d</a:t>
            </a:r>
            <a:r>
              <a:rPr lang="en-US" altLang="zh-CN" sz="2800" baseline="30000" dirty="0"/>
              <a:t>5</a:t>
            </a:r>
            <a:r>
              <a:rPr lang="en-US" altLang="zh-CN" sz="2800" dirty="0"/>
              <a:t>4s</a:t>
            </a:r>
            <a:r>
              <a:rPr lang="en-US" altLang="zh-CN" sz="2800" baseline="30000" dirty="0"/>
              <a:t>1</a:t>
            </a:r>
            <a:r>
              <a:rPr lang="zh-CN" altLang="zh-CN" sz="2800" dirty="0"/>
              <a:t>。</a:t>
            </a:r>
          </a:p>
          <a:p>
            <a:pPr>
              <a:lnSpc>
                <a:spcPct val="150000"/>
              </a:lnSpc>
            </a:pPr>
            <a:r>
              <a:rPr lang="zh-CN" altLang="zh-CN" sz="2800" dirty="0"/>
              <a:t>表示意义</a:t>
            </a:r>
            <a:r>
              <a:rPr lang="en-US" altLang="zh-CN" sz="2800" dirty="0"/>
              <a:t>:</a:t>
            </a:r>
          </a:p>
          <a:p>
            <a:pPr>
              <a:lnSpc>
                <a:spcPct val="150000"/>
              </a:lnSpc>
            </a:pPr>
            <a:endParaRPr lang="en-US" altLang="zh-CN" sz="2800" dirty="0"/>
          </a:p>
        </p:txBody>
      </p:sp>
    </p:spTree>
    <p:extLst>
      <p:ext uri="{BB962C8B-B14F-4D97-AF65-F5344CB8AC3E}">
        <p14:creationId xmlns:p14="http://schemas.microsoft.com/office/powerpoint/2010/main" val="41436297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9C8E2509-D347-4A0B-A477-EA57B888F130}"/>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
        <p:nvSpPr>
          <p:cNvPr id="8" name="矩形 7">
            <a:extLst>
              <a:ext uri="{FF2B5EF4-FFF2-40B4-BE49-F238E27FC236}">
                <a16:creationId xmlns:a16="http://schemas.microsoft.com/office/drawing/2014/main" xmlns="" id="{B25CA16F-916E-4372-A103-1117529FCFC8}"/>
              </a:ext>
            </a:extLst>
          </p:cNvPr>
          <p:cNvSpPr/>
          <p:nvPr/>
        </p:nvSpPr>
        <p:spPr>
          <a:xfrm>
            <a:off x="234043" y="2454623"/>
            <a:ext cx="11723913" cy="2677656"/>
          </a:xfrm>
          <a:prstGeom prst="rect">
            <a:avLst/>
          </a:prstGeom>
        </p:spPr>
        <p:txBody>
          <a:bodyPr wrap="square">
            <a:spAutoFit/>
          </a:bodyPr>
          <a:lstStyle/>
          <a:p>
            <a:pPr>
              <a:lnSpc>
                <a:spcPct val="150000"/>
              </a:lnSpc>
            </a:pPr>
            <a:r>
              <a:rPr lang="en-US" altLang="zh-CN" sz="2800" dirty="0"/>
              <a:t>(5)</a:t>
            </a:r>
            <a:r>
              <a:rPr lang="zh-CN" altLang="zh-CN" sz="2800" dirty="0"/>
              <a:t>简写方法</a:t>
            </a:r>
            <a:r>
              <a:rPr lang="en-US" altLang="zh-CN" sz="2800" dirty="0"/>
              <a:t>:</a:t>
            </a:r>
            <a:r>
              <a:rPr lang="zh-CN" altLang="zh-CN" sz="2800" dirty="0"/>
              <a:t>把内层电子达到稀有气体元素原子结构的部分以相应稀有气体元素的符号外加方括号来表示</a:t>
            </a:r>
            <a:r>
              <a:rPr lang="en-US" altLang="zh-CN" sz="2800" dirty="0"/>
              <a:t>,</a:t>
            </a:r>
            <a:r>
              <a:rPr lang="zh-CN" altLang="zh-CN" sz="2800" dirty="0"/>
              <a:t>即</a:t>
            </a:r>
            <a:r>
              <a:rPr lang="en-US" altLang="zh-CN" sz="2800" dirty="0"/>
              <a:t>Cr:[</a:t>
            </a:r>
            <a:r>
              <a:rPr lang="en-US" altLang="zh-CN" sz="2800" dirty="0" err="1"/>
              <a:t>Ar</a:t>
            </a:r>
            <a:r>
              <a:rPr lang="en-US" altLang="zh-CN" sz="2800" dirty="0"/>
              <a:t>] 3d</a:t>
            </a:r>
            <a:r>
              <a:rPr lang="en-US" altLang="zh-CN" sz="2800" baseline="30000" dirty="0"/>
              <a:t>5</a:t>
            </a:r>
            <a:r>
              <a:rPr lang="en-US" altLang="zh-CN" sz="2800" dirty="0"/>
              <a:t>4s</a:t>
            </a:r>
            <a:r>
              <a:rPr lang="en-US" altLang="zh-CN" sz="2800" baseline="30000" dirty="0"/>
              <a:t>1</a:t>
            </a:r>
            <a:r>
              <a:rPr lang="zh-CN" altLang="zh-CN" sz="2800" dirty="0"/>
              <a:t>。</a:t>
            </a:r>
          </a:p>
          <a:p>
            <a:pPr>
              <a:lnSpc>
                <a:spcPct val="150000"/>
              </a:lnSpc>
            </a:pPr>
            <a:r>
              <a:rPr lang="en-US" altLang="zh-CN" sz="2800" b="1" dirty="0"/>
              <a:t>3.</a:t>
            </a:r>
            <a:r>
              <a:rPr lang="zh-CN" altLang="zh-CN" sz="2800" b="1" dirty="0"/>
              <a:t>基态原子电子排布图</a:t>
            </a:r>
            <a:r>
              <a:rPr lang="en-US" altLang="zh-CN" sz="2800" b="1" dirty="0"/>
              <a:t>(</a:t>
            </a:r>
            <a:r>
              <a:rPr lang="zh-CN" altLang="zh-CN" sz="2800" b="1" dirty="0"/>
              <a:t>轨道表达式</a:t>
            </a:r>
            <a:r>
              <a:rPr lang="en-US" altLang="zh-CN" sz="2800" b="1" dirty="0"/>
              <a:t>)</a:t>
            </a:r>
            <a:r>
              <a:rPr lang="zh-CN" altLang="zh-CN" sz="2800" b="1" dirty="0"/>
              <a:t>的书写方法</a:t>
            </a:r>
            <a:r>
              <a:rPr lang="en-US" altLang="zh-CN" sz="2800" b="1" dirty="0"/>
              <a:t>(</a:t>
            </a:r>
            <a:r>
              <a:rPr lang="zh-CN" altLang="zh-CN" sz="2800" b="1" dirty="0"/>
              <a:t>以</a:t>
            </a:r>
            <a:r>
              <a:rPr lang="en-US" altLang="zh-CN" sz="2800" b="1" dirty="0"/>
              <a:t>Cr</a:t>
            </a:r>
            <a:r>
              <a:rPr lang="zh-CN" altLang="zh-CN" sz="2800" b="1" dirty="0"/>
              <a:t>为例</a:t>
            </a:r>
            <a:r>
              <a:rPr lang="en-US" altLang="zh-CN" sz="2800" b="1" dirty="0"/>
              <a:t>)</a:t>
            </a:r>
            <a:endParaRPr lang="zh-CN" altLang="zh-CN" sz="2800" b="1" dirty="0"/>
          </a:p>
          <a:p>
            <a:pPr>
              <a:lnSpc>
                <a:spcPct val="150000"/>
              </a:lnSpc>
            </a:pPr>
            <a:endParaRPr lang="zh-CN" altLang="zh-CN" sz="2800" dirty="0"/>
          </a:p>
        </p:txBody>
      </p:sp>
      <p:pic>
        <p:nvPicPr>
          <p:cNvPr id="4" name="18DYEBHXS17.jpg" descr="id:2147514817;FounderCES">
            <a:extLst>
              <a:ext uri="{FF2B5EF4-FFF2-40B4-BE49-F238E27FC236}">
                <a16:creationId xmlns:a16="http://schemas.microsoft.com/office/drawing/2014/main" xmlns="" id="{7178D9EF-CF38-44E0-ABA3-9683E8D8EEB2}"/>
              </a:ext>
            </a:extLst>
          </p:cNvPr>
          <p:cNvPicPr/>
          <p:nvPr/>
        </p:nvPicPr>
        <p:blipFill>
          <a:blip r:embed="rId3"/>
          <a:stretch>
            <a:fillRect/>
          </a:stretch>
        </p:blipFill>
        <p:spPr>
          <a:xfrm>
            <a:off x="1023937" y="4586103"/>
            <a:ext cx="7878763" cy="2029194"/>
          </a:xfrm>
          <a:prstGeom prst="rect">
            <a:avLst/>
          </a:prstGeom>
        </p:spPr>
      </p:pic>
      <p:pic>
        <p:nvPicPr>
          <p:cNvPr id="5" name="18DYEBHXS15.jpg" descr="id:2147514810;FounderCES">
            <a:extLst>
              <a:ext uri="{FF2B5EF4-FFF2-40B4-BE49-F238E27FC236}">
                <a16:creationId xmlns:a16="http://schemas.microsoft.com/office/drawing/2014/main" xmlns="" id="{846D8E81-02C3-4723-8663-1B64EDBC0E2E}"/>
              </a:ext>
            </a:extLst>
          </p:cNvPr>
          <p:cNvPicPr/>
          <p:nvPr/>
        </p:nvPicPr>
        <p:blipFill>
          <a:blip r:embed="rId4"/>
          <a:stretch>
            <a:fillRect/>
          </a:stretch>
        </p:blipFill>
        <p:spPr>
          <a:xfrm>
            <a:off x="3043871" y="274774"/>
            <a:ext cx="3966529" cy="2274742"/>
          </a:xfrm>
          <a:prstGeom prst="rect">
            <a:avLst/>
          </a:prstGeom>
        </p:spPr>
      </p:pic>
    </p:spTree>
    <p:extLst>
      <p:ext uri="{BB962C8B-B14F-4D97-AF65-F5344CB8AC3E}">
        <p14:creationId xmlns:p14="http://schemas.microsoft.com/office/powerpoint/2010/main" val="4672887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9C8E2509-D347-4A0B-A477-EA57B888F130}"/>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
        <p:nvSpPr>
          <p:cNvPr id="8" name="矩形 7">
            <a:extLst>
              <a:ext uri="{FF2B5EF4-FFF2-40B4-BE49-F238E27FC236}">
                <a16:creationId xmlns:a16="http://schemas.microsoft.com/office/drawing/2014/main" xmlns="" id="{B25CA16F-916E-4372-A103-1117529FCFC8}"/>
              </a:ext>
            </a:extLst>
          </p:cNvPr>
          <p:cNvSpPr/>
          <p:nvPr/>
        </p:nvSpPr>
        <p:spPr>
          <a:xfrm>
            <a:off x="234043" y="359123"/>
            <a:ext cx="11723913" cy="5262979"/>
          </a:xfrm>
          <a:prstGeom prst="rect">
            <a:avLst/>
          </a:prstGeom>
        </p:spPr>
        <p:txBody>
          <a:bodyPr wrap="square">
            <a:spAutoFit/>
          </a:bodyPr>
          <a:lstStyle/>
          <a:p>
            <a:pPr>
              <a:lnSpc>
                <a:spcPct val="150000"/>
              </a:lnSpc>
            </a:pPr>
            <a:r>
              <a:rPr lang="zh-CN" altLang="zh-CN" sz="2800" b="1" dirty="0">
                <a:solidFill>
                  <a:srgbClr val="DA251C"/>
                </a:solidFill>
              </a:rPr>
              <a:t>示例</a:t>
            </a:r>
            <a:r>
              <a:rPr lang="en-US" altLang="zh-CN" sz="2800" b="1" dirty="0">
                <a:solidFill>
                  <a:srgbClr val="DA251C"/>
                </a:solidFill>
              </a:rPr>
              <a:t>1</a:t>
            </a:r>
            <a:r>
              <a:rPr lang="zh-CN" altLang="zh-CN" sz="2800" dirty="0"/>
              <a:t>　</a:t>
            </a:r>
            <a:r>
              <a:rPr lang="en-US" altLang="zh-CN" sz="2800" dirty="0"/>
              <a:t>[2014</a:t>
            </a:r>
            <a:r>
              <a:rPr lang="zh-CN" altLang="zh-CN" sz="2800" dirty="0"/>
              <a:t>新课标全国卷</a:t>
            </a:r>
            <a:r>
              <a:rPr lang="en-US" altLang="zh-CN" sz="2800" dirty="0"/>
              <a:t>Ⅱ,37</a:t>
            </a:r>
            <a:r>
              <a:rPr lang="zh-CN" altLang="zh-CN" sz="2800" dirty="0"/>
              <a:t>改编</a:t>
            </a:r>
            <a:r>
              <a:rPr lang="en-US" altLang="zh-CN" sz="2800" dirty="0"/>
              <a:t>]</a:t>
            </a:r>
            <a:r>
              <a:rPr lang="zh-CN" altLang="zh-CN" sz="2800" dirty="0"/>
              <a:t>周期表前四周期的元素</a:t>
            </a:r>
            <a:r>
              <a:rPr lang="en-US" altLang="zh-CN" sz="2800" dirty="0"/>
              <a:t>a</a:t>
            </a:r>
            <a:r>
              <a:rPr lang="zh-CN" altLang="zh-CN" sz="2800" dirty="0"/>
              <a:t>、</a:t>
            </a:r>
            <a:r>
              <a:rPr lang="en-US" altLang="zh-CN" sz="2800" dirty="0"/>
              <a:t>b</a:t>
            </a:r>
            <a:r>
              <a:rPr lang="zh-CN" altLang="zh-CN" sz="2800" dirty="0"/>
              <a:t>、</a:t>
            </a:r>
            <a:r>
              <a:rPr lang="en-US" altLang="zh-CN" sz="2800" dirty="0"/>
              <a:t>c</a:t>
            </a:r>
            <a:r>
              <a:rPr lang="zh-CN" altLang="zh-CN" sz="2800" dirty="0"/>
              <a:t>、</a:t>
            </a:r>
            <a:r>
              <a:rPr lang="en-US" altLang="zh-CN" sz="2800" dirty="0"/>
              <a:t>d</a:t>
            </a:r>
            <a:r>
              <a:rPr lang="zh-CN" altLang="zh-CN" sz="2800" dirty="0"/>
              <a:t>、</a:t>
            </a:r>
            <a:r>
              <a:rPr lang="en-US" altLang="zh-CN" sz="2800" dirty="0"/>
              <a:t>e,</a:t>
            </a:r>
            <a:r>
              <a:rPr lang="zh-CN" altLang="zh-CN" sz="2800" dirty="0"/>
              <a:t>原子序数依次增大。</a:t>
            </a:r>
            <a:r>
              <a:rPr lang="en-US" altLang="zh-CN" sz="2800" dirty="0"/>
              <a:t>a</a:t>
            </a:r>
            <a:r>
              <a:rPr lang="zh-CN" altLang="zh-CN" sz="2800" dirty="0"/>
              <a:t>的核外电子总数与其周期数相同</a:t>
            </a:r>
            <a:r>
              <a:rPr lang="en-US" altLang="zh-CN" sz="2800" dirty="0"/>
              <a:t>,b</a:t>
            </a:r>
            <a:r>
              <a:rPr lang="zh-CN" altLang="zh-CN" sz="2800" dirty="0"/>
              <a:t>的价电子层中的未成对电子有</a:t>
            </a:r>
            <a:r>
              <a:rPr lang="en-US" altLang="zh-CN" sz="2800" dirty="0"/>
              <a:t>3</a:t>
            </a:r>
            <a:r>
              <a:rPr lang="zh-CN" altLang="zh-CN" sz="2800" dirty="0"/>
              <a:t>个</a:t>
            </a:r>
            <a:r>
              <a:rPr lang="en-US" altLang="zh-CN" sz="2800" dirty="0"/>
              <a:t>,c</a:t>
            </a:r>
            <a:r>
              <a:rPr lang="zh-CN" altLang="zh-CN" sz="2800" dirty="0"/>
              <a:t>的最外层电子数为其内层电子数的</a:t>
            </a:r>
            <a:r>
              <a:rPr lang="en-US" altLang="zh-CN" sz="2800" dirty="0"/>
              <a:t>3</a:t>
            </a:r>
            <a:r>
              <a:rPr lang="zh-CN" altLang="zh-CN" sz="2800" dirty="0"/>
              <a:t>倍</a:t>
            </a:r>
            <a:r>
              <a:rPr lang="en-US" altLang="zh-CN" sz="2800" dirty="0"/>
              <a:t>,d</a:t>
            </a:r>
            <a:r>
              <a:rPr lang="zh-CN" altLang="zh-CN" sz="2800" dirty="0"/>
              <a:t>与</a:t>
            </a:r>
            <a:r>
              <a:rPr lang="en-US" altLang="zh-CN" sz="2800" dirty="0"/>
              <a:t>c</a:t>
            </a:r>
            <a:r>
              <a:rPr lang="zh-CN" altLang="zh-CN" sz="2800" dirty="0"/>
              <a:t>同族</a:t>
            </a:r>
            <a:r>
              <a:rPr lang="en-US" altLang="zh-CN" sz="2800" dirty="0"/>
              <a:t>;e</a:t>
            </a:r>
            <a:r>
              <a:rPr lang="zh-CN" altLang="zh-CN" sz="2800" dirty="0"/>
              <a:t>的最外层只有</a:t>
            </a:r>
            <a:r>
              <a:rPr lang="en-US" altLang="zh-CN" sz="2800" dirty="0"/>
              <a:t>1</a:t>
            </a:r>
            <a:r>
              <a:rPr lang="zh-CN" altLang="zh-CN" sz="2800" dirty="0"/>
              <a:t>个电子</a:t>
            </a:r>
            <a:r>
              <a:rPr lang="en-US" altLang="zh-CN" sz="2800" dirty="0"/>
              <a:t>,</a:t>
            </a:r>
            <a:r>
              <a:rPr lang="zh-CN" altLang="zh-CN" sz="2800" dirty="0"/>
              <a:t>但次外层有</a:t>
            </a:r>
            <a:r>
              <a:rPr lang="en-US" altLang="zh-CN" sz="2800" dirty="0"/>
              <a:t>18</a:t>
            </a:r>
            <a:r>
              <a:rPr lang="zh-CN" altLang="zh-CN" sz="2800" dirty="0"/>
              <a:t>个电子。回答下列问题</a:t>
            </a:r>
            <a:r>
              <a:rPr lang="en-US" altLang="zh-CN" sz="2800" dirty="0"/>
              <a:t>:</a:t>
            </a:r>
            <a:endParaRPr lang="zh-CN" altLang="zh-CN" sz="2800" dirty="0"/>
          </a:p>
          <a:p>
            <a:pPr>
              <a:lnSpc>
                <a:spcPct val="150000"/>
              </a:lnSpc>
            </a:pPr>
            <a:r>
              <a:rPr lang="en-US" altLang="zh-CN" sz="2800" dirty="0"/>
              <a:t>(1)</a:t>
            </a:r>
            <a:r>
              <a:rPr lang="zh-CN" altLang="zh-CN" sz="2800" dirty="0"/>
              <a:t>写出</a:t>
            </a:r>
            <a:r>
              <a:rPr lang="en-US" altLang="zh-CN" sz="2800" dirty="0"/>
              <a:t>d</a:t>
            </a:r>
            <a:r>
              <a:rPr lang="zh-CN" altLang="zh-CN" sz="2800" dirty="0"/>
              <a:t>基态原子的电子排布式</a:t>
            </a:r>
            <a:r>
              <a:rPr lang="en-US" altLang="zh-CN" sz="2800" dirty="0"/>
              <a:t>[Ne]</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(2)</a:t>
            </a:r>
            <a:r>
              <a:rPr lang="zh-CN" altLang="zh-CN" sz="2800" dirty="0"/>
              <a:t>写出化合物</a:t>
            </a:r>
            <a:r>
              <a:rPr lang="en-US" altLang="zh-CN" sz="2800" dirty="0"/>
              <a:t>ba</a:t>
            </a:r>
            <a:r>
              <a:rPr lang="en-US" altLang="zh-CN" sz="2800" baseline="-25000" dirty="0"/>
              <a:t>5</a:t>
            </a:r>
            <a:r>
              <a:rPr lang="zh-CN" altLang="zh-CN" sz="2800" dirty="0"/>
              <a:t>的电子式</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(3)b</a:t>
            </a:r>
            <a:r>
              <a:rPr lang="zh-CN" altLang="zh-CN" sz="2800" dirty="0"/>
              <a:t>、</a:t>
            </a:r>
            <a:r>
              <a:rPr lang="en-US" altLang="zh-CN" sz="2800" dirty="0"/>
              <a:t>c</a:t>
            </a:r>
            <a:r>
              <a:rPr lang="zh-CN" altLang="zh-CN" sz="2800" dirty="0"/>
              <a:t>、</a:t>
            </a:r>
            <a:r>
              <a:rPr lang="en-US" altLang="zh-CN" sz="2800" dirty="0"/>
              <a:t>d</a:t>
            </a:r>
            <a:r>
              <a:rPr lang="zh-CN" altLang="zh-CN" sz="2800" dirty="0"/>
              <a:t>中第一电离能最大的是</a:t>
            </a:r>
            <a:r>
              <a:rPr lang="zh-CN" altLang="zh-CN" sz="2800" u="sng" dirty="0"/>
              <a:t>　　　 </a:t>
            </a:r>
            <a:r>
              <a:rPr lang="en-US" altLang="zh-CN" sz="2800" dirty="0"/>
              <a:t>(</a:t>
            </a:r>
            <a:r>
              <a:rPr lang="zh-CN" altLang="zh-CN" sz="2800" dirty="0"/>
              <a:t>填元素符号</a:t>
            </a:r>
            <a:r>
              <a:rPr lang="en-US" altLang="zh-CN" sz="2800" dirty="0"/>
              <a:t>),e</a:t>
            </a:r>
            <a:r>
              <a:rPr lang="zh-CN" altLang="zh-CN" sz="2800" dirty="0"/>
              <a:t>的价层电子轨道表达式为</a:t>
            </a:r>
            <a:r>
              <a:rPr lang="zh-CN" altLang="zh-CN" sz="2800" u="sng" dirty="0"/>
              <a:t>　　　 </a:t>
            </a:r>
            <a:r>
              <a:rPr lang="zh-CN" altLang="zh-CN" sz="2800" dirty="0"/>
              <a:t>。</a:t>
            </a:r>
            <a:r>
              <a:rPr lang="en-US" altLang="zh-CN" sz="2800" dirty="0"/>
              <a:t> </a:t>
            </a:r>
          </a:p>
        </p:txBody>
      </p:sp>
    </p:spTree>
    <p:extLst>
      <p:ext uri="{BB962C8B-B14F-4D97-AF65-F5344CB8AC3E}">
        <p14:creationId xmlns:p14="http://schemas.microsoft.com/office/powerpoint/2010/main" val="831967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9C8E2509-D347-4A0B-A477-EA57B888F130}"/>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
        <p:nvSpPr>
          <p:cNvPr id="8" name="矩形 7">
            <a:extLst>
              <a:ext uri="{FF2B5EF4-FFF2-40B4-BE49-F238E27FC236}">
                <a16:creationId xmlns:a16="http://schemas.microsoft.com/office/drawing/2014/main" xmlns="" id="{B25CA16F-916E-4372-A103-1117529FCFC8}"/>
              </a:ext>
            </a:extLst>
          </p:cNvPr>
          <p:cNvSpPr/>
          <p:nvPr/>
        </p:nvSpPr>
        <p:spPr>
          <a:xfrm>
            <a:off x="234043" y="317393"/>
            <a:ext cx="11723913" cy="6124754"/>
          </a:xfrm>
          <a:prstGeom prst="rect">
            <a:avLst/>
          </a:prstGeom>
        </p:spPr>
        <p:txBody>
          <a:bodyPr wrap="square">
            <a:spAutoFit/>
          </a:bodyPr>
          <a:lstStyle/>
          <a:p>
            <a:pPr>
              <a:lnSpc>
                <a:spcPct val="150000"/>
              </a:lnSpc>
            </a:pPr>
            <a:r>
              <a:rPr lang="zh-CN" altLang="zh-CN" sz="2800" b="1" dirty="0">
                <a:solidFill>
                  <a:srgbClr val="DA251C"/>
                </a:solidFill>
              </a:rPr>
              <a:t>解析</a:t>
            </a:r>
            <a:r>
              <a:rPr lang="zh-CN" altLang="zh-CN" sz="2800" dirty="0"/>
              <a:t>　</a:t>
            </a:r>
            <a:r>
              <a:rPr lang="en-US" altLang="zh-CN" sz="2800" dirty="0"/>
              <a:t>A</a:t>
            </a:r>
            <a:r>
              <a:rPr lang="zh-CN" altLang="zh-CN" sz="2800" dirty="0"/>
              <a:t>的核外电子总数与其周期数相同</a:t>
            </a:r>
            <a:r>
              <a:rPr lang="en-US" altLang="zh-CN" sz="2800" dirty="0"/>
              <a:t>,</a:t>
            </a:r>
            <a:r>
              <a:rPr lang="zh-CN" altLang="zh-CN" sz="2800" dirty="0"/>
              <a:t>则</a:t>
            </a:r>
            <a:r>
              <a:rPr lang="en-US" altLang="zh-CN" sz="2800" dirty="0"/>
              <a:t>a</a:t>
            </a:r>
            <a:r>
              <a:rPr lang="zh-CN" altLang="zh-CN" sz="2800" dirty="0"/>
              <a:t>为氢元素</a:t>
            </a:r>
            <a:r>
              <a:rPr lang="en-US" altLang="zh-CN" sz="2800" dirty="0"/>
              <a:t>;b</a:t>
            </a:r>
            <a:r>
              <a:rPr lang="zh-CN" altLang="zh-CN" sz="2800" dirty="0"/>
              <a:t>价电子层中的未成对电子有</a:t>
            </a:r>
            <a:r>
              <a:rPr lang="en-US" altLang="zh-CN" sz="2800" dirty="0"/>
              <a:t>3</a:t>
            </a:r>
            <a:r>
              <a:rPr lang="zh-CN" altLang="zh-CN" sz="2800" dirty="0"/>
              <a:t>个</a:t>
            </a:r>
            <a:r>
              <a:rPr lang="en-US" altLang="zh-CN" sz="2800" dirty="0"/>
              <a:t>,</a:t>
            </a:r>
            <a:r>
              <a:rPr lang="zh-CN" altLang="zh-CN" sz="2800" dirty="0"/>
              <a:t>则</a:t>
            </a:r>
            <a:r>
              <a:rPr lang="en-US" altLang="zh-CN" sz="2800" dirty="0"/>
              <a:t>b</a:t>
            </a:r>
            <a:r>
              <a:rPr lang="zh-CN" altLang="zh-CN" sz="2800" dirty="0"/>
              <a:t>为氮元素</a:t>
            </a:r>
            <a:r>
              <a:rPr lang="en-US" altLang="zh-CN" sz="2800" dirty="0"/>
              <a:t>;c</a:t>
            </a:r>
            <a:r>
              <a:rPr lang="zh-CN" altLang="zh-CN" sz="2800" dirty="0"/>
              <a:t>的最外层电子数为其内层电子数的</a:t>
            </a:r>
            <a:r>
              <a:rPr lang="en-US" altLang="zh-CN" sz="2800" dirty="0"/>
              <a:t>3</a:t>
            </a:r>
            <a:r>
              <a:rPr lang="zh-CN" altLang="zh-CN" sz="2800" dirty="0"/>
              <a:t>倍</a:t>
            </a:r>
            <a:r>
              <a:rPr lang="en-US" altLang="zh-CN" sz="2800" dirty="0"/>
              <a:t>,</a:t>
            </a:r>
            <a:r>
              <a:rPr lang="zh-CN" altLang="zh-CN" sz="2800" dirty="0"/>
              <a:t>则</a:t>
            </a:r>
            <a:r>
              <a:rPr lang="en-US" altLang="zh-CN" sz="2800" dirty="0"/>
              <a:t>c</a:t>
            </a:r>
            <a:r>
              <a:rPr lang="zh-CN" altLang="zh-CN" sz="2800" dirty="0"/>
              <a:t>为氧元素</a:t>
            </a:r>
            <a:r>
              <a:rPr lang="en-US" altLang="zh-CN" sz="2800" dirty="0"/>
              <a:t>;d</a:t>
            </a:r>
            <a:r>
              <a:rPr lang="zh-CN" altLang="zh-CN" sz="2800" dirty="0"/>
              <a:t>与</a:t>
            </a:r>
            <a:r>
              <a:rPr lang="en-US" altLang="zh-CN" sz="2800" dirty="0"/>
              <a:t>c</a:t>
            </a:r>
            <a:r>
              <a:rPr lang="zh-CN" altLang="zh-CN" sz="2800" dirty="0"/>
              <a:t>同主族</a:t>
            </a:r>
            <a:r>
              <a:rPr lang="en-US" altLang="zh-CN" sz="2800" dirty="0"/>
              <a:t>,</a:t>
            </a:r>
            <a:r>
              <a:rPr lang="zh-CN" altLang="zh-CN" sz="2800" dirty="0"/>
              <a:t>则</a:t>
            </a:r>
            <a:r>
              <a:rPr lang="en-US" altLang="zh-CN" sz="2800" dirty="0"/>
              <a:t>d</a:t>
            </a:r>
            <a:r>
              <a:rPr lang="zh-CN" altLang="zh-CN" sz="2800" dirty="0"/>
              <a:t>为硫元素</a:t>
            </a:r>
            <a:r>
              <a:rPr lang="en-US" altLang="zh-CN" sz="2800" dirty="0"/>
              <a:t>;e</a:t>
            </a:r>
            <a:r>
              <a:rPr lang="zh-CN" altLang="zh-CN" sz="2800" dirty="0"/>
              <a:t>最外层只有</a:t>
            </a:r>
            <a:r>
              <a:rPr lang="en-US" altLang="zh-CN" sz="2800" dirty="0"/>
              <a:t>1</a:t>
            </a:r>
            <a:r>
              <a:rPr lang="zh-CN" altLang="zh-CN" sz="2800" dirty="0"/>
              <a:t>个电子</a:t>
            </a:r>
            <a:r>
              <a:rPr lang="en-US" altLang="zh-CN" sz="2800" dirty="0"/>
              <a:t>,</a:t>
            </a:r>
            <a:r>
              <a:rPr lang="zh-CN" altLang="zh-CN" sz="2800" dirty="0"/>
              <a:t>但次外层有</a:t>
            </a:r>
            <a:r>
              <a:rPr lang="en-US" altLang="zh-CN" sz="2800" dirty="0"/>
              <a:t>18</a:t>
            </a:r>
            <a:r>
              <a:rPr lang="zh-CN" altLang="zh-CN" sz="2800" dirty="0"/>
              <a:t>个电子</a:t>
            </a:r>
            <a:r>
              <a:rPr lang="en-US" altLang="zh-CN" sz="2800" dirty="0"/>
              <a:t>,</a:t>
            </a:r>
            <a:r>
              <a:rPr lang="zh-CN" altLang="zh-CN" sz="2800" dirty="0"/>
              <a:t>则</a:t>
            </a:r>
            <a:r>
              <a:rPr lang="en-US" altLang="zh-CN" sz="2800" dirty="0"/>
              <a:t>e</a:t>
            </a:r>
            <a:r>
              <a:rPr lang="zh-CN" altLang="zh-CN" sz="2800" dirty="0"/>
              <a:t>为铜元素。</a:t>
            </a:r>
            <a:r>
              <a:rPr lang="en-US" altLang="zh-CN" sz="2800" dirty="0"/>
              <a:t>(1)d</a:t>
            </a:r>
            <a:r>
              <a:rPr lang="zh-CN" altLang="zh-CN" sz="2800" dirty="0"/>
              <a:t>为硫元素</a:t>
            </a:r>
            <a:r>
              <a:rPr lang="en-US" altLang="zh-CN" sz="2800" dirty="0"/>
              <a:t>,</a:t>
            </a:r>
            <a:r>
              <a:rPr lang="zh-CN" altLang="zh-CN" sz="2800" dirty="0"/>
              <a:t>原子序数为</a:t>
            </a:r>
            <a:r>
              <a:rPr lang="en-US" altLang="zh-CN" sz="2800" dirty="0"/>
              <a:t>16,</a:t>
            </a:r>
            <a:r>
              <a:rPr lang="zh-CN" altLang="zh-CN" sz="2800" dirty="0"/>
              <a:t>根据构造原理</a:t>
            </a:r>
            <a:r>
              <a:rPr lang="en-US" altLang="zh-CN" sz="2800" dirty="0"/>
              <a:t>,</a:t>
            </a:r>
            <a:r>
              <a:rPr lang="zh-CN" altLang="zh-CN" sz="2800" dirty="0"/>
              <a:t>其基态原子的电子排布式为</a:t>
            </a:r>
            <a:r>
              <a:rPr lang="en-US" altLang="zh-CN" sz="2800" dirty="0"/>
              <a:t>[Ne]3s</a:t>
            </a:r>
            <a:r>
              <a:rPr lang="en-US" altLang="zh-CN" sz="2800" baseline="30000" dirty="0"/>
              <a:t>2</a:t>
            </a:r>
            <a:r>
              <a:rPr lang="en-US" altLang="zh-CN" sz="2800" dirty="0"/>
              <a:t>3p</a:t>
            </a:r>
            <a:r>
              <a:rPr lang="en-US" altLang="zh-CN" sz="2800" baseline="30000" dirty="0"/>
              <a:t>4</a:t>
            </a:r>
            <a:r>
              <a:rPr lang="zh-CN" altLang="zh-CN" sz="2800" dirty="0"/>
              <a:t>。</a:t>
            </a:r>
            <a:r>
              <a:rPr lang="en-US" altLang="zh-CN" sz="2800" dirty="0"/>
              <a:t>(2)ba</a:t>
            </a:r>
            <a:r>
              <a:rPr lang="en-US" altLang="zh-CN" sz="2800" baseline="-25000" dirty="0"/>
              <a:t>5</a:t>
            </a:r>
            <a:r>
              <a:rPr lang="zh-CN" altLang="zh-CN" sz="2800" dirty="0"/>
              <a:t>的化学式为</a:t>
            </a:r>
            <a:r>
              <a:rPr lang="en-US" altLang="zh-CN" sz="2800" dirty="0"/>
              <a:t>NH</a:t>
            </a:r>
            <a:r>
              <a:rPr lang="en-US" altLang="zh-CN" sz="2800" baseline="-25000" dirty="0"/>
              <a:t>4</a:t>
            </a:r>
            <a:r>
              <a:rPr lang="en-US" altLang="zh-CN" sz="2800" dirty="0"/>
              <a:t>H,</a:t>
            </a:r>
            <a:r>
              <a:rPr lang="zh-CN" altLang="zh-CN" sz="2800" dirty="0"/>
              <a:t>属于离子化合物</a:t>
            </a:r>
            <a:r>
              <a:rPr lang="en-US" altLang="zh-CN" sz="2800" dirty="0"/>
              <a:t>,</a:t>
            </a:r>
            <a:r>
              <a:rPr lang="zh-CN" altLang="zh-CN" sz="2800" dirty="0"/>
              <a:t>电子式</a:t>
            </a:r>
            <a:endParaRPr lang="en-US" altLang="zh-CN" sz="2800" dirty="0"/>
          </a:p>
          <a:p>
            <a:endParaRPr lang="en-US" altLang="zh-CN" sz="2800" dirty="0"/>
          </a:p>
          <a:p>
            <a:pPr>
              <a:lnSpc>
                <a:spcPct val="150000"/>
              </a:lnSpc>
            </a:pPr>
            <a:r>
              <a:rPr lang="zh-CN" altLang="zh-CN" sz="2800" dirty="0"/>
              <a:t>为</a:t>
            </a:r>
            <a:r>
              <a:rPr lang="en-US" altLang="zh-CN" sz="2800" dirty="0"/>
              <a:t>                           </a:t>
            </a:r>
            <a:r>
              <a:rPr lang="zh-CN" altLang="zh-CN" sz="2800" dirty="0"/>
              <a:t>。</a:t>
            </a:r>
            <a:r>
              <a:rPr lang="en-US" altLang="zh-CN" sz="2800" dirty="0"/>
              <a:t>(3)</a:t>
            </a:r>
            <a:r>
              <a:rPr lang="zh-CN" altLang="zh-CN" sz="2800" dirty="0"/>
              <a:t>同周期元素从左到右</a:t>
            </a:r>
            <a:r>
              <a:rPr lang="en-US" altLang="zh-CN" sz="2800" dirty="0"/>
              <a:t>,</a:t>
            </a:r>
            <a:r>
              <a:rPr lang="zh-CN" altLang="zh-CN" sz="2800" dirty="0"/>
              <a:t>第一电离能总体呈递增趋势</a:t>
            </a:r>
            <a:r>
              <a:rPr lang="en-US" altLang="zh-CN" sz="2800" dirty="0"/>
              <a:t>,</a:t>
            </a:r>
          </a:p>
          <a:p>
            <a:endParaRPr lang="en-US" altLang="zh-CN" sz="2800" dirty="0"/>
          </a:p>
          <a:p>
            <a:pPr>
              <a:lnSpc>
                <a:spcPct val="150000"/>
              </a:lnSpc>
            </a:pPr>
            <a:r>
              <a:rPr lang="zh-CN" altLang="zh-CN" sz="2800" dirty="0"/>
              <a:t>当元素原子的轨道呈全满、全空、半充满状态时</a:t>
            </a:r>
            <a:r>
              <a:rPr lang="en-US" altLang="zh-CN" sz="2800" dirty="0"/>
              <a:t>,</a:t>
            </a:r>
            <a:r>
              <a:rPr lang="zh-CN" altLang="zh-CN" sz="2800" dirty="0"/>
              <a:t>较稳定</a:t>
            </a:r>
            <a:r>
              <a:rPr lang="en-US" altLang="zh-CN" sz="2800" dirty="0"/>
              <a:t>;</a:t>
            </a:r>
            <a:r>
              <a:rPr lang="zh-CN" altLang="zh-CN" sz="2800" dirty="0"/>
              <a:t>同主族元素从上到下第一电离逐渐减小。氮原子</a:t>
            </a:r>
            <a:r>
              <a:rPr lang="en-US" altLang="zh-CN" sz="2800" dirty="0"/>
              <a:t>2p</a:t>
            </a:r>
            <a:r>
              <a:rPr lang="zh-CN" altLang="zh-CN" sz="2800" dirty="0"/>
              <a:t>轨道为半充满状态</a:t>
            </a:r>
            <a:r>
              <a:rPr lang="en-US" altLang="zh-CN" sz="2800" dirty="0"/>
              <a:t>,</a:t>
            </a:r>
            <a:r>
              <a:rPr lang="zh-CN" altLang="zh-CN" sz="2800" dirty="0"/>
              <a:t>较稳定</a:t>
            </a:r>
            <a:r>
              <a:rPr lang="en-US" altLang="zh-CN" sz="2800" dirty="0"/>
              <a:t>,</a:t>
            </a:r>
            <a:r>
              <a:rPr lang="zh-CN" altLang="zh-CN" sz="2800" dirty="0"/>
              <a:t>则</a:t>
            </a:r>
            <a:r>
              <a:rPr lang="en-US" altLang="zh-CN" sz="2800" dirty="0"/>
              <a:t>N</a:t>
            </a:r>
            <a:r>
              <a:rPr lang="zh-CN" altLang="zh-CN" sz="2800" dirty="0"/>
              <a:t>、</a:t>
            </a:r>
            <a:r>
              <a:rPr lang="en-US" altLang="zh-CN" sz="2800" dirty="0"/>
              <a:t>O</a:t>
            </a:r>
            <a:r>
              <a:rPr lang="zh-CN" altLang="zh-CN" sz="2800" dirty="0"/>
              <a:t>、</a:t>
            </a:r>
            <a:r>
              <a:rPr lang="en-US" altLang="zh-CN" sz="2800" dirty="0"/>
              <a:t>S</a:t>
            </a:r>
          </a:p>
        </p:txBody>
      </p:sp>
      <p:pic>
        <p:nvPicPr>
          <p:cNvPr id="4" name="18DYEBHXS18.jpg" descr="id:2147514838;FounderCES">
            <a:extLst>
              <a:ext uri="{FF2B5EF4-FFF2-40B4-BE49-F238E27FC236}">
                <a16:creationId xmlns:a16="http://schemas.microsoft.com/office/drawing/2014/main" xmlns="" id="{BF4F8C4F-1D69-4FEC-977E-F4016EF6D468}"/>
              </a:ext>
            </a:extLst>
          </p:cNvPr>
          <p:cNvPicPr/>
          <p:nvPr/>
        </p:nvPicPr>
        <p:blipFill>
          <a:blip r:embed="rId3"/>
          <a:stretch>
            <a:fillRect/>
          </a:stretch>
        </p:blipFill>
        <p:spPr>
          <a:xfrm>
            <a:off x="815929" y="3679633"/>
            <a:ext cx="2203042" cy="1195826"/>
          </a:xfrm>
          <a:prstGeom prst="rect">
            <a:avLst/>
          </a:prstGeom>
        </p:spPr>
      </p:pic>
    </p:spTree>
    <p:extLst>
      <p:ext uri="{BB962C8B-B14F-4D97-AF65-F5344CB8AC3E}">
        <p14:creationId xmlns:p14="http://schemas.microsoft.com/office/powerpoint/2010/main" val="10929569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9C8E2509-D347-4A0B-A477-EA57B888F130}"/>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
        <p:nvSpPr>
          <p:cNvPr id="8" name="矩形 7">
            <a:extLst>
              <a:ext uri="{FF2B5EF4-FFF2-40B4-BE49-F238E27FC236}">
                <a16:creationId xmlns:a16="http://schemas.microsoft.com/office/drawing/2014/main" xmlns="" id="{B25CA16F-916E-4372-A103-1117529FCFC8}"/>
              </a:ext>
            </a:extLst>
          </p:cNvPr>
          <p:cNvSpPr/>
          <p:nvPr/>
        </p:nvSpPr>
        <p:spPr>
          <a:xfrm>
            <a:off x="234043" y="244823"/>
            <a:ext cx="11723913" cy="6555641"/>
          </a:xfrm>
          <a:prstGeom prst="rect">
            <a:avLst/>
          </a:prstGeom>
        </p:spPr>
        <p:txBody>
          <a:bodyPr wrap="square">
            <a:spAutoFit/>
          </a:bodyPr>
          <a:lstStyle/>
          <a:p>
            <a:pPr>
              <a:lnSpc>
                <a:spcPct val="150000"/>
              </a:lnSpc>
            </a:pPr>
            <a:r>
              <a:rPr lang="zh-CN" altLang="zh-CN" sz="2800" dirty="0"/>
              <a:t>中第一电离能最大的是</a:t>
            </a:r>
            <a:r>
              <a:rPr lang="en-US" altLang="zh-CN" sz="2800" dirty="0" err="1"/>
              <a:t>N;e</a:t>
            </a:r>
            <a:r>
              <a:rPr lang="zh-CN" altLang="zh-CN" sz="2800" dirty="0"/>
              <a:t>为铜元素</a:t>
            </a:r>
            <a:r>
              <a:rPr lang="en-US" altLang="zh-CN" sz="2800" dirty="0"/>
              <a:t>,</a:t>
            </a:r>
            <a:r>
              <a:rPr lang="zh-CN" altLang="zh-CN" sz="2800" dirty="0"/>
              <a:t>价层电子轨道表达式为</a:t>
            </a: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r>
              <a:rPr lang="zh-CN" altLang="zh-CN" sz="2800" b="1" dirty="0">
                <a:solidFill>
                  <a:srgbClr val="DA251C"/>
                </a:solidFill>
              </a:rPr>
              <a:t>答案</a:t>
            </a:r>
            <a:r>
              <a:rPr lang="zh-CN" altLang="zh-CN" sz="2800" dirty="0"/>
              <a:t>　</a:t>
            </a:r>
            <a:r>
              <a:rPr lang="en-US" altLang="zh-CN" sz="2800" dirty="0"/>
              <a:t>(1)3s</a:t>
            </a:r>
            <a:r>
              <a:rPr lang="en-US" altLang="zh-CN" sz="2800" baseline="30000" dirty="0"/>
              <a:t>2</a:t>
            </a:r>
            <a:r>
              <a:rPr lang="en-US" altLang="zh-CN" sz="2800" dirty="0"/>
              <a:t>3p</a:t>
            </a:r>
            <a:r>
              <a:rPr lang="en-US" altLang="zh-CN" sz="2800" baseline="30000" dirty="0"/>
              <a:t>4</a:t>
            </a:r>
            <a:r>
              <a:rPr lang="zh-CN" altLang="zh-CN" sz="2800" dirty="0"/>
              <a:t>　</a:t>
            </a:r>
            <a:r>
              <a:rPr lang="en-US" altLang="zh-CN" sz="2800" dirty="0"/>
              <a:t>(2)                                     (3)N</a:t>
            </a:r>
            <a:r>
              <a:rPr lang="zh-CN" altLang="zh-CN" sz="2800" dirty="0"/>
              <a:t>　</a:t>
            </a:r>
            <a:endParaRPr lang="en-US" altLang="zh-CN" sz="2800" dirty="0"/>
          </a:p>
          <a:p>
            <a:pPr>
              <a:lnSpc>
                <a:spcPct val="150000"/>
              </a:lnSpc>
            </a:pPr>
            <a:endParaRPr lang="en-US" altLang="zh-CN" sz="2800" b="1" dirty="0">
              <a:solidFill>
                <a:srgbClr val="DA251C"/>
              </a:solidFill>
            </a:endParaRPr>
          </a:p>
          <a:p>
            <a:pPr>
              <a:lnSpc>
                <a:spcPct val="150000"/>
              </a:lnSpc>
            </a:pPr>
            <a:r>
              <a:rPr lang="zh-CN" altLang="en-US" sz="2800" b="1" dirty="0">
                <a:solidFill>
                  <a:srgbClr val="DA251C"/>
                </a:solidFill>
              </a:rPr>
              <a:t>突破攻略</a:t>
            </a:r>
            <a:endParaRPr lang="en-US" altLang="zh-CN" sz="2800" b="1" dirty="0">
              <a:solidFill>
                <a:srgbClr val="DA251C"/>
              </a:solidFill>
            </a:endParaRPr>
          </a:p>
          <a:p>
            <a:pPr>
              <a:lnSpc>
                <a:spcPct val="150000"/>
              </a:lnSpc>
            </a:pPr>
            <a:r>
              <a:rPr lang="zh-CN" altLang="en-US" sz="2800" dirty="0"/>
              <a:t>　　</a:t>
            </a:r>
            <a:r>
              <a:rPr lang="zh-CN" altLang="zh-CN" sz="2800" dirty="0"/>
              <a:t>解答此类题目</a:t>
            </a:r>
            <a:r>
              <a:rPr lang="en-US" altLang="zh-CN" sz="2800" dirty="0"/>
              <a:t>,</a:t>
            </a:r>
            <a:r>
              <a:rPr lang="zh-CN" altLang="zh-CN" sz="2800" dirty="0"/>
              <a:t>关键是把握好两点</a:t>
            </a:r>
            <a:r>
              <a:rPr lang="en-US" altLang="zh-CN" sz="2800" dirty="0"/>
              <a:t>:</a:t>
            </a:r>
            <a:r>
              <a:rPr lang="zh-CN" altLang="zh-CN" sz="2800" dirty="0"/>
              <a:t>一是掌握原子核外电子排布的某些特点</a:t>
            </a:r>
            <a:r>
              <a:rPr lang="en-US" altLang="zh-CN" sz="2800" dirty="0"/>
              <a:t>,</a:t>
            </a:r>
            <a:r>
              <a:rPr lang="zh-CN" altLang="zh-CN" sz="2800" dirty="0"/>
              <a:t>确定元素种类。如</a:t>
            </a:r>
            <a:r>
              <a:rPr lang="en-US" altLang="zh-CN" sz="2800" dirty="0"/>
              <a:t>1~36</a:t>
            </a:r>
            <a:r>
              <a:rPr lang="zh-CN" altLang="zh-CN" sz="2800" dirty="0"/>
              <a:t>号元素中</a:t>
            </a:r>
            <a:r>
              <a:rPr lang="en-US" altLang="zh-CN" sz="2800" dirty="0"/>
              <a:t>,①Cr</a:t>
            </a:r>
            <a:r>
              <a:rPr lang="zh-CN" altLang="zh-CN" sz="2800" dirty="0"/>
              <a:t>的基态原子未成对电子数最多且为</a:t>
            </a:r>
            <a:r>
              <a:rPr lang="en-US" altLang="zh-CN" sz="2800" dirty="0"/>
              <a:t>6</a:t>
            </a:r>
            <a:r>
              <a:rPr lang="zh-CN" altLang="zh-CN" sz="2800" dirty="0"/>
              <a:t>个</a:t>
            </a:r>
            <a:r>
              <a:rPr lang="en-US" altLang="zh-CN" sz="2800" dirty="0"/>
              <a:t>;②</a:t>
            </a:r>
            <a:r>
              <a:rPr lang="zh-CN" altLang="zh-CN" sz="2800" dirty="0"/>
              <a:t>其正三价离子的</a:t>
            </a:r>
            <a:r>
              <a:rPr lang="en-US" altLang="zh-CN" sz="2800" dirty="0"/>
              <a:t>3d</a:t>
            </a:r>
            <a:r>
              <a:rPr lang="zh-CN" altLang="zh-CN" sz="2800" dirty="0"/>
              <a:t>能级为半充满的是</a:t>
            </a:r>
            <a:r>
              <a:rPr lang="en-US" altLang="zh-CN" sz="2800" dirty="0"/>
              <a:t>Fe;③</a:t>
            </a:r>
            <a:r>
              <a:rPr lang="zh-CN" altLang="zh-CN" sz="2800" dirty="0"/>
              <a:t>其价电子层中的未成对电子有</a:t>
            </a:r>
            <a:r>
              <a:rPr lang="en-US" altLang="zh-CN" sz="2800" dirty="0"/>
              <a:t>3</a:t>
            </a:r>
            <a:r>
              <a:rPr lang="zh-CN" altLang="zh-CN" sz="2800" dirty="0"/>
              <a:t>个的是</a:t>
            </a:r>
            <a:r>
              <a:rPr lang="en-US" altLang="zh-CN" sz="2800" dirty="0"/>
              <a:t>N</a:t>
            </a:r>
            <a:r>
              <a:rPr lang="zh-CN" altLang="zh-CN" sz="2800" dirty="0"/>
              <a:t>、</a:t>
            </a:r>
            <a:r>
              <a:rPr lang="en-US" altLang="zh-CN" sz="2800" dirty="0"/>
              <a:t>P</a:t>
            </a:r>
            <a:r>
              <a:rPr lang="zh-CN" altLang="zh-CN" sz="2800" dirty="0"/>
              <a:t>、</a:t>
            </a:r>
            <a:r>
              <a:rPr lang="en-US" altLang="zh-CN" sz="2800" dirty="0"/>
              <a:t>As</a:t>
            </a:r>
            <a:r>
              <a:rPr lang="zh-CN" altLang="zh-CN" sz="2800" dirty="0"/>
              <a:t>、</a:t>
            </a:r>
            <a:r>
              <a:rPr lang="en-US" altLang="zh-CN" sz="2800" dirty="0"/>
              <a:t>V</a:t>
            </a:r>
            <a:r>
              <a:rPr lang="zh-CN" altLang="zh-CN" sz="2800" dirty="0"/>
              <a:t>、</a:t>
            </a:r>
            <a:r>
              <a:rPr lang="en-US" altLang="zh-CN" sz="2800" dirty="0"/>
              <a:t>Co</a:t>
            </a:r>
            <a:r>
              <a:rPr lang="zh-CN" altLang="zh-CN" sz="2800" dirty="0"/>
              <a:t>。二是认真审题</a:t>
            </a:r>
            <a:r>
              <a:rPr lang="en-US" altLang="zh-CN" sz="2800" dirty="0"/>
              <a:t>,</a:t>
            </a:r>
            <a:r>
              <a:rPr lang="zh-CN" altLang="zh-CN" sz="2800" dirty="0"/>
              <a:t>按要求书写化学用语。</a:t>
            </a:r>
          </a:p>
        </p:txBody>
      </p:sp>
      <p:pic>
        <p:nvPicPr>
          <p:cNvPr id="4" name="18DYEBHXS19.jpg" descr="id:2147514845;FounderCES">
            <a:extLst>
              <a:ext uri="{FF2B5EF4-FFF2-40B4-BE49-F238E27FC236}">
                <a16:creationId xmlns:a16="http://schemas.microsoft.com/office/drawing/2014/main" xmlns="" id="{7DF87B04-B544-441A-B77F-86A2419845A0}"/>
              </a:ext>
            </a:extLst>
          </p:cNvPr>
          <p:cNvPicPr/>
          <p:nvPr/>
        </p:nvPicPr>
        <p:blipFill>
          <a:blip r:embed="rId3"/>
          <a:stretch>
            <a:fillRect/>
          </a:stretch>
        </p:blipFill>
        <p:spPr>
          <a:xfrm>
            <a:off x="577533" y="1016273"/>
            <a:ext cx="2992981" cy="742527"/>
          </a:xfrm>
          <a:prstGeom prst="rect">
            <a:avLst/>
          </a:prstGeom>
        </p:spPr>
      </p:pic>
      <p:pic>
        <p:nvPicPr>
          <p:cNvPr id="5" name="18DYEBHXS18.jpg" descr="id:2147514859;FounderCES">
            <a:extLst>
              <a:ext uri="{FF2B5EF4-FFF2-40B4-BE49-F238E27FC236}">
                <a16:creationId xmlns:a16="http://schemas.microsoft.com/office/drawing/2014/main" xmlns="" id="{C6910CBE-4AD0-4E66-B058-82730129193E}"/>
              </a:ext>
            </a:extLst>
          </p:cNvPr>
          <p:cNvPicPr/>
          <p:nvPr/>
        </p:nvPicPr>
        <p:blipFill>
          <a:blip r:embed="rId4"/>
          <a:stretch>
            <a:fillRect/>
          </a:stretch>
        </p:blipFill>
        <p:spPr>
          <a:xfrm>
            <a:off x="3860163" y="1878946"/>
            <a:ext cx="2076179" cy="1126576"/>
          </a:xfrm>
          <a:prstGeom prst="rect">
            <a:avLst/>
          </a:prstGeom>
        </p:spPr>
      </p:pic>
      <p:pic>
        <p:nvPicPr>
          <p:cNvPr id="7" name="18DYEBHXS19.jpg" descr="id:2147514866;FounderCES">
            <a:extLst>
              <a:ext uri="{FF2B5EF4-FFF2-40B4-BE49-F238E27FC236}">
                <a16:creationId xmlns:a16="http://schemas.microsoft.com/office/drawing/2014/main" xmlns="" id="{0FD10E82-E644-4381-AC66-A3D6F6659985}"/>
              </a:ext>
            </a:extLst>
          </p:cNvPr>
          <p:cNvPicPr/>
          <p:nvPr/>
        </p:nvPicPr>
        <p:blipFill>
          <a:blip r:embed="rId3"/>
          <a:stretch>
            <a:fillRect/>
          </a:stretch>
        </p:blipFill>
        <p:spPr>
          <a:xfrm>
            <a:off x="7683727" y="2018226"/>
            <a:ext cx="3071359" cy="760932"/>
          </a:xfrm>
          <a:prstGeom prst="rect">
            <a:avLst/>
          </a:prstGeom>
        </p:spPr>
      </p:pic>
    </p:spTree>
    <p:extLst>
      <p:ext uri="{BB962C8B-B14F-4D97-AF65-F5344CB8AC3E}">
        <p14:creationId xmlns:p14="http://schemas.microsoft.com/office/powerpoint/2010/main" val="34045135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990601" y="-2"/>
            <a:ext cx="520700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ea typeface="微软雅黑" panose="020B0503020204020204" pitchFamily="34" charset="-122"/>
              </a:rPr>
              <a:t>方法</a:t>
            </a:r>
            <a:r>
              <a:rPr lang="en-US" altLang="zh-CN" sz="2800" dirty="0">
                <a:solidFill>
                  <a:srgbClr val="DA251C"/>
                </a:solidFill>
                <a:ea typeface="微软雅黑" panose="020B0503020204020204" pitchFamily="34" charset="-122"/>
              </a:rPr>
              <a:t>2   </a:t>
            </a:r>
            <a:r>
              <a:rPr lang="zh-CN" altLang="en-US" sz="2800" dirty="0">
                <a:solidFill>
                  <a:srgbClr val="DA251C"/>
                </a:solidFill>
                <a:ea typeface="微软雅黑" panose="020B0503020204020204" pitchFamily="34" charset="-122"/>
              </a:rPr>
              <a:t>电离能和电负性的应用</a:t>
            </a:r>
          </a:p>
        </p:txBody>
      </p:sp>
      <p:sp>
        <p:nvSpPr>
          <p:cNvPr id="2" name="矩形 1"/>
          <p:cNvSpPr/>
          <p:nvPr/>
        </p:nvSpPr>
        <p:spPr>
          <a:xfrm>
            <a:off x="234043" y="732194"/>
            <a:ext cx="11723913" cy="5909310"/>
          </a:xfrm>
          <a:prstGeom prst="rect">
            <a:avLst/>
          </a:prstGeom>
        </p:spPr>
        <p:txBody>
          <a:bodyPr wrap="square">
            <a:spAutoFit/>
          </a:bodyPr>
          <a:lstStyle/>
          <a:p>
            <a:pPr>
              <a:lnSpc>
                <a:spcPct val="150000"/>
              </a:lnSpc>
              <a:spcAft>
                <a:spcPts val="0"/>
              </a:spcAft>
            </a:pPr>
            <a:r>
              <a:rPr lang="zh-CN" altLang="en-US" sz="2800" b="1" dirty="0">
                <a:solidFill>
                  <a:srgbClr val="DA251C"/>
                </a:solidFill>
                <a:cs typeface="Times New Roman" panose="02020603050405020304" pitchFamily="18" charset="0"/>
              </a:rPr>
              <a:t>方法解读：</a:t>
            </a:r>
            <a:endParaRPr lang="en-US" altLang="zh-CN" sz="2800" b="1" dirty="0">
              <a:solidFill>
                <a:srgbClr val="DA251C"/>
              </a:solidFill>
              <a:cs typeface="Times New Roman" panose="02020603050405020304" pitchFamily="18" charset="0"/>
            </a:endParaRPr>
          </a:p>
          <a:p>
            <a:pPr>
              <a:lnSpc>
                <a:spcPct val="150000"/>
              </a:lnSpc>
            </a:pPr>
            <a:r>
              <a:rPr lang="en-US" altLang="zh-CN" sz="2800" b="1" dirty="0"/>
              <a:t>1.</a:t>
            </a:r>
            <a:r>
              <a:rPr lang="zh-CN" altLang="zh-CN" sz="2800" b="1" dirty="0"/>
              <a:t>电离能的四大应用</a:t>
            </a:r>
          </a:p>
          <a:p>
            <a:pPr>
              <a:lnSpc>
                <a:spcPct val="150000"/>
              </a:lnSpc>
            </a:pPr>
            <a:r>
              <a:rPr lang="en-US" altLang="zh-CN" sz="2800" dirty="0"/>
              <a:t>(1)</a:t>
            </a:r>
            <a:r>
              <a:rPr lang="zh-CN" altLang="zh-CN" sz="2800" dirty="0"/>
              <a:t>判断元素金属性的强弱</a:t>
            </a:r>
          </a:p>
          <a:p>
            <a:pPr>
              <a:lnSpc>
                <a:spcPct val="150000"/>
              </a:lnSpc>
            </a:pPr>
            <a:r>
              <a:rPr lang="zh-CN" altLang="zh-CN" sz="2800" dirty="0"/>
              <a:t>电离能越小</a:t>
            </a:r>
            <a:r>
              <a:rPr lang="en-US" altLang="zh-CN" sz="2800" dirty="0"/>
              <a:t>,</a:t>
            </a:r>
            <a:r>
              <a:rPr lang="zh-CN" altLang="zh-CN" sz="2800" dirty="0"/>
              <a:t>元素越容易失去电子</a:t>
            </a:r>
            <a:r>
              <a:rPr lang="en-US" altLang="zh-CN" sz="2800" dirty="0"/>
              <a:t>,</a:t>
            </a:r>
            <a:r>
              <a:rPr lang="zh-CN" altLang="zh-CN" sz="2800" dirty="0"/>
              <a:t>则元素的金属性越强</a:t>
            </a:r>
            <a:r>
              <a:rPr lang="en-US" altLang="zh-CN" sz="2800" dirty="0"/>
              <a:t>;</a:t>
            </a:r>
            <a:r>
              <a:rPr lang="zh-CN" altLang="zh-CN" sz="2800" dirty="0"/>
              <a:t>反之越弱。</a:t>
            </a:r>
          </a:p>
          <a:p>
            <a:pPr>
              <a:lnSpc>
                <a:spcPct val="150000"/>
              </a:lnSpc>
            </a:pPr>
            <a:r>
              <a:rPr lang="en-US" altLang="zh-CN" sz="2800" dirty="0"/>
              <a:t>(2)</a:t>
            </a:r>
            <a:r>
              <a:rPr lang="zh-CN" altLang="zh-CN" sz="2800" dirty="0"/>
              <a:t>判断元素的化合价</a:t>
            </a:r>
          </a:p>
          <a:p>
            <a:pPr>
              <a:lnSpc>
                <a:spcPct val="150000"/>
              </a:lnSpc>
            </a:pPr>
            <a:r>
              <a:rPr lang="zh-CN" altLang="zh-CN" sz="2800" dirty="0"/>
              <a:t>如果某元素的</a:t>
            </a:r>
            <a:r>
              <a:rPr lang="en-US" altLang="zh-CN" sz="2800" i="1" dirty="0"/>
              <a:t>I</a:t>
            </a:r>
            <a:r>
              <a:rPr lang="en-US" altLang="zh-CN" sz="2800" i="1" baseline="-25000" dirty="0"/>
              <a:t>n</a:t>
            </a:r>
            <a:r>
              <a:rPr lang="en-US" altLang="zh-CN" sz="2800" baseline="-25000" dirty="0"/>
              <a:t>+1</a:t>
            </a:r>
            <a:r>
              <a:rPr lang="en-US" altLang="zh-CN" sz="2800" dirty="0"/>
              <a:t>≫</a:t>
            </a:r>
            <a:r>
              <a:rPr lang="en-US" altLang="zh-CN" sz="2800" i="1" dirty="0"/>
              <a:t>I</a:t>
            </a:r>
            <a:r>
              <a:rPr lang="en-US" altLang="zh-CN" sz="2800" i="1" baseline="-25000" dirty="0"/>
              <a:t>n</a:t>
            </a:r>
            <a:r>
              <a:rPr lang="en-US" altLang="zh-CN" sz="2800" dirty="0"/>
              <a:t>,</a:t>
            </a:r>
            <a:r>
              <a:rPr lang="zh-CN" altLang="zh-CN" sz="2800" dirty="0"/>
              <a:t>则该元素的常见化合价为</a:t>
            </a:r>
            <a:r>
              <a:rPr lang="en-US" altLang="zh-CN" sz="2800" i="1" dirty="0"/>
              <a:t>+n</a:t>
            </a:r>
            <a:r>
              <a:rPr lang="zh-CN" altLang="zh-CN" sz="2800" dirty="0"/>
              <a:t>。如钠元素的</a:t>
            </a:r>
            <a:r>
              <a:rPr lang="en-US" altLang="zh-CN" sz="2800" i="1" dirty="0"/>
              <a:t>I</a:t>
            </a:r>
            <a:r>
              <a:rPr lang="en-US" altLang="zh-CN" sz="2800" baseline="-25000" dirty="0"/>
              <a:t>2</a:t>
            </a:r>
            <a:r>
              <a:rPr lang="en-US" altLang="zh-CN" sz="2800" dirty="0"/>
              <a:t>≫</a:t>
            </a:r>
            <a:r>
              <a:rPr lang="en-US" altLang="zh-CN" sz="2800" i="1" dirty="0"/>
              <a:t>I</a:t>
            </a:r>
            <a:r>
              <a:rPr lang="en-US" altLang="zh-CN" sz="2800" baseline="-25000" dirty="0"/>
              <a:t>1</a:t>
            </a:r>
            <a:r>
              <a:rPr lang="en-US" altLang="zh-CN" sz="2800" dirty="0"/>
              <a:t>,</a:t>
            </a:r>
            <a:r>
              <a:rPr lang="zh-CN" altLang="zh-CN" sz="2800" dirty="0"/>
              <a:t>所以钠元素的常见化合价为</a:t>
            </a:r>
            <a:r>
              <a:rPr lang="en-US" altLang="zh-CN" sz="2800" dirty="0"/>
              <a:t>+1</a:t>
            </a:r>
            <a:r>
              <a:rPr lang="zh-CN" altLang="zh-CN" sz="2800" dirty="0"/>
              <a:t>。</a:t>
            </a:r>
          </a:p>
          <a:p>
            <a:pPr>
              <a:lnSpc>
                <a:spcPct val="150000"/>
              </a:lnSpc>
            </a:pPr>
            <a:r>
              <a:rPr lang="en-US" altLang="zh-CN" sz="2800" dirty="0"/>
              <a:t>(3)</a:t>
            </a:r>
            <a:r>
              <a:rPr lang="zh-CN" altLang="zh-CN" sz="2800" dirty="0"/>
              <a:t>判断核外电子的分层排布情况</a:t>
            </a:r>
          </a:p>
          <a:p>
            <a:pPr>
              <a:lnSpc>
                <a:spcPct val="150000"/>
              </a:lnSpc>
            </a:pPr>
            <a:r>
              <a:rPr lang="zh-CN" altLang="zh-CN" sz="2800" dirty="0"/>
              <a:t>多电子原子中</a:t>
            </a:r>
            <a:r>
              <a:rPr lang="en-US" altLang="zh-CN" sz="2800" dirty="0"/>
              <a:t>,</a:t>
            </a:r>
            <a:r>
              <a:rPr lang="zh-CN" altLang="zh-CN" sz="2800" dirty="0"/>
              <a:t>元素的各级电离能逐渐增大</a:t>
            </a:r>
            <a:r>
              <a:rPr lang="en-US" altLang="zh-CN" sz="2800" dirty="0"/>
              <a:t>,</a:t>
            </a:r>
            <a:r>
              <a:rPr lang="zh-CN" altLang="zh-CN" sz="2800" dirty="0"/>
              <a:t>有一定的规律性。当电离能的</a:t>
            </a:r>
          </a:p>
        </p:txBody>
      </p:sp>
    </p:spTree>
    <p:extLst>
      <p:ext uri="{BB962C8B-B14F-4D97-AF65-F5344CB8AC3E}">
        <p14:creationId xmlns:p14="http://schemas.microsoft.com/office/powerpoint/2010/main" val="1148947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4043" y="754743"/>
            <a:ext cx="11723913" cy="5909310"/>
          </a:xfrm>
          <a:prstGeom prst="rect">
            <a:avLst/>
          </a:prstGeom>
        </p:spPr>
        <p:txBody>
          <a:bodyPr wrap="square">
            <a:spAutoFit/>
          </a:bodyPr>
          <a:lstStyle/>
          <a:p>
            <a:pPr>
              <a:lnSpc>
                <a:spcPct val="150000"/>
              </a:lnSpc>
            </a:pPr>
            <a:r>
              <a:rPr lang="en-US" altLang="zh-CN" sz="2800" dirty="0"/>
              <a:t>1.</a:t>
            </a:r>
            <a:r>
              <a:rPr lang="zh-CN" altLang="en-US" sz="2800" dirty="0"/>
              <a:t>原子结构与元素的性质</a:t>
            </a:r>
          </a:p>
          <a:p>
            <a:pPr>
              <a:lnSpc>
                <a:spcPct val="150000"/>
              </a:lnSpc>
            </a:pPr>
            <a:r>
              <a:rPr lang="en-US" altLang="zh-CN" sz="2800" dirty="0"/>
              <a:t>(1)</a:t>
            </a:r>
            <a:r>
              <a:rPr lang="zh-CN" altLang="en-US" sz="2800" dirty="0"/>
              <a:t>了解原子核外电子的运动状态、能级分布和排布原理。能正确书写</a:t>
            </a:r>
            <a:r>
              <a:rPr lang="en-US" altLang="zh-CN" sz="2800" dirty="0"/>
              <a:t>1~36</a:t>
            </a:r>
            <a:r>
              <a:rPr lang="zh-CN" altLang="en-US" sz="2800" dirty="0"/>
              <a:t>号元素原子核外电子、价电子的电子排布式和轨道表达式。</a:t>
            </a:r>
          </a:p>
          <a:p>
            <a:pPr>
              <a:lnSpc>
                <a:spcPct val="150000"/>
              </a:lnSpc>
            </a:pPr>
            <a:r>
              <a:rPr lang="en-US" altLang="zh-CN" sz="2800" dirty="0"/>
              <a:t>(2)</a:t>
            </a:r>
            <a:r>
              <a:rPr lang="zh-CN" altLang="en-US" sz="2800" dirty="0"/>
              <a:t>了解电离能的含义</a:t>
            </a:r>
            <a:r>
              <a:rPr lang="en-US" altLang="zh-CN" sz="2800" dirty="0"/>
              <a:t>,</a:t>
            </a:r>
            <a:r>
              <a:rPr lang="zh-CN" altLang="en-US" sz="2800" dirty="0"/>
              <a:t>并能用以说明元素的某些性质。</a:t>
            </a:r>
          </a:p>
          <a:p>
            <a:pPr>
              <a:lnSpc>
                <a:spcPct val="150000"/>
              </a:lnSpc>
            </a:pPr>
            <a:r>
              <a:rPr lang="en-US" altLang="zh-CN" sz="2800" dirty="0"/>
              <a:t>(3)</a:t>
            </a:r>
            <a:r>
              <a:rPr lang="zh-CN" altLang="en-US" sz="2800" dirty="0"/>
              <a:t>了解电子在原子轨道之间的跃迁及其简单应用。</a:t>
            </a:r>
          </a:p>
          <a:p>
            <a:pPr>
              <a:lnSpc>
                <a:spcPct val="150000"/>
              </a:lnSpc>
            </a:pPr>
            <a:r>
              <a:rPr lang="en-US" altLang="zh-CN" sz="2800" dirty="0"/>
              <a:t>(4)</a:t>
            </a:r>
            <a:r>
              <a:rPr lang="zh-CN" altLang="en-US" sz="2800" dirty="0"/>
              <a:t>了解电负性的概念</a:t>
            </a:r>
            <a:r>
              <a:rPr lang="en-US" altLang="zh-CN" sz="2800" dirty="0"/>
              <a:t>,</a:t>
            </a:r>
            <a:r>
              <a:rPr lang="zh-CN" altLang="en-US" sz="2800" dirty="0"/>
              <a:t>并能用以说明元素的某些性质。</a:t>
            </a:r>
          </a:p>
          <a:p>
            <a:pPr>
              <a:lnSpc>
                <a:spcPct val="150000"/>
              </a:lnSpc>
            </a:pPr>
            <a:r>
              <a:rPr lang="en-US" altLang="zh-CN" sz="2800" dirty="0"/>
              <a:t>2.</a:t>
            </a:r>
            <a:r>
              <a:rPr lang="zh-CN" altLang="en-US" sz="2800" dirty="0"/>
              <a:t>化学键与分子结构</a:t>
            </a:r>
          </a:p>
          <a:p>
            <a:pPr>
              <a:lnSpc>
                <a:spcPct val="150000"/>
              </a:lnSpc>
            </a:pPr>
            <a:r>
              <a:rPr lang="en-US" altLang="zh-CN" sz="2800" dirty="0"/>
              <a:t>(1)</a:t>
            </a:r>
            <a:r>
              <a:rPr lang="zh-CN" altLang="en-US" sz="2800" dirty="0"/>
              <a:t>理解离子键的形成</a:t>
            </a:r>
            <a:r>
              <a:rPr lang="en-US" altLang="zh-CN" sz="2800" dirty="0"/>
              <a:t>,</a:t>
            </a:r>
            <a:r>
              <a:rPr lang="zh-CN" altLang="en-US" sz="2800" dirty="0"/>
              <a:t>能根据离子化合物的结构特征解释其物理性质。</a:t>
            </a:r>
          </a:p>
          <a:p>
            <a:pPr>
              <a:lnSpc>
                <a:spcPct val="150000"/>
              </a:lnSpc>
            </a:pPr>
            <a:r>
              <a:rPr lang="en-US" altLang="zh-CN" sz="2800" dirty="0"/>
              <a:t>(2)</a:t>
            </a:r>
            <a:r>
              <a:rPr lang="zh-CN" altLang="en-US" sz="2800" dirty="0"/>
              <a:t>了解共价键的形成、极性、类型</a:t>
            </a:r>
            <a:r>
              <a:rPr lang="en-US" altLang="zh-CN" sz="2800" dirty="0"/>
              <a:t>(σ</a:t>
            </a:r>
            <a:r>
              <a:rPr lang="zh-CN" altLang="en-US" sz="2800" dirty="0"/>
              <a:t>键和</a:t>
            </a:r>
            <a:r>
              <a:rPr lang="en-US" altLang="zh-CN" sz="2800" dirty="0"/>
              <a:t>π</a:t>
            </a:r>
            <a:r>
              <a:rPr lang="zh-CN" altLang="en-US" sz="2800" dirty="0"/>
              <a:t>键</a:t>
            </a:r>
            <a:r>
              <a:rPr lang="en-US" altLang="zh-CN" sz="2800" dirty="0"/>
              <a:t>),</a:t>
            </a:r>
            <a:r>
              <a:rPr lang="zh-CN" altLang="en-US" sz="2800" dirty="0"/>
              <a:t>了解配位键的含义。</a:t>
            </a:r>
          </a:p>
        </p:txBody>
      </p:sp>
      <p:sp>
        <p:nvSpPr>
          <p:cNvPr id="4" name="矩形 3"/>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考纲要求</a:t>
            </a:r>
          </a:p>
        </p:txBody>
      </p:sp>
    </p:spTree>
    <p:extLst>
      <p:ext uri="{BB962C8B-B14F-4D97-AF65-F5344CB8AC3E}">
        <p14:creationId xmlns:p14="http://schemas.microsoft.com/office/powerpoint/2010/main" val="16430797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9C8E2509-D347-4A0B-A477-EA57B888F130}"/>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
        <p:nvSpPr>
          <p:cNvPr id="9" name="矩形 8">
            <a:extLst>
              <a:ext uri="{FF2B5EF4-FFF2-40B4-BE49-F238E27FC236}">
                <a16:creationId xmlns:a16="http://schemas.microsoft.com/office/drawing/2014/main" xmlns="" id="{EF4BE4BE-E2AD-4FCD-9686-0A449735FB3F}"/>
              </a:ext>
            </a:extLst>
          </p:cNvPr>
          <p:cNvSpPr/>
          <p:nvPr/>
        </p:nvSpPr>
        <p:spPr>
          <a:xfrm>
            <a:off x="234043" y="375452"/>
            <a:ext cx="11723913" cy="2677656"/>
          </a:xfrm>
          <a:prstGeom prst="rect">
            <a:avLst/>
          </a:prstGeom>
        </p:spPr>
        <p:txBody>
          <a:bodyPr wrap="square">
            <a:spAutoFit/>
          </a:bodyPr>
          <a:lstStyle/>
          <a:p>
            <a:pPr>
              <a:lnSpc>
                <a:spcPct val="150000"/>
              </a:lnSpc>
              <a:spcAft>
                <a:spcPts val="0"/>
              </a:spcAft>
            </a:pPr>
            <a:r>
              <a:rPr lang="zh-CN" altLang="zh-CN" sz="2800" dirty="0"/>
              <a:t>的变化出现突跃时</a:t>
            </a:r>
            <a:r>
              <a:rPr lang="en-US" altLang="zh-CN" sz="2800" dirty="0"/>
              <a:t>,</a:t>
            </a:r>
            <a:r>
              <a:rPr lang="zh-CN" altLang="zh-CN" sz="2800" dirty="0"/>
              <a:t>电子层数就可能发生变化。</a:t>
            </a:r>
          </a:p>
          <a:p>
            <a:pPr>
              <a:lnSpc>
                <a:spcPct val="150000"/>
              </a:lnSpc>
            </a:pPr>
            <a:r>
              <a:rPr lang="en-US" altLang="zh-CN" sz="2800" dirty="0"/>
              <a:t>(4)</a:t>
            </a:r>
            <a:r>
              <a:rPr lang="zh-CN" altLang="zh-CN" sz="2800" dirty="0"/>
              <a:t>反映元素原子的核外电子排布特点</a:t>
            </a:r>
          </a:p>
          <a:p>
            <a:pPr>
              <a:lnSpc>
                <a:spcPct val="150000"/>
              </a:lnSpc>
            </a:pPr>
            <a:r>
              <a:rPr lang="zh-CN" altLang="zh-CN" sz="2800" dirty="0"/>
              <a:t>同周期元素从左向右</a:t>
            </a:r>
            <a:r>
              <a:rPr lang="en-US" altLang="zh-CN" sz="2800" dirty="0"/>
              <a:t>,</a:t>
            </a:r>
            <a:r>
              <a:rPr lang="zh-CN" altLang="zh-CN" sz="2800" dirty="0"/>
              <a:t>元素的第一电离能并不是逐渐增大的</a:t>
            </a:r>
            <a:r>
              <a:rPr lang="en-US" altLang="zh-CN" sz="2800" dirty="0"/>
              <a:t>,</a:t>
            </a:r>
            <a:r>
              <a:rPr lang="zh-CN" altLang="zh-CN" sz="2800" dirty="0"/>
              <a:t>当元素的核外电子排布处于全空、半充满或全充满状态时</a:t>
            </a:r>
            <a:r>
              <a:rPr lang="en-US" altLang="zh-CN" sz="2800" dirty="0"/>
              <a:t>,</a:t>
            </a:r>
            <a:r>
              <a:rPr lang="zh-CN" altLang="zh-CN" sz="2800" dirty="0"/>
              <a:t>第一电离能就会反常地大。</a:t>
            </a:r>
          </a:p>
        </p:txBody>
      </p:sp>
    </p:spTree>
    <p:extLst>
      <p:ext uri="{BB962C8B-B14F-4D97-AF65-F5344CB8AC3E}">
        <p14:creationId xmlns:p14="http://schemas.microsoft.com/office/powerpoint/2010/main" val="15978742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9C8E2509-D347-4A0B-A477-EA57B888F130}"/>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
        <p:nvSpPr>
          <p:cNvPr id="9" name="矩形 8">
            <a:extLst>
              <a:ext uri="{FF2B5EF4-FFF2-40B4-BE49-F238E27FC236}">
                <a16:creationId xmlns:a16="http://schemas.microsoft.com/office/drawing/2014/main" xmlns="" id="{EF4BE4BE-E2AD-4FCD-9686-0A449735FB3F}"/>
              </a:ext>
            </a:extLst>
          </p:cNvPr>
          <p:cNvSpPr/>
          <p:nvPr/>
        </p:nvSpPr>
        <p:spPr>
          <a:xfrm>
            <a:off x="234043" y="244823"/>
            <a:ext cx="11723913" cy="662297"/>
          </a:xfrm>
          <a:prstGeom prst="rect">
            <a:avLst/>
          </a:prstGeom>
        </p:spPr>
        <p:txBody>
          <a:bodyPr wrap="square">
            <a:spAutoFit/>
          </a:bodyPr>
          <a:lstStyle/>
          <a:p>
            <a:pPr>
              <a:lnSpc>
                <a:spcPct val="150000"/>
              </a:lnSpc>
            </a:pPr>
            <a:r>
              <a:rPr lang="en-US" altLang="zh-CN" sz="2800" b="1" dirty="0"/>
              <a:t>2.</a:t>
            </a:r>
            <a:r>
              <a:rPr lang="zh-CN" altLang="zh-CN" sz="2800" b="1" dirty="0"/>
              <a:t>电负性</a:t>
            </a:r>
          </a:p>
        </p:txBody>
      </p:sp>
      <p:pic>
        <p:nvPicPr>
          <p:cNvPr id="10" name="AA20.jpg" descr="id:2147514901;FounderCES">
            <a:extLst>
              <a:ext uri="{FF2B5EF4-FFF2-40B4-BE49-F238E27FC236}">
                <a16:creationId xmlns:a16="http://schemas.microsoft.com/office/drawing/2014/main" xmlns="" id="{77A84711-5E88-42BD-96DE-2E8713575F77}"/>
              </a:ext>
            </a:extLst>
          </p:cNvPr>
          <p:cNvPicPr/>
          <p:nvPr/>
        </p:nvPicPr>
        <p:blipFill>
          <a:blip r:embed="rId3"/>
          <a:stretch>
            <a:fillRect/>
          </a:stretch>
        </p:blipFill>
        <p:spPr>
          <a:xfrm>
            <a:off x="386622" y="979690"/>
            <a:ext cx="6588767" cy="5508194"/>
          </a:xfrm>
          <a:prstGeom prst="rect">
            <a:avLst/>
          </a:prstGeom>
        </p:spPr>
      </p:pic>
    </p:spTree>
    <p:extLst>
      <p:ext uri="{BB962C8B-B14F-4D97-AF65-F5344CB8AC3E}">
        <p14:creationId xmlns:p14="http://schemas.microsoft.com/office/powerpoint/2010/main" val="11116452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9C8E2509-D347-4A0B-A477-EA57B888F130}"/>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
        <p:nvSpPr>
          <p:cNvPr id="9" name="矩形 8">
            <a:extLst>
              <a:ext uri="{FF2B5EF4-FFF2-40B4-BE49-F238E27FC236}">
                <a16:creationId xmlns:a16="http://schemas.microsoft.com/office/drawing/2014/main" xmlns="" id="{EF4BE4BE-E2AD-4FCD-9686-0A449735FB3F}"/>
              </a:ext>
            </a:extLst>
          </p:cNvPr>
          <p:cNvSpPr/>
          <p:nvPr/>
        </p:nvSpPr>
        <p:spPr>
          <a:xfrm>
            <a:off x="234043" y="359123"/>
            <a:ext cx="11723913" cy="5909310"/>
          </a:xfrm>
          <a:prstGeom prst="rect">
            <a:avLst/>
          </a:prstGeom>
        </p:spPr>
        <p:txBody>
          <a:bodyPr wrap="square">
            <a:spAutoFit/>
          </a:bodyPr>
          <a:lstStyle/>
          <a:p>
            <a:pPr>
              <a:lnSpc>
                <a:spcPct val="150000"/>
              </a:lnSpc>
            </a:pPr>
            <a:r>
              <a:rPr lang="zh-CN" altLang="zh-CN" sz="2800" b="1" dirty="0">
                <a:solidFill>
                  <a:srgbClr val="DA251C"/>
                </a:solidFill>
              </a:rPr>
              <a:t>示例</a:t>
            </a:r>
            <a:r>
              <a:rPr lang="en-US" altLang="zh-CN" sz="2800" b="1" dirty="0">
                <a:solidFill>
                  <a:srgbClr val="DA251C"/>
                </a:solidFill>
              </a:rPr>
              <a:t>2</a:t>
            </a:r>
            <a:r>
              <a:rPr lang="zh-CN" altLang="zh-CN" sz="2800" dirty="0"/>
              <a:t>　</a:t>
            </a:r>
            <a:r>
              <a:rPr lang="en-US" altLang="zh-CN" sz="2800" dirty="0"/>
              <a:t>[</a:t>
            </a:r>
            <a:r>
              <a:rPr lang="zh-CN" altLang="zh-CN" sz="2800" dirty="0"/>
              <a:t>高考组合题</a:t>
            </a:r>
            <a:r>
              <a:rPr lang="en-US" altLang="zh-CN" sz="2800" dirty="0"/>
              <a:t>](1)[2016</a:t>
            </a:r>
            <a:r>
              <a:rPr lang="zh-CN" altLang="zh-CN" sz="2800" dirty="0"/>
              <a:t>全国卷</a:t>
            </a:r>
            <a:r>
              <a:rPr lang="en-US" altLang="zh-CN" sz="2800" dirty="0"/>
              <a:t>Ⅰ, 37(4),2</a:t>
            </a:r>
            <a:r>
              <a:rPr lang="zh-CN" altLang="zh-CN" sz="2800" dirty="0"/>
              <a:t>分</a:t>
            </a:r>
            <a:r>
              <a:rPr lang="en-US" altLang="zh-CN" sz="2800" dirty="0"/>
              <a:t>] </a:t>
            </a:r>
            <a:r>
              <a:rPr lang="zh-CN" altLang="zh-CN" sz="2800" dirty="0"/>
              <a:t>光催化还原</a:t>
            </a:r>
            <a:r>
              <a:rPr lang="en-US" altLang="zh-CN" sz="2800" dirty="0"/>
              <a:t>CO</a:t>
            </a:r>
            <a:r>
              <a:rPr lang="en-US" altLang="zh-CN" sz="2800" baseline="-25000" dirty="0"/>
              <a:t>2</a:t>
            </a:r>
            <a:r>
              <a:rPr lang="zh-CN" altLang="zh-CN" sz="2800" dirty="0"/>
              <a:t>制备</a:t>
            </a:r>
            <a:r>
              <a:rPr lang="en-US" altLang="zh-CN" sz="2800" dirty="0"/>
              <a:t>CH</a:t>
            </a:r>
            <a:r>
              <a:rPr lang="en-US" altLang="zh-CN" sz="2800" baseline="-25000" dirty="0"/>
              <a:t>4</a:t>
            </a:r>
            <a:r>
              <a:rPr lang="zh-CN" altLang="zh-CN" sz="2800" dirty="0"/>
              <a:t>反应中</a:t>
            </a:r>
            <a:r>
              <a:rPr lang="en-US" altLang="zh-CN" sz="2800" dirty="0"/>
              <a:t>,</a:t>
            </a:r>
            <a:r>
              <a:rPr lang="zh-CN" altLang="zh-CN" sz="2800" dirty="0"/>
              <a:t>带状纳米</a:t>
            </a:r>
            <a:r>
              <a:rPr lang="en-US" altLang="zh-CN" sz="2800" dirty="0"/>
              <a:t>Zn</a:t>
            </a:r>
            <a:r>
              <a:rPr lang="en-US" altLang="zh-CN" sz="2800" baseline="-25000" dirty="0"/>
              <a:t>2</a:t>
            </a:r>
            <a:r>
              <a:rPr lang="en-US" altLang="zh-CN" sz="2800" dirty="0"/>
              <a:t>GeO</a:t>
            </a:r>
            <a:r>
              <a:rPr lang="en-US" altLang="zh-CN" sz="2800" baseline="-25000" dirty="0"/>
              <a:t>4</a:t>
            </a:r>
            <a:r>
              <a:rPr lang="zh-CN" altLang="zh-CN" sz="2800" dirty="0"/>
              <a:t>是该反应的良好催化剂。</a:t>
            </a:r>
            <a:r>
              <a:rPr lang="en-US" altLang="zh-CN" sz="2800" dirty="0"/>
              <a:t>Zn</a:t>
            </a:r>
            <a:r>
              <a:rPr lang="zh-CN" altLang="zh-CN" sz="2800" dirty="0"/>
              <a:t>、</a:t>
            </a:r>
            <a:r>
              <a:rPr lang="en-US" altLang="zh-CN" sz="2800" dirty="0"/>
              <a:t>Ge</a:t>
            </a:r>
            <a:r>
              <a:rPr lang="zh-CN" altLang="zh-CN" sz="2800" dirty="0"/>
              <a:t>、</a:t>
            </a:r>
            <a:r>
              <a:rPr lang="en-US" altLang="zh-CN" sz="2800" dirty="0"/>
              <a:t>O</a:t>
            </a:r>
            <a:r>
              <a:rPr lang="zh-CN" altLang="zh-CN" sz="2800" dirty="0"/>
              <a:t>电负性由大至小的顺序是</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(2)[2016</a:t>
            </a:r>
            <a:r>
              <a:rPr lang="zh-CN" altLang="zh-CN" sz="2800" dirty="0"/>
              <a:t>全国卷</a:t>
            </a:r>
            <a:r>
              <a:rPr lang="en-US" altLang="zh-CN" sz="2800" dirty="0"/>
              <a:t>Ⅲ, 37(2),4</a:t>
            </a:r>
            <a:r>
              <a:rPr lang="zh-CN" altLang="zh-CN" sz="2800" dirty="0"/>
              <a:t>分</a:t>
            </a:r>
            <a:r>
              <a:rPr lang="en-US" altLang="zh-CN" sz="2800" dirty="0"/>
              <a:t>] </a:t>
            </a:r>
            <a:r>
              <a:rPr lang="zh-CN" altLang="zh-CN" sz="2800" dirty="0"/>
              <a:t>根据元素周期律</a:t>
            </a:r>
            <a:r>
              <a:rPr lang="en-US" altLang="zh-CN" sz="2800" dirty="0"/>
              <a:t>,</a:t>
            </a:r>
            <a:r>
              <a:rPr lang="zh-CN" altLang="zh-CN" sz="2800" dirty="0"/>
              <a:t>原子半径</a:t>
            </a:r>
            <a:r>
              <a:rPr lang="en-US" altLang="zh-CN" sz="2800" dirty="0"/>
              <a:t>Ga</a:t>
            </a:r>
            <a:r>
              <a:rPr lang="zh-CN" altLang="zh-CN" sz="2800" u="sng" dirty="0"/>
              <a:t>　　　　</a:t>
            </a:r>
            <a:r>
              <a:rPr lang="en-US" altLang="zh-CN" sz="2800" dirty="0"/>
              <a:t>As,</a:t>
            </a:r>
            <a:r>
              <a:rPr lang="zh-CN" altLang="zh-CN" sz="2800" dirty="0"/>
              <a:t>第一电离能</a:t>
            </a:r>
            <a:r>
              <a:rPr lang="en-US" altLang="zh-CN" sz="2800" dirty="0"/>
              <a:t>Ga</a:t>
            </a:r>
            <a:r>
              <a:rPr lang="zh-CN" altLang="zh-CN" sz="2800" u="sng" dirty="0"/>
              <a:t>　　　　</a:t>
            </a:r>
            <a:r>
              <a:rPr lang="en-US" altLang="zh-CN" sz="2800" dirty="0"/>
              <a:t>As</a:t>
            </a:r>
            <a:r>
              <a:rPr lang="zh-CN" altLang="zh-CN" sz="2800" dirty="0"/>
              <a:t>。</a:t>
            </a:r>
            <a:r>
              <a:rPr lang="en-US" altLang="zh-CN" sz="2800" dirty="0"/>
              <a:t>(</a:t>
            </a:r>
            <a:r>
              <a:rPr lang="zh-CN" altLang="zh-CN" sz="2800" dirty="0"/>
              <a:t>填</a:t>
            </a:r>
            <a:r>
              <a:rPr lang="en-US" altLang="zh-CN" sz="2800" dirty="0"/>
              <a:t>“</a:t>
            </a:r>
            <a:r>
              <a:rPr lang="zh-CN" altLang="zh-CN" sz="2800" dirty="0"/>
              <a:t>大于</a:t>
            </a:r>
            <a:r>
              <a:rPr lang="en-US" altLang="zh-CN" sz="2800" dirty="0"/>
              <a:t>”</a:t>
            </a:r>
            <a:r>
              <a:rPr lang="zh-CN" altLang="zh-CN" sz="2800" dirty="0"/>
              <a:t>或</a:t>
            </a:r>
            <a:r>
              <a:rPr lang="en-US" altLang="zh-CN" sz="2800" dirty="0"/>
              <a:t>“</a:t>
            </a:r>
            <a:r>
              <a:rPr lang="zh-CN" altLang="zh-CN" sz="2800" dirty="0"/>
              <a:t>小于</a:t>
            </a:r>
            <a:r>
              <a:rPr lang="en-US" altLang="zh-CN" sz="2800" dirty="0"/>
              <a:t>”) </a:t>
            </a:r>
            <a:endParaRPr lang="zh-CN" altLang="zh-CN" sz="2800" dirty="0"/>
          </a:p>
          <a:p>
            <a:pPr>
              <a:lnSpc>
                <a:spcPct val="150000"/>
              </a:lnSpc>
            </a:pPr>
            <a:r>
              <a:rPr lang="en-US" altLang="zh-CN" sz="2800" dirty="0"/>
              <a:t>(3)[2016</a:t>
            </a:r>
            <a:r>
              <a:rPr lang="zh-CN" altLang="zh-CN" sz="2800" dirty="0"/>
              <a:t>全国卷</a:t>
            </a:r>
            <a:r>
              <a:rPr lang="en-US" altLang="zh-CN" sz="2800" dirty="0"/>
              <a:t>Ⅱ, 37(3),2</a:t>
            </a:r>
            <a:r>
              <a:rPr lang="zh-CN" altLang="zh-CN" sz="2800" dirty="0"/>
              <a:t>分</a:t>
            </a:r>
            <a:r>
              <a:rPr lang="en-US" altLang="zh-CN" sz="2800" dirty="0"/>
              <a:t>] </a:t>
            </a:r>
            <a:r>
              <a:rPr lang="zh-CN" altLang="zh-CN" sz="2800" dirty="0"/>
              <a:t>单质铜及镍都是由</a:t>
            </a:r>
            <a:r>
              <a:rPr lang="zh-CN" altLang="zh-CN" sz="2800" u="sng" dirty="0"/>
              <a:t>　　　　</a:t>
            </a:r>
            <a:r>
              <a:rPr lang="zh-CN" altLang="zh-CN" sz="2800" dirty="0"/>
              <a:t>键形成的晶体</a:t>
            </a:r>
            <a:r>
              <a:rPr lang="en-US" altLang="zh-CN" sz="2800" dirty="0"/>
              <a:t>;</a:t>
            </a:r>
            <a:r>
              <a:rPr lang="zh-CN" altLang="zh-CN" sz="2800" dirty="0"/>
              <a:t>元素铜与镍的第二电离能分别为</a:t>
            </a:r>
            <a:r>
              <a:rPr lang="en-US" altLang="zh-CN" sz="2800" dirty="0"/>
              <a:t>:</a:t>
            </a:r>
            <a:r>
              <a:rPr lang="en-US" altLang="zh-CN" sz="2800" i="1" dirty="0" err="1"/>
              <a:t>I</a:t>
            </a:r>
            <a:r>
              <a:rPr lang="en-US" altLang="zh-CN" sz="2800" baseline="-25000" dirty="0" err="1"/>
              <a:t>Cu</a:t>
            </a:r>
            <a:r>
              <a:rPr lang="en-US" altLang="zh-CN" sz="2800" dirty="0"/>
              <a:t>=1 958 kJ·mol</a:t>
            </a:r>
            <a:r>
              <a:rPr lang="en-US" altLang="zh-CN" sz="2800" baseline="30000" dirty="0"/>
              <a:t>-1</a:t>
            </a:r>
            <a:r>
              <a:rPr lang="zh-CN" altLang="zh-CN" sz="2800" dirty="0"/>
              <a:t>、</a:t>
            </a:r>
            <a:r>
              <a:rPr lang="en-US" altLang="zh-CN" sz="2800" i="1" dirty="0" err="1"/>
              <a:t>I</a:t>
            </a:r>
            <a:r>
              <a:rPr lang="en-US" altLang="zh-CN" sz="2800" baseline="-25000" dirty="0" err="1"/>
              <a:t>Ni</a:t>
            </a:r>
            <a:r>
              <a:rPr lang="en-US" altLang="zh-CN" sz="2800" dirty="0"/>
              <a:t>=1 753 kJ·mol</a:t>
            </a:r>
            <a:r>
              <a:rPr lang="en-US" altLang="zh-CN" sz="2800" baseline="30000" dirty="0"/>
              <a:t>-1</a:t>
            </a:r>
            <a:r>
              <a:rPr lang="en-US" altLang="zh-CN" sz="2800" dirty="0"/>
              <a:t>,</a:t>
            </a:r>
            <a:r>
              <a:rPr lang="en-US" altLang="zh-CN" sz="2800" i="1" dirty="0"/>
              <a:t>I</a:t>
            </a:r>
            <a:r>
              <a:rPr lang="en-US" altLang="zh-CN" sz="2800" baseline="-25000" dirty="0"/>
              <a:t>Cu</a:t>
            </a:r>
            <a:r>
              <a:rPr lang="en-US" altLang="zh-CN" sz="2800" dirty="0"/>
              <a:t>&gt;</a:t>
            </a:r>
            <a:r>
              <a:rPr lang="en-US" altLang="zh-CN" sz="2800" i="1" dirty="0" err="1"/>
              <a:t>I</a:t>
            </a:r>
            <a:r>
              <a:rPr lang="en-US" altLang="zh-CN" sz="2800" baseline="-25000" dirty="0" err="1"/>
              <a:t>Ni</a:t>
            </a:r>
            <a:r>
              <a:rPr lang="zh-CN" altLang="zh-CN" sz="2800" dirty="0"/>
              <a:t>的原因是</a:t>
            </a:r>
            <a:r>
              <a:rPr lang="zh-CN" altLang="zh-CN" sz="2800" u="sng" dirty="0"/>
              <a:t>　</a:t>
            </a:r>
            <a:r>
              <a:rPr lang="en-US" altLang="zh-CN" sz="2800" u="sng" dirty="0"/>
              <a:t> </a:t>
            </a:r>
            <a:r>
              <a:rPr lang="zh-CN" altLang="zh-CN" sz="2800" u="sng" dirty="0"/>
              <a:t>　</a:t>
            </a:r>
            <a:r>
              <a:rPr lang="zh-CN" altLang="zh-CN" sz="2800" dirty="0"/>
              <a:t>。</a:t>
            </a:r>
            <a:r>
              <a:rPr lang="en-US" altLang="zh-CN" sz="2800" dirty="0"/>
              <a:t> </a:t>
            </a:r>
          </a:p>
          <a:p>
            <a:pPr>
              <a:lnSpc>
                <a:spcPct val="150000"/>
              </a:lnSpc>
            </a:pPr>
            <a:r>
              <a:rPr lang="en-US" altLang="zh-CN" sz="2800" dirty="0"/>
              <a:t>(4)[2013</a:t>
            </a:r>
            <a:r>
              <a:rPr lang="zh-CN" altLang="zh-CN" sz="2800" dirty="0"/>
              <a:t>福建理综</a:t>
            </a:r>
            <a:r>
              <a:rPr lang="en-US" altLang="zh-CN" sz="2800" dirty="0"/>
              <a:t>,31(1),2</a:t>
            </a:r>
            <a:r>
              <a:rPr lang="zh-CN" altLang="zh-CN" sz="2800" dirty="0"/>
              <a:t>分</a:t>
            </a:r>
            <a:r>
              <a:rPr lang="en-US" altLang="zh-CN" sz="2800" dirty="0"/>
              <a:t>] </a:t>
            </a:r>
            <a:r>
              <a:rPr lang="zh-CN" altLang="zh-CN" sz="2800" dirty="0"/>
              <a:t>依据第</a:t>
            </a:r>
            <a:r>
              <a:rPr lang="en-US" altLang="zh-CN" sz="2800" dirty="0"/>
              <a:t>2</a:t>
            </a:r>
            <a:r>
              <a:rPr lang="zh-CN" altLang="zh-CN" sz="2800" dirty="0"/>
              <a:t>周期元素第一电离能的变化规律</a:t>
            </a:r>
            <a:r>
              <a:rPr lang="en-US" altLang="zh-CN" sz="2800" dirty="0"/>
              <a:t>,</a:t>
            </a:r>
            <a:r>
              <a:rPr lang="zh-CN" altLang="zh-CN" sz="2800" dirty="0"/>
              <a:t>参照</a:t>
            </a:r>
            <a:endParaRPr lang="en-US" altLang="zh-CN" sz="2800" dirty="0"/>
          </a:p>
        </p:txBody>
      </p:sp>
    </p:spTree>
    <p:extLst>
      <p:ext uri="{BB962C8B-B14F-4D97-AF65-F5344CB8AC3E}">
        <p14:creationId xmlns:p14="http://schemas.microsoft.com/office/powerpoint/2010/main" val="30579306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9C8E2509-D347-4A0B-A477-EA57B888F130}"/>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
        <p:nvSpPr>
          <p:cNvPr id="9" name="矩形 8">
            <a:extLst>
              <a:ext uri="{FF2B5EF4-FFF2-40B4-BE49-F238E27FC236}">
                <a16:creationId xmlns:a16="http://schemas.microsoft.com/office/drawing/2014/main" xmlns="" id="{EF4BE4BE-E2AD-4FCD-9686-0A449735FB3F}"/>
              </a:ext>
            </a:extLst>
          </p:cNvPr>
          <p:cNvSpPr/>
          <p:nvPr/>
        </p:nvSpPr>
        <p:spPr>
          <a:xfrm>
            <a:off x="234043" y="244823"/>
            <a:ext cx="11723913" cy="6555641"/>
          </a:xfrm>
          <a:prstGeom prst="rect">
            <a:avLst/>
          </a:prstGeom>
        </p:spPr>
        <p:txBody>
          <a:bodyPr wrap="square">
            <a:spAutoFit/>
          </a:bodyPr>
          <a:lstStyle/>
          <a:p>
            <a:pPr>
              <a:lnSpc>
                <a:spcPct val="150000"/>
              </a:lnSpc>
            </a:pPr>
            <a:r>
              <a:rPr lang="zh-CN" altLang="zh-CN" sz="2800" dirty="0"/>
              <a:t>图中</a:t>
            </a:r>
            <a:r>
              <a:rPr lang="en-US" altLang="zh-CN" sz="2800" dirty="0"/>
              <a:t>B</a:t>
            </a:r>
            <a:r>
              <a:rPr lang="zh-CN" altLang="zh-CN" sz="2800" dirty="0"/>
              <a:t>、</a:t>
            </a:r>
            <a:r>
              <a:rPr lang="en-US" altLang="zh-CN" sz="2800" dirty="0"/>
              <a:t>F</a:t>
            </a:r>
            <a:r>
              <a:rPr lang="zh-CN" altLang="zh-CN" sz="2800" dirty="0"/>
              <a:t>元素的位置</a:t>
            </a:r>
            <a:r>
              <a:rPr lang="en-US" altLang="zh-CN" sz="2800" dirty="0"/>
              <a:t>,</a:t>
            </a:r>
            <a:r>
              <a:rPr lang="zh-CN" altLang="zh-CN" sz="2800" dirty="0"/>
              <a:t>用小黑点标出</a:t>
            </a:r>
            <a:r>
              <a:rPr lang="en-US" altLang="zh-CN" sz="2800" dirty="0"/>
              <a:t>C</a:t>
            </a:r>
            <a:r>
              <a:rPr lang="zh-CN" altLang="zh-CN" sz="2800" dirty="0"/>
              <a:t>、</a:t>
            </a:r>
            <a:r>
              <a:rPr lang="en-US" altLang="zh-CN" sz="2800" dirty="0"/>
              <a:t>N</a:t>
            </a:r>
            <a:r>
              <a:rPr lang="zh-CN" altLang="zh-CN" sz="2800" dirty="0"/>
              <a:t>、</a:t>
            </a:r>
            <a:r>
              <a:rPr lang="en-US" altLang="zh-CN" sz="2800" dirty="0"/>
              <a:t>O</a:t>
            </a:r>
            <a:r>
              <a:rPr lang="zh-CN" altLang="zh-CN" sz="2800" dirty="0"/>
              <a:t>三种</a:t>
            </a:r>
            <a:endParaRPr lang="en-US" altLang="zh-CN" sz="2800" dirty="0"/>
          </a:p>
          <a:p>
            <a:pPr>
              <a:lnSpc>
                <a:spcPct val="150000"/>
              </a:lnSpc>
            </a:pPr>
            <a:r>
              <a:rPr lang="zh-CN" altLang="zh-CN" sz="2800" dirty="0"/>
              <a:t>元素的相对位置。</a:t>
            </a:r>
            <a:endParaRPr lang="en-US" altLang="zh-CN" sz="2800" dirty="0"/>
          </a:p>
          <a:p>
            <a:pPr>
              <a:lnSpc>
                <a:spcPct val="150000"/>
              </a:lnSpc>
            </a:pPr>
            <a:endParaRPr lang="en-US" altLang="zh-CN" sz="2800" dirty="0"/>
          </a:p>
          <a:p>
            <a:pPr algn="dist">
              <a:lnSpc>
                <a:spcPct val="150000"/>
              </a:lnSpc>
            </a:pPr>
            <a:r>
              <a:rPr lang="zh-CN" altLang="zh-CN" sz="2800" b="1" dirty="0">
                <a:solidFill>
                  <a:srgbClr val="DA251C"/>
                </a:solidFill>
              </a:rPr>
              <a:t>解析</a:t>
            </a:r>
            <a:r>
              <a:rPr lang="zh-CN" altLang="zh-CN" sz="2800" dirty="0"/>
              <a:t>　</a:t>
            </a:r>
            <a:r>
              <a:rPr lang="en-US" altLang="zh-CN" sz="2800" dirty="0"/>
              <a:t>(1)</a:t>
            </a:r>
            <a:r>
              <a:rPr lang="zh-CN" altLang="zh-CN" sz="2800" dirty="0"/>
              <a:t>锌、锗位于同周期</a:t>
            </a:r>
            <a:r>
              <a:rPr lang="en-US" altLang="zh-CN" sz="2800" dirty="0"/>
              <a:t>,</a:t>
            </a:r>
            <a:r>
              <a:rPr lang="zh-CN" altLang="zh-CN" sz="2800" dirty="0"/>
              <a:t>同一周期从左至右元素</a:t>
            </a:r>
            <a:endParaRPr lang="en-US" altLang="zh-CN" sz="2800" dirty="0"/>
          </a:p>
          <a:p>
            <a:pPr algn="dist">
              <a:lnSpc>
                <a:spcPct val="150000"/>
              </a:lnSpc>
            </a:pPr>
            <a:r>
              <a:rPr lang="zh-CN" altLang="zh-CN" sz="2800" dirty="0"/>
              <a:t>的电负性逐渐增大</a:t>
            </a:r>
            <a:r>
              <a:rPr lang="en-US" altLang="zh-CN" sz="2800" dirty="0"/>
              <a:t>(</a:t>
            </a:r>
            <a:r>
              <a:rPr lang="zh-CN" altLang="zh-CN" sz="2800" dirty="0"/>
              <a:t>除稀有气体元素外</a:t>
            </a:r>
            <a:r>
              <a:rPr lang="en-US" altLang="zh-CN" sz="2800" dirty="0"/>
              <a:t>),</a:t>
            </a:r>
            <a:r>
              <a:rPr lang="zh-CN" altLang="zh-CN" sz="2800" dirty="0"/>
              <a:t>而氧位于元素周期表右上角</a:t>
            </a:r>
            <a:r>
              <a:rPr lang="en-US" altLang="zh-CN" sz="2800" dirty="0"/>
              <a:t>,</a:t>
            </a:r>
            <a:r>
              <a:rPr lang="zh-CN" altLang="zh-CN" sz="2800" dirty="0"/>
              <a:t>电负性仅次于氟</a:t>
            </a:r>
            <a:r>
              <a:rPr lang="en-US" altLang="zh-CN" sz="2800" dirty="0"/>
              <a:t>,</a:t>
            </a:r>
            <a:r>
              <a:rPr lang="zh-CN" altLang="zh-CN" sz="2800" dirty="0"/>
              <a:t>由此得出氧、锗、锌的电负性依次减小。</a:t>
            </a:r>
            <a:r>
              <a:rPr lang="en-US" altLang="zh-CN" sz="2800" dirty="0"/>
              <a:t>(2)</a:t>
            </a:r>
            <a:r>
              <a:rPr lang="zh-CN" altLang="zh-CN" sz="2800" dirty="0"/>
              <a:t>同周期主族元素从左到右</a:t>
            </a:r>
            <a:r>
              <a:rPr lang="en-US" altLang="zh-CN" sz="2800" dirty="0"/>
              <a:t>,</a:t>
            </a:r>
            <a:r>
              <a:rPr lang="zh-CN" altLang="zh-CN" sz="2800" dirty="0"/>
              <a:t>原子半径逐渐减小</a:t>
            </a:r>
            <a:r>
              <a:rPr lang="en-US" altLang="zh-CN" sz="2800" dirty="0"/>
              <a:t>,</a:t>
            </a:r>
            <a:r>
              <a:rPr lang="zh-CN" altLang="zh-CN" sz="2800" dirty="0"/>
              <a:t>第一电离能呈增大趋势。</a:t>
            </a:r>
            <a:r>
              <a:rPr lang="en-US" altLang="zh-CN" sz="2800" dirty="0"/>
              <a:t>Ga</a:t>
            </a:r>
            <a:r>
              <a:rPr lang="zh-CN" altLang="zh-CN" sz="2800" dirty="0"/>
              <a:t>的原子半径大于</a:t>
            </a:r>
            <a:r>
              <a:rPr lang="en-US" altLang="zh-CN" sz="2800" dirty="0"/>
              <a:t>As</a:t>
            </a:r>
            <a:r>
              <a:rPr lang="zh-CN" altLang="zh-CN" sz="2800" dirty="0"/>
              <a:t>的</a:t>
            </a:r>
            <a:r>
              <a:rPr lang="en-US" altLang="zh-CN" sz="2800" dirty="0" smtClean="0"/>
              <a:t>,</a:t>
            </a:r>
          </a:p>
          <a:p>
            <a:pPr algn="dist">
              <a:lnSpc>
                <a:spcPct val="150000"/>
              </a:lnSpc>
            </a:pPr>
            <a:r>
              <a:rPr lang="en-US" altLang="zh-CN" sz="2800" dirty="0" smtClean="0"/>
              <a:t>Ga</a:t>
            </a:r>
            <a:r>
              <a:rPr lang="zh-CN" altLang="zh-CN" sz="2800" dirty="0"/>
              <a:t>的第一电离能小于</a:t>
            </a:r>
            <a:r>
              <a:rPr lang="en-US" altLang="zh-CN" sz="2800" dirty="0"/>
              <a:t>As</a:t>
            </a:r>
            <a:r>
              <a:rPr lang="zh-CN" altLang="zh-CN" sz="2800" dirty="0"/>
              <a:t>的。</a:t>
            </a:r>
            <a:r>
              <a:rPr lang="en-US" altLang="zh-CN" sz="2800" dirty="0"/>
              <a:t>(3)</a:t>
            </a:r>
            <a:r>
              <a:rPr lang="zh-CN" altLang="zh-CN" sz="2800" dirty="0"/>
              <a:t>单质铜及镍都是由金属键形成的晶体</a:t>
            </a:r>
            <a:r>
              <a:rPr lang="en-US" altLang="zh-CN" sz="2800" dirty="0"/>
              <a:t>,Cu</a:t>
            </a:r>
            <a:r>
              <a:rPr lang="zh-CN" altLang="zh-CN" sz="2800" dirty="0"/>
              <a:t>、</a:t>
            </a:r>
            <a:r>
              <a:rPr lang="en-US" altLang="zh-CN" sz="2800" dirty="0" smtClean="0"/>
              <a:t>Ni</a:t>
            </a:r>
            <a:r>
              <a:rPr lang="zh-CN" altLang="zh-CN" sz="2800" dirty="0" smtClean="0"/>
              <a:t>失去</a:t>
            </a:r>
            <a:r>
              <a:rPr lang="zh-CN" altLang="zh-CN" sz="2800" dirty="0"/>
              <a:t>一个电子后电子排布式分别为</a:t>
            </a:r>
            <a:r>
              <a:rPr lang="en-US" altLang="zh-CN" sz="2800" dirty="0"/>
              <a:t>[</a:t>
            </a:r>
            <a:r>
              <a:rPr lang="en-US" altLang="zh-CN" sz="2800" dirty="0" err="1"/>
              <a:t>Ar</a:t>
            </a:r>
            <a:r>
              <a:rPr lang="en-US" altLang="zh-CN" sz="2800" dirty="0"/>
              <a:t>]3d</a:t>
            </a:r>
            <a:r>
              <a:rPr lang="en-US" altLang="zh-CN" sz="2800" baseline="30000" dirty="0"/>
              <a:t>10</a:t>
            </a:r>
            <a:r>
              <a:rPr lang="zh-CN" altLang="zh-CN" sz="2800" dirty="0"/>
              <a:t>、</a:t>
            </a:r>
            <a:r>
              <a:rPr lang="en-US" altLang="zh-CN" sz="2800" dirty="0"/>
              <a:t>[</a:t>
            </a:r>
            <a:r>
              <a:rPr lang="en-US" altLang="zh-CN" sz="2800" dirty="0" err="1"/>
              <a:t>Ar</a:t>
            </a:r>
            <a:r>
              <a:rPr lang="en-US" altLang="zh-CN" sz="2800" dirty="0"/>
              <a:t>]3d</a:t>
            </a:r>
            <a:r>
              <a:rPr lang="en-US" altLang="zh-CN" sz="2800" baseline="30000" dirty="0"/>
              <a:t>8</a:t>
            </a:r>
            <a:r>
              <a:rPr lang="en-US" altLang="zh-CN" sz="2800" dirty="0"/>
              <a:t>4s</a:t>
            </a:r>
            <a:r>
              <a:rPr lang="en-US" altLang="zh-CN" sz="2800" baseline="30000" dirty="0"/>
              <a:t>1</a:t>
            </a:r>
            <a:r>
              <a:rPr lang="en-US" altLang="zh-CN" sz="2800" dirty="0"/>
              <a:t>,</a:t>
            </a:r>
            <a:r>
              <a:rPr lang="zh-CN" altLang="zh-CN" sz="2800" dirty="0"/>
              <a:t>铜的</a:t>
            </a:r>
            <a:r>
              <a:rPr lang="en-US" altLang="zh-CN" sz="2800" dirty="0"/>
              <a:t>3d</a:t>
            </a:r>
            <a:r>
              <a:rPr lang="zh-CN" altLang="zh-CN" sz="2800" dirty="0"/>
              <a:t>轨道全充满</a:t>
            </a:r>
            <a:r>
              <a:rPr lang="en-US" altLang="zh-CN" sz="2800" dirty="0"/>
              <a:t>,</a:t>
            </a:r>
            <a:r>
              <a:rPr lang="zh-CN" altLang="zh-CN" sz="2800" dirty="0"/>
              <a:t>达到稳定状态</a:t>
            </a:r>
            <a:r>
              <a:rPr lang="en-US" altLang="zh-CN" sz="2800" dirty="0"/>
              <a:t>,</a:t>
            </a:r>
            <a:r>
              <a:rPr lang="zh-CN" altLang="zh-CN" sz="2800" dirty="0"/>
              <a:t>所以</a:t>
            </a:r>
            <a:r>
              <a:rPr lang="en-US" altLang="zh-CN" sz="2800" dirty="0"/>
              <a:t>Cu</a:t>
            </a:r>
            <a:r>
              <a:rPr lang="zh-CN" altLang="zh-CN" sz="2800" dirty="0"/>
              <a:t>的第二电离能相对较大。</a:t>
            </a:r>
            <a:r>
              <a:rPr lang="en-US" altLang="zh-CN" sz="2800" dirty="0"/>
              <a:t>(4)</a:t>
            </a:r>
            <a:r>
              <a:rPr lang="zh-CN" altLang="zh-CN" sz="2800" dirty="0"/>
              <a:t>第</a:t>
            </a:r>
            <a:r>
              <a:rPr lang="en-US" altLang="zh-CN" sz="2800" dirty="0"/>
              <a:t>2</a:t>
            </a:r>
            <a:r>
              <a:rPr lang="zh-CN" altLang="zh-CN" sz="2800" dirty="0"/>
              <a:t>周期元素的第一</a:t>
            </a:r>
          </a:p>
        </p:txBody>
      </p:sp>
      <p:pic>
        <p:nvPicPr>
          <p:cNvPr id="5" name="13-LZFJT-15.jpg" descr="id:2147514915;FounderCES">
            <a:extLst>
              <a:ext uri="{FF2B5EF4-FFF2-40B4-BE49-F238E27FC236}">
                <a16:creationId xmlns:a16="http://schemas.microsoft.com/office/drawing/2014/main" xmlns="" id="{690DEE46-3BEB-468B-86D3-864016130B5E}"/>
              </a:ext>
            </a:extLst>
          </p:cNvPr>
          <p:cNvPicPr/>
          <p:nvPr/>
        </p:nvPicPr>
        <p:blipFill>
          <a:blip r:embed="rId3"/>
          <a:stretch>
            <a:fillRect/>
          </a:stretch>
        </p:blipFill>
        <p:spPr>
          <a:xfrm>
            <a:off x="8699619" y="244823"/>
            <a:ext cx="1995390" cy="1942792"/>
          </a:xfrm>
          <a:prstGeom prst="rect">
            <a:avLst/>
          </a:prstGeom>
        </p:spPr>
      </p:pic>
    </p:spTree>
    <p:extLst>
      <p:ext uri="{BB962C8B-B14F-4D97-AF65-F5344CB8AC3E}">
        <p14:creationId xmlns:p14="http://schemas.microsoft.com/office/powerpoint/2010/main" val="28852406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9C8E2509-D347-4A0B-A477-EA57B888F130}"/>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
        <p:nvSpPr>
          <p:cNvPr id="9" name="矩形 8">
            <a:extLst>
              <a:ext uri="{FF2B5EF4-FFF2-40B4-BE49-F238E27FC236}">
                <a16:creationId xmlns:a16="http://schemas.microsoft.com/office/drawing/2014/main" xmlns="" id="{EF4BE4BE-E2AD-4FCD-9686-0A449735FB3F}"/>
              </a:ext>
            </a:extLst>
          </p:cNvPr>
          <p:cNvSpPr/>
          <p:nvPr/>
        </p:nvSpPr>
        <p:spPr>
          <a:xfrm>
            <a:off x="234043" y="244823"/>
            <a:ext cx="11723913" cy="5262979"/>
          </a:xfrm>
          <a:prstGeom prst="rect">
            <a:avLst/>
          </a:prstGeom>
        </p:spPr>
        <p:txBody>
          <a:bodyPr wrap="square">
            <a:spAutoFit/>
          </a:bodyPr>
          <a:lstStyle/>
          <a:p>
            <a:pPr>
              <a:lnSpc>
                <a:spcPct val="150000"/>
              </a:lnSpc>
            </a:pPr>
            <a:r>
              <a:rPr lang="zh-CN" altLang="zh-CN" sz="2800" dirty="0"/>
              <a:t>电离能从左向右逐渐增大</a:t>
            </a:r>
            <a:r>
              <a:rPr lang="en-US" altLang="zh-CN" sz="2800" dirty="0"/>
              <a:t>,</a:t>
            </a:r>
            <a:r>
              <a:rPr lang="zh-CN" altLang="zh-CN" sz="2800" dirty="0"/>
              <a:t>但由于</a:t>
            </a:r>
            <a:r>
              <a:rPr lang="en-US" altLang="zh-CN" sz="2800" dirty="0"/>
              <a:t>N</a:t>
            </a:r>
            <a:r>
              <a:rPr lang="zh-CN" altLang="zh-CN" sz="2800" dirty="0"/>
              <a:t>元素的</a:t>
            </a:r>
            <a:r>
              <a:rPr lang="en-US" altLang="zh-CN" sz="2800" dirty="0"/>
              <a:t>2p</a:t>
            </a:r>
            <a:r>
              <a:rPr lang="zh-CN" altLang="zh-CN" sz="2800" dirty="0"/>
              <a:t>轨道处于半充满状态</a:t>
            </a:r>
            <a:r>
              <a:rPr lang="en-US" altLang="zh-CN" sz="2800" dirty="0" smtClean="0"/>
              <a:t>,</a:t>
            </a:r>
            <a:r>
              <a:rPr lang="zh-CN" altLang="zh-CN" sz="2800" dirty="0"/>
              <a:t>较稳定</a:t>
            </a:r>
            <a:r>
              <a:rPr lang="en-US" altLang="zh-CN" sz="2800" dirty="0"/>
              <a:t>,</a:t>
            </a:r>
          </a:p>
          <a:p>
            <a:pPr>
              <a:lnSpc>
                <a:spcPct val="150000"/>
              </a:lnSpc>
            </a:pPr>
            <a:r>
              <a:rPr lang="zh-CN" altLang="zh-CN" sz="2800" dirty="0" smtClean="0"/>
              <a:t>所以</a:t>
            </a:r>
            <a:r>
              <a:rPr lang="en-US" altLang="zh-CN" sz="2800" dirty="0"/>
              <a:t>N</a:t>
            </a:r>
            <a:r>
              <a:rPr lang="zh-CN" altLang="zh-CN" sz="2800" dirty="0"/>
              <a:t>元素的第一电离能大于</a:t>
            </a:r>
            <a:r>
              <a:rPr lang="en-US" altLang="zh-CN" sz="2800" dirty="0"/>
              <a:t>O</a:t>
            </a:r>
            <a:r>
              <a:rPr lang="zh-CN" altLang="zh-CN" sz="2800" dirty="0"/>
              <a:t>的</a:t>
            </a:r>
            <a:r>
              <a:rPr lang="en-US" altLang="zh-CN" sz="2800" dirty="0"/>
              <a:t>,</a:t>
            </a:r>
            <a:r>
              <a:rPr lang="zh-CN" altLang="zh-CN" sz="2800" dirty="0"/>
              <a:t>据此可标出</a:t>
            </a:r>
            <a:r>
              <a:rPr lang="en-US" altLang="zh-CN" sz="2800" dirty="0"/>
              <a:t>C</a:t>
            </a:r>
            <a:r>
              <a:rPr lang="zh-CN" altLang="zh-CN" sz="2800" dirty="0"/>
              <a:t>、</a:t>
            </a:r>
            <a:r>
              <a:rPr lang="en-US" altLang="zh-CN" sz="2800" dirty="0"/>
              <a:t>N</a:t>
            </a:r>
            <a:r>
              <a:rPr lang="zh-CN" altLang="zh-CN" sz="2800" dirty="0"/>
              <a:t>、</a:t>
            </a:r>
            <a:r>
              <a:rPr lang="en-US" altLang="zh-CN" sz="2800" dirty="0"/>
              <a:t>O</a:t>
            </a:r>
            <a:r>
              <a:rPr lang="zh-CN" altLang="zh-CN" sz="2800" dirty="0"/>
              <a:t>三种元素的相对位置。</a:t>
            </a:r>
            <a:endParaRPr lang="en-US" altLang="zh-CN" sz="2800" dirty="0"/>
          </a:p>
          <a:p>
            <a:pPr>
              <a:lnSpc>
                <a:spcPct val="150000"/>
              </a:lnSpc>
            </a:pPr>
            <a:endParaRPr lang="zh-CN" altLang="zh-CN" sz="2800" dirty="0"/>
          </a:p>
          <a:p>
            <a:pPr>
              <a:lnSpc>
                <a:spcPct val="150000"/>
              </a:lnSpc>
            </a:pPr>
            <a:r>
              <a:rPr lang="zh-CN" altLang="zh-CN" sz="2800" b="1" dirty="0">
                <a:solidFill>
                  <a:srgbClr val="DA251C"/>
                </a:solidFill>
              </a:rPr>
              <a:t>答案</a:t>
            </a:r>
            <a:r>
              <a:rPr lang="zh-CN" altLang="zh-CN" sz="2800" dirty="0"/>
              <a:t>　</a:t>
            </a:r>
            <a:r>
              <a:rPr lang="en-US" altLang="zh-CN" sz="2800" dirty="0"/>
              <a:t>(1)O&gt;Ge&gt;Zn</a:t>
            </a:r>
            <a:r>
              <a:rPr lang="zh-CN" altLang="zh-CN" sz="2800" dirty="0"/>
              <a:t>　</a:t>
            </a:r>
            <a:r>
              <a:rPr lang="en-US" altLang="zh-CN" sz="2800" dirty="0"/>
              <a:t>(2)</a:t>
            </a:r>
            <a:r>
              <a:rPr lang="zh-CN" altLang="zh-CN" sz="2800" dirty="0"/>
              <a:t>大于　小于</a:t>
            </a:r>
          </a:p>
          <a:p>
            <a:pPr>
              <a:lnSpc>
                <a:spcPct val="150000"/>
              </a:lnSpc>
            </a:pPr>
            <a:r>
              <a:rPr lang="en-US" altLang="zh-CN" sz="2800" dirty="0"/>
              <a:t>(3)</a:t>
            </a:r>
            <a:r>
              <a:rPr lang="zh-CN" altLang="zh-CN" sz="2800" dirty="0"/>
              <a:t>金属 　铜失去的是全充满的</a:t>
            </a:r>
            <a:r>
              <a:rPr lang="en-US" altLang="zh-CN" sz="2800" dirty="0"/>
              <a:t>3d</a:t>
            </a:r>
            <a:r>
              <a:rPr lang="en-US" altLang="zh-CN" sz="2800" baseline="30000" dirty="0"/>
              <a:t>10</a:t>
            </a:r>
            <a:r>
              <a:rPr lang="zh-CN" altLang="zh-CN" sz="2800" dirty="0"/>
              <a:t>电子</a:t>
            </a:r>
            <a:r>
              <a:rPr lang="en-US" altLang="zh-CN" sz="2800" dirty="0"/>
              <a:t>,</a:t>
            </a:r>
            <a:r>
              <a:rPr lang="zh-CN" altLang="zh-CN" sz="2800" dirty="0"/>
              <a:t>镍失去的是</a:t>
            </a:r>
            <a:endParaRPr lang="en-US" altLang="zh-CN" sz="2800" dirty="0"/>
          </a:p>
          <a:p>
            <a:pPr>
              <a:lnSpc>
                <a:spcPct val="150000"/>
              </a:lnSpc>
            </a:pPr>
            <a:r>
              <a:rPr lang="en-US" altLang="zh-CN" sz="2800" dirty="0"/>
              <a:t>4s</a:t>
            </a:r>
            <a:r>
              <a:rPr lang="en-US" altLang="zh-CN" sz="2800" baseline="30000" dirty="0"/>
              <a:t>1</a:t>
            </a:r>
            <a:r>
              <a:rPr lang="zh-CN" altLang="zh-CN" sz="2800" dirty="0"/>
              <a:t>电子 　</a:t>
            </a:r>
            <a:r>
              <a:rPr lang="en-US" altLang="zh-CN" sz="2800" dirty="0"/>
              <a:t>(4)</a:t>
            </a:r>
            <a:r>
              <a:rPr lang="zh-CN" altLang="zh-CN" sz="2800" dirty="0"/>
              <a:t>如图 </a:t>
            </a:r>
          </a:p>
          <a:p>
            <a:pPr>
              <a:lnSpc>
                <a:spcPct val="150000"/>
              </a:lnSpc>
            </a:pPr>
            <a:endParaRPr lang="zh-CN" altLang="zh-CN" sz="2800" dirty="0"/>
          </a:p>
        </p:txBody>
      </p:sp>
      <p:pic>
        <p:nvPicPr>
          <p:cNvPr id="7" name="13-LZFJT-24.jpg" descr="id:2147514929;FounderCES">
            <a:extLst>
              <a:ext uri="{FF2B5EF4-FFF2-40B4-BE49-F238E27FC236}">
                <a16:creationId xmlns:a16="http://schemas.microsoft.com/office/drawing/2014/main" xmlns="" id="{ED55B208-56C0-4FBD-8743-733B91C9FE76}"/>
              </a:ext>
            </a:extLst>
          </p:cNvPr>
          <p:cNvPicPr/>
          <p:nvPr/>
        </p:nvPicPr>
        <p:blipFill>
          <a:blip r:embed="rId3"/>
          <a:stretch>
            <a:fillRect/>
          </a:stretch>
        </p:blipFill>
        <p:spPr>
          <a:xfrm>
            <a:off x="8623299" y="2884076"/>
            <a:ext cx="3185471" cy="3211924"/>
          </a:xfrm>
          <a:prstGeom prst="rect">
            <a:avLst/>
          </a:prstGeom>
        </p:spPr>
      </p:pic>
    </p:spTree>
    <p:extLst>
      <p:ext uri="{BB962C8B-B14F-4D97-AF65-F5344CB8AC3E}">
        <p14:creationId xmlns:p14="http://schemas.microsoft.com/office/powerpoint/2010/main" val="28474930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736785" y="-25057"/>
            <a:ext cx="10482942" cy="914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ea typeface="微软雅黑" panose="020B0503020204020204" pitchFamily="34" charset="-122"/>
              </a:rPr>
              <a:t>方法</a:t>
            </a:r>
            <a:r>
              <a:rPr lang="en-US" altLang="zh-CN" sz="2800" dirty="0">
                <a:solidFill>
                  <a:srgbClr val="DA251C"/>
                </a:solidFill>
                <a:ea typeface="微软雅黑" panose="020B0503020204020204" pitchFamily="34" charset="-122"/>
              </a:rPr>
              <a:t>3   </a:t>
            </a:r>
            <a:r>
              <a:rPr lang="zh-CN" altLang="en-US" sz="2800" dirty="0">
                <a:solidFill>
                  <a:srgbClr val="DA251C"/>
                </a:solidFill>
                <a:ea typeface="微软雅黑" panose="020B0503020204020204" pitchFamily="34" charset="-122"/>
              </a:rPr>
              <a:t>分子立体构型与中心原子杂化类型的判断　键的极性与分子的极性判断</a:t>
            </a:r>
          </a:p>
        </p:txBody>
      </p:sp>
      <p:sp>
        <p:nvSpPr>
          <p:cNvPr id="2" name="矩形 1"/>
          <p:cNvSpPr/>
          <p:nvPr/>
        </p:nvSpPr>
        <p:spPr>
          <a:xfrm>
            <a:off x="234043" y="941432"/>
            <a:ext cx="11723913" cy="1384995"/>
          </a:xfrm>
          <a:prstGeom prst="rect">
            <a:avLst/>
          </a:prstGeom>
        </p:spPr>
        <p:txBody>
          <a:bodyPr wrap="square">
            <a:spAutoFit/>
          </a:bodyPr>
          <a:lstStyle/>
          <a:p>
            <a:pPr>
              <a:lnSpc>
                <a:spcPct val="150000"/>
              </a:lnSpc>
              <a:spcAft>
                <a:spcPts val="0"/>
              </a:spcAft>
            </a:pPr>
            <a:r>
              <a:rPr lang="zh-CN" altLang="en-US" sz="2800" b="1" dirty="0">
                <a:solidFill>
                  <a:srgbClr val="DA251C"/>
                </a:solidFill>
                <a:cs typeface="Times New Roman" panose="02020603050405020304" pitchFamily="18" charset="0"/>
              </a:rPr>
              <a:t>方法解读：</a:t>
            </a:r>
            <a:endParaRPr lang="en-US" altLang="zh-CN" sz="2800" b="1" dirty="0">
              <a:solidFill>
                <a:srgbClr val="DA251C"/>
              </a:solidFill>
              <a:cs typeface="Times New Roman" panose="02020603050405020304" pitchFamily="18" charset="0"/>
            </a:endParaRPr>
          </a:p>
          <a:p>
            <a:pPr>
              <a:lnSpc>
                <a:spcPct val="150000"/>
              </a:lnSpc>
            </a:pPr>
            <a:r>
              <a:rPr lang="en-US" altLang="zh-CN" sz="2800" b="1" dirty="0"/>
              <a:t>1.</a:t>
            </a:r>
            <a:r>
              <a:rPr lang="zh-CN" altLang="en-US" sz="2800" b="1" dirty="0"/>
              <a:t>杂化类型的判断方法</a:t>
            </a:r>
            <a:endParaRPr lang="zh-CN" altLang="zh-CN" sz="2800" b="1" dirty="0"/>
          </a:p>
        </p:txBody>
      </p:sp>
      <mc:AlternateContent xmlns:mc="http://schemas.openxmlformats.org/markup-compatibility/2006" xmlns:a14="http://schemas.microsoft.com/office/drawing/2010/main">
        <mc:Choice Requires="a14">
          <p:graphicFrame>
            <p:nvGraphicFramePr>
              <p:cNvPr id="3" name="表格 2">
                <a:extLst>
                  <a:ext uri="{FF2B5EF4-FFF2-40B4-BE49-F238E27FC236}">
                    <a16:creationId xmlns:a16="http://schemas.microsoft.com/office/drawing/2014/main" xmlns="" id="{3F91163F-7FA0-47FB-9A11-41B920BE344E}"/>
                  </a:ext>
                </a:extLst>
              </p:cNvPr>
              <p:cNvGraphicFramePr>
                <a:graphicFrameLocks noGrp="1"/>
              </p:cNvGraphicFramePr>
              <p:nvPr>
                <p:extLst>
                  <p:ext uri="{D42A27DB-BD31-4B8C-83A1-F6EECF244321}">
                    <p14:modId xmlns:p14="http://schemas.microsoft.com/office/powerpoint/2010/main" val="3188470630"/>
                  </p:ext>
                </p:extLst>
              </p:nvPr>
            </p:nvGraphicFramePr>
            <p:xfrm>
              <a:off x="355600" y="2313727"/>
              <a:ext cx="11429999" cy="4175974"/>
            </p:xfrm>
            <a:graphic>
              <a:graphicData uri="http://schemas.openxmlformats.org/drawingml/2006/table">
                <a:tbl>
                  <a:tblPr firstRow="1" firstCol="1" bandRow="1">
                    <a:tableStyleId>{5C22544A-7EE6-4342-B048-85BDC9FD1C3A}</a:tableStyleId>
                  </a:tblPr>
                  <a:tblGrid>
                    <a:gridCol w="1320800">
                      <a:extLst>
                        <a:ext uri="{9D8B030D-6E8A-4147-A177-3AD203B41FA5}">
                          <a16:colId xmlns:a16="http://schemas.microsoft.com/office/drawing/2014/main" xmlns="" val="2698654228"/>
                        </a:ext>
                      </a:extLst>
                    </a:gridCol>
                    <a:gridCol w="1257300">
                      <a:extLst>
                        <a:ext uri="{9D8B030D-6E8A-4147-A177-3AD203B41FA5}">
                          <a16:colId xmlns:a16="http://schemas.microsoft.com/office/drawing/2014/main" xmlns="" val="2064183460"/>
                        </a:ext>
                      </a:extLst>
                    </a:gridCol>
                    <a:gridCol w="1282700">
                      <a:extLst>
                        <a:ext uri="{9D8B030D-6E8A-4147-A177-3AD203B41FA5}">
                          <a16:colId xmlns:a16="http://schemas.microsoft.com/office/drawing/2014/main" xmlns="" val="2666999154"/>
                        </a:ext>
                      </a:extLst>
                    </a:gridCol>
                    <a:gridCol w="1676400">
                      <a:extLst>
                        <a:ext uri="{9D8B030D-6E8A-4147-A177-3AD203B41FA5}">
                          <a16:colId xmlns:a16="http://schemas.microsoft.com/office/drawing/2014/main" xmlns="" val="1473045603"/>
                        </a:ext>
                      </a:extLst>
                    </a:gridCol>
                    <a:gridCol w="1193800">
                      <a:extLst>
                        <a:ext uri="{9D8B030D-6E8A-4147-A177-3AD203B41FA5}">
                          <a16:colId xmlns:a16="http://schemas.microsoft.com/office/drawing/2014/main" xmlns="" val="2741795959"/>
                        </a:ext>
                      </a:extLst>
                    </a:gridCol>
                    <a:gridCol w="2235200">
                      <a:extLst>
                        <a:ext uri="{9D8B030D-6E8A-4147-A177-3AD203B41FA5}">
                          <a16:colId xmlns:a16="http://schemas.microsoft.com/office/drawing/2014/main" xmlns="" val="3819471270"/>
                        </a:ext>
                      </a:extLst>
                    </a:gridCol>
                    <a:gridCol w="2463799">
                      <a:extLst>
                        <a:ext uri="{9D8B030D-6E8A-4147-A177-3AD203B41FA5}">
                          <a16:colId xmlns:a16="http://schemas.microsoft.com/office/drawing/2014/main" xmlns="" val="2398373294"/>
                        </a:ext>
                      </a:extLst>
                    </a:gridCol>
                  </a:tblGrid>
                  <a:tr h="436261">
                    <a:tc gridSpan="3">
                      <a:txBody>
                        <a:bodyPr/>
                        <a:lstStyle/>
                        <a:p>
                          <a:pPr algn="ctr">
                            <a:lnSpc>
                              <a:spcPct val="100000"/>
                            </a:lnSpc>
                            <a:spcAft>
                              <a:spcPts val="0"/>
                            </a:spcAft>
                          </a:pPr>
                          <a:r>
                            <a:rPr lang="zh-CN" sz="2700" b="0" dirty="0">
                              <a:solidFill>
                                <a:schemeClr val="tx1"/>
                              </a:solidFill>
                              <a:effectLst/>
                            </a:rPr>
                            <a:t>价层电子对互斥理论</a:t>
                          </a:r>
                          <a:endParaRPr lang="zh-CN" sz="27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hMerge="1">
                      <a:txBody>
                        <a:bodyPr/>
                        <a:lstStyle/>
                        <a:p>
                          <a:endParaRPr lang="zh-CN" altLang="en-US"/>
                        </a:p>
                      </a:txBody>
                      <a:tcPr/>
                    </a:tc>
                    <a:tc gridSpan="3">
                      <a:txBody>
                        <a:bodyPr/>
                        <a:lstStyle/>
                        <a:p>
                          <a:pPr algn="ctr">
                            <a:lnSpc>
                              <a:spcPct val="100000"/>
                            </a:lnSpc>
                            <a:spcAft>
                              <a:spcPts val="0"/>
                            </a:spcAft>
                          </a:pPr>
                          <a:r>
                            <a:rPr lang="zh-CN" sz="2700" b="0">
                              <a:solidFill>
                                <a:schemeClr val="tx1"/>
                              </a:solidFill>
                              <a:effectLst/>
                            </a:rPr>
                            <a:t>杂化轨道理论</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hMerge="1">
                      <a:txBody>
                        <a:bodyPr/>
                        <a:lstStyle/>
                        <a:p>
                          <a:endParaRPr lang="zh-CN" altLang="en-US"/>
                        </a:p>
                      </a:txBody>
                      <a:tcPr/>
                    </a:tc>
                    <a:tc rowSpan="2">
                      <a:txBody>
                        <a:bodyPr/>
                        <a:lstStyle/>
                        <a:p>
                          <a:pPr algn="ctr">
                            <a:lnSpc>
                              <a:spcPct val="100000"/>
                            </a:lnSpc>
                            <a:spcAft>
                              <a:spcPts val="0"/>
                            </a:spcAft>
                          </a:pPr>
                          <a:r>
                            <a:rPr lang="zh-CN" sz="2700" b="0">
                              <a:solidFill>
                                <a:schemeClr val="tx1"/>
                              </a:solidFill>
                              <a:effectLst/>
                            </a:rPr>
                            <a:t>实例</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86785255"/>
                      </a:ext>
                    </a:extLst>
                  </a:tr>
                  <a:tr h="1122147">
                    <a:tc>
                      <a:txBody>
                        <a:bodyPr/>
                        <a:lstStyle/>
                        <a:p>
                          <a:pPr algn="ctr">
                            <a:lnSpc>
                              <a:spcPct val="100000"/>
                            </a:lnSpc>
                            <a:spcAft>
                              <a:spcPts val="0"/>
                            </a:spcAft>
                          </a:pPr>
                          <a:r>
                            <a:rPr lang="zh-CN" sz="2700" b="0">
                              <a:solidFill>
                                <a:schemeClr val="tx1"/>
                              </a:solidFill>
                              <a:effectLst/>
                            </a:rPr>
                            <a:t>价层电</a:t>
                          </a:r>
                        </a:p>
                        <a:p>
                          <a:pPr algn="ctr">
                            <a:lnSpc>
                              <a:spcPct val="100000"/>
                            </a:lnSpc>
                            <a:spcAft>
                              <a:spcPts val="0"/>
                            </a:spcAft>
                          </a:pPr>
                          <a:r>
                            <a:rPr lang="zh-CN" sz="2700" b="0">
                              <a:solidFill>
                                <a:schemeClr val="tx1"/>
                              </a:solidFill>
                              <a:effectLst/>
                            </a:rPr>
                            <a:t>子对数</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700" b="0">
                              <a:solidFill>
                                <a:schemeClr val="tx1"/>
                              </a:solidFill>
                              <a:effectLst/>
                            </a:rPr>
                            <a:t>孤电子</a:t>
                          </a:r>
                        </a:p>
                        <a:p>
                          <a:pPr algn="ctr">
                            <a:lnSpc>
                              <a:spcPct val="100000"/>
                            </a:lnSpc>
                            <a:spcAft>
                              <a:spcPts val="0"/>
                            </a:spcAft>
                          </a:pPr>
                          <a:r>
                            <a:rPr lang="zh-CN" sz="2700" b="0">
                              <a:solidFill>
                                <a:schemeClr val="tx1"/>
                              </a:solidFill>
                              <a:effectLst/>
                            </a:rPr>
                            <a:t>对数</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700" b="0">
                              <a:solidFill>
                                <a:schemeClr val="tx1"/>
                              </a:solidFill>
                              <a:effectLst/>
                            </a:rPr>
                            <a:t>VSEPR</a:t>
                          </a:r>
                          <a:endParaRPr lang="zh-CN" sz="2700" b="0">
                            <a:solidFill>
                              <a:schemeClr val="tx1"/>
                            </a:solidFill>
                            <a:effectLst/>
                          </a:endParaRPr>
                        </a:p>
                        <a:p>
                          <a:pPr algn="ctr">
                            <a:lnSpc>
                              <a:spcPct val="100000"/>
                            </a:lnSpc>
                            <a:spcAft>
                              <a:spcPts val="0"/>
                            </a:spcAft>
                          </a:pPr>
                          <a:r>
                            <a:rPr lang="zh-CN" sz="2700" b="0">
                              <a:solidFill>
                                <a:schemeClr val="tx1"/>
                              </a:solidFill>
                              <a:effectLst/>
                            </a:rPr>
                            <a:t>模型</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700" b="0">
                              <a:solidFill>
                                <a:schemeClr val="tx1"/>
                              </a:solidFill>
                              <a:effectLst/>
                            </a:rPr>
                            <a:t>杂化</a:t>
                          </a:r>
                        </a:p>
                        <a:p>
                          <a:pPr algn="ctr">
                            <a:lnSpc>
                              <a:spcPct val="100000"/>
                            </a:lnSpc>
                            <a:spcAft>
                              <a:spcPts val="0"/>
                            </a:spcAft>
                          </a:pPr>
                          <a:r>
                            <a:rPr lang="zh-CN" sz="2700" b="0">
                              <a:solidFill>
                                <a:schemeClr val="tx1"/>
                              </a:solidFill>
                              <a:effectLst/>
                            </a:rPr>
                            <a:t>类型</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700" b="0">
                              <a:solidFill>
                                <a:schemeClr val="tx1"/>
                              </a:solidFill>
                              <a:effectLst/>
                            </a:rPr>
                            <a:t>孤电子</a:t>
                          </a:r>
                        </a:p>
                        <a:p>
                          <a:pPr algn="ctr">
                            <a:lnSpc>
                              <a:spcPct val="100000"/>
                            </a:lnSpc>
                            <a:spcAft>
                              <a:spcPts val="0"/>
                            </a:spcAft>
                          </a:pPr>
                          <a:r>
                            <a:rPr lang="zh-CN" sz="2700" b="0">
                              <a:solidFill>
                                <a:schemeClr val="tx1"/>
                              </a:solidFill>
                              <a:effectLst/>
                            </a:rPr>
                            <a:t>对数</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700" b="0" dirty="0">
                              <a:solidFill>
                                <a:schemeClr val="tx1"/>
                              </a:solidFill>
                              <a:effectLst/>
                            </a:rPr>
                            <a:t>分子或离</a:t>
                          </a:r>
                        </a:p>
                        <a:p>
                          <a:pPr algn="ctr">
                            <a:lnSpc>
                              <a:spcPct val="100000"/>
                            </a:lnSpc>
                            <a:spcAft>
                              <a:spcPts val="0"/>
                            </a:spcAft>
                          </a:pPr>
                          <a:r>
                            <a:rPr lang="zh-CN" sz="2700" b="0" dirty="0">
                              <a:solidFill>
                                <a:schemeClr val="tx1"/>
                              </a:solidFill>
                              <a:effectLst/>
                            </a:rPr>
                            <a:t>子的空间构型</a:t>
                          </a:r>
                          <a:endParaRPr lang="zh-CN" sz="27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extLst>
                      <a:ext uri="{0D108BD9-81ED-4DB2-BD59-A6C34878D82A}">
                        <a16:rowId xmlns:a16="http://schemas.microsoft.com/office/drawing/2014/main" xmlns="" val="1665834208"/>
                      </a:ext>
                    </a:extLst>
                  </a:tr>
                  <a:tr h="436261">
                    <a:tc>
                      <a:txBody>
                        <a:bodyPr/>
                        <a:lstStyle/>
                        <a:p>
                          <a:pPr algn="ctr">
                            <a:lnSpc>
                              <a:spcPct val="100000"/>
                            </a:lnSpc>
                            <a:spcAft>
                              <a:spcPts val="0"/>
                            </a:spcAft>
                          </a:pPr>
                          <a:r>
                            <a:rPr lang="en-US" sz="2700" b="0">
                              <a:solidFill>
                                <a:schemeClr val="tx1"/>
                              </a:solidFill>
                              <a:effectLst/>
                            </a:rPr>
                            <a:t>2</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700" b="0">
                              <a:solidFill>
                                <a:schemeClr val="tx1"/>
                              </a:solidFill>
                              <a:effectLst/>
                            </a:rPr>
                            <a:t>0</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700" b="0">
                              <a:solidFill>
                                <a:schemeClr val="tx1"/>
                              </a:solidFill>
                              <a:effectLst/>
                            </a:rPr>
                            <a:t>直线形</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700" b="0">
                              <a:solidFill>
                                <a:schemeClr val="tx1"/>
                              </a:solidFill>
                              <a:effectLst/>
                            </a:rPr>
                            <a:t>sp</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700" b="0">
                              <a:solidFill>
                                <a:schemeClr val="tx1"/>
                              </a:solidFill>
                              <a:effectLst/>
                            </a:rPr>
                            <a:t>0</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700" b="0">
                              <a:solidFill>
                                <a:schemeClr val="tx1"/>
                              </a:solidFill>
                              <a:effectLst/>
                            </a:rPr>
                            <a:t>直线形</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700" b="0">
                              <a:solidFill>
                                <a:schemeClr val="tx1"/>
                              </a:solidFill>
                              <a:effectLst/>
                            </a:rPr>
                            <a:t>BeCl</a:t>
                          </a:r>
                          <a:r>
                            <a:rPr lang="en-US" sz="2700" b="0" baseline="-25000">
                              <a:solidFill>
                                <a:schemeClr val="tx1"/>
                              </a:solidFill>
                              <a:effectLst/>
                            </a:rPr>
                            <a:t>2</a:t>
                          </a:r>
                          <a:r>
                            <a:rPr lang="zh-CN" sz="2700" b="0">
                              <a:solidFill>
                                <a:schemeClr val="tx1"/>
                              </a:solidFill>
                              <a:effectLst/>
                            </a:rPr>
                            <a:t>、</a:t>
                          </a:r>
                          <a:r>
                            <a:rPr lang="en-US" sz="2700" b="0">
                              <a:solidFill>
                                <a:schemeClr val="tx1"/>
                              </a:solidFill>
                              <a:effectLst/>
                            </a:rPr>
                            <a:t>HCN</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61780217"/>
                      </a:ext>
                    </a:extLst>
                  </a:tr>
                  <a:tr h="436261">
                    <a:tc rowSpan="2">
                      <a:txBody>
                        <a:bodyPr/>
                        <a:lstStyle/>
                        <a:p>
                          <a:pPr algn="ctr">
                            <a:lnSpc>
                              <a:spcPct val="100000"/>
                            </a:lnSpc>
                            <a:spcAft>
                              <a:spcPts val="0"/>
                            </a:spcAft>
                          </a:pPr>
                          <a:r>
                            <a:rPr lang="en-US" sz="2700" b="0">
                              <a:solidFill>
                                <a:schemeClr val="tx1"/>
                              </a:solidFill>
                              <a:effectLst/>
                            </a:rPr>
                            <a:t>3</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700" b="0">
                              <a:solidFill>
                                <a:schemeClr val="tx1"/>
                              </a:solidFill>
                              <a:effectLst/>
                            </a:rPr>
                            <a:t>0</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ct val="100000"/>
                            </a:lnSpc>
                            <a:spcAft>
                              <a:spcPts val="0"/>
                            </a:spcAft>
                          </a:pPr>
                          <a:r>
                            <a:rPr lang="zh-CN" sz="2700" b="0">
                              <a:solidFill>
                                <a:schemeClr val="tx1"/>
                              </a:solidFill>
                              <a:effectLst/>
                            </a:rPr>
                            <a:t>平面三</a:t>
                          </a:r>
                        </a:p>
                        <a:p>
                          <a:pPr algn="ctr">
                            <a:lnSpc>
                              <a:spcPct val="100000"/>
                            </a:lnSpc>
                            <a:spcAft>
                              <a:spcPts val="0"/>
                            </a:spcAft>
                          </a:pPr>
                          <a:r>
                            <a:rPr lang="zh-CN" sz="2700" b="0">
                              <a:solidFill>
                                <a:schemeClr val="tx1"/>
                              </a:solidFill>
                              <a:effectLst/>
                            </a:rPr>
                            <a:t>角形</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ct val="100000"/>
                            </a:lnSpc>
                            <a:spcAft>
                              <a:spcPts val="0"/>
                            </a:spcAft>
                          </a:pPr>
                          <a:r>
                            <a:rPr lang="en-US" sz="2700" b="0">
                              <a:solidFill>
                                <a:schemeClr val="tx1"/>
                              </a:solidFill>
                              <a:effectLst/>
                            </a:rPr>
                            <a:t>sp</a:t>
                          </a:r>
                          <a:r>
                            <a:rPr lang="en-US" sz="2700" b="0" baseline="30000">
                              <a:solidFill>
                                <a:schemeClr val="tx1"/>
                              </a:solidFill>
                              <a:effectLst/>
                            </a:rPr>
                            <a:t>2</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700" b="0" dirty="0">
                              <a:solidFill>
                                <a:schemeClr val="tx1"/>
                              </a:solidFill>
                              <a:effectLst/>
                            </a:rPr>
                            <a:t>0</a:t>
                          </a:r>
                          <a:endParaRPr lang="zh-CN" sz="27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700" b="0">
                              <a:solidFill>
                                <a:schemeClr val="tx1"/>
                              </a:solidFill>
                              <a:effectLst/>
                            </a:rPr>
                            <a:t>平面三角形</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700" b="0">
                              <a:solidFill>
                                <a:schemeClr val="tx1"/>
                              </a:solidFill>
                              <a:effectLst/>
                            </a:rPr>
                            <a:t>BCl</a:t>
                          </a:r>
                          <a:r>
                            <a:rPr lang="en-US" sz="2700" b="0" baseline="-25000">
                              <a:solidFill>
                                <a:schemeClr val="tx1"/>
                              </a:solidFill>
                              <a:effectLst/>
                            </a:rPr>
                            <a:t>3</a:t>
                          </a:r>
                          <a:r>
                            <a:rPr lang="zh-CN" sz="2700" b="0">
                              <a:solidFill>
                                <a:schemeClr val="tx1"/>
                              </a:solidFill>
                              <a:effectLst/>
                            </a:rPr>
                            <a:t>、</a:t>
                          </a:r>
                          <a:r>
                            <a:rPr lang="en-US" sz="2700" b="0">
                              <a:solidFill>
                                <a:schemeClr val="tx1"/>
                              </a:solidFill>
                              <a:effectLst/>
                            </a:rPr>
                            <a:t>HCHO</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24085537"/>
                      </a:ext>
                    </a:extLst>
                  </a:tr>
                  <a:tr h="436261">
                    <a:tc vMerge="1">
                      <a:txBody>
                        <a:bodyPr/>
                        <a:lstStyle/>
                        <a:p>
                          <a:endParaRPr lang="zh-CN" altLang="en-US"/>
                        </a:p>
                      </a:txBody>
                      <a:tcPr/>
                    </a:tc>
                    <a:tc>
                      <a:txBody>
                        <a:bodyPr/>
                        <a:lstStyle/>
                        <a:p>
                          <a:pPr algn="ctr">
                            <a:lnSpc>
                              <a:spcPct val="100000"/>
                            </a:lnSpc>
                            <a:spcAft>
                              <a:spcPts val="0"/>
                            </a:spcAft>
                          </a:pPr>
                          <a:r>
                            <a:rPr lang="en-US" sz="2700" b="0">
                              <a:solidFill>
                                <a:schemeClr val="tx1"/>
                              </a:solidFill>
                              <a:effectLst/>
                            </a:rPr>
                            <a:t>1</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tc>
                      <a:txBody>
                        <a:bodyPr/>
                        <a:lstStyle/>
                        <a:p>
                          <a:pPr algn="ctr">
                            <a:lnSpc>
                              <a:spcPct val="100000"/>
                            </a:lnSpc>
                            <a:spcAft>
                              <a:spcPts val="0"/>
                            </a:spcAft>
                          </a:pPr>
                          <a:r>
                            <a:rPr lang="en-US" sz="2700" b="0">
                              <a:solidFill>
                                <a:schemeClr val="tx1"/>
                              </a:solidFill>
                              <a:effectLst/>
                            </a:rPr>
                            <a:t>1</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700" b="0">
                              <a:solidFill>
                                <a:schemeClr val="tx1"/>
                              </a:solidFill>
                              <a:effectLst/>
                            </a:rPr>
                            <a:t>V</a:t>
                          </a:r>
                          <a:r>
                            <a:rPr lang="zh-CN" sz="2700" b="0">
                              <a:solidFill>
                                <a:schemeClr val="tx1"/>
                              </a:solidFill>
                              <a:effectLst/>
                            </a:rPr>
                            <a:t>形</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700" b="0">
                              <a:solidFill>
                                <a:schemeClr val="tx1"/>
                              </a:solidFill>
                              <a:effectLst/>
                            </a:rPr>
                            <a:t>SO</a:t>
                          </a:r>
                          <a:r>
                            <a:rPr lang="en-US" sz="2700" b="0" baseline="-25000">
                              <a:solidFill>
                                <a:schemeClr val="tx1"/>
                              </a:solidFill>
                              <a:effectLst/>
                            </a:rPr>
                            <a:t>2</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82067271"/>
                      </a:ext>
                    </a:extLst>
                  </a:tr>
                  <a:tr h="436261">
                    <a:tc rowSpan="3">
                      <a:txBody>
                        <a:bodyPr/>
                        <a:lstStyle/>
                        <a:p>
                          <a:pPr algn="ctr">
                            <a:lnSpc>
                              <a:spcPct val="100000"/>
                            </a:lnSpc>
                            <a:spcAft>
                              <a:spcPts val="0"/>
                            </a:spcAft>
                          </a:pPr>
                          <a:r>
                            <a:rPr lang="en-US" sz="2700" b="0">
                              <a:solidFill>
                                <a:schemeClr val="tx1"/>
                              </a:solidFill>
                              <a:effectLst/>
                            </a:rPr>
                            <a:t>4</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700" b="0">
                              <a:solidFill>
                                <a:schemeClr val="tx1"/>
                              </a:solidFill>
                              <a:effectLst/>
                            </a:rPr>
                            <a:t>0</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lnSpc>
                              <a:spcPct val="100000"/>
                            </a:lnSpc>
                            <a:spcAft>
                              <a:spcPts val="0"/>
                            </a:spcAft>
                          </a:pPr>
                          <a:r>
                            <a:rPr lang="zh-CN" sz="2700" b="0" dirty="0">
                              <a:solidFill>
                                <a:schemeClr val="tx1"/>
                              </a:solidFill>
                              <a:effectLst/>
                            </a:rPr>
                            <a:t>四面</a:t>
                          </a:r>
                        </a:p>
                        <a:p>
                          <a:pPr algn="ctr">
                            <a:lnSpc>
                              <a:spcPct val="100000"/>
                            </a:lnSpc>
                            <a:spcAft>
                              <a:spcPts val="0"/>
                            </a:spcAft>
                          </a:pPr>
                          <a:r>
                            <a:rPr lang="zh-CN" sz="2700" b="0" dirty="0">
                              <a:solidFill>
                                <a:schemeClr val="tx1"/>
                              </a:solidFill>
                              <a:effectLst/>
                            </a:rPr>
                            <a:t>体形</a:t>
                          </a:r>
                          <a:endParaRPr lang="zh-CN" sz="27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lnSpc>
                              <a:spcPct val="100000"/>
                            </a:lnSpc>
                            <a:spcAft>
                              <a:spcPts val="0"/>
                            </a:spcAft>
                          </a:pPr>
                          <a:r>
                            <a:rPr lang="en-US" sz="2700" b="0">
                              <a:solidFill>
                                <a:schemeClr val="tx1"/>
                              </a:solidFill>
                              <a:effectLst/>
                            </a:rPr>
                            <a:t>sp</a:t>
                          </a:r>
                          <a:r>
                            <a:rPr lang="en-US" sz="2700" b="0" baseline="30000">
                              <a:solidFill>
                                <a:schemeClr val="tx1"/>
                              </a:solidFill>
                              <a:effectLst/>
                            </a:rPr>
                            <a:t>3</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700" b="0">
                              <a:solidFill>
                                <a:schemeClr val="tx1"/>
                              </a:solidFill>
                              <a:effectLst/>
                            </a:rPr>
                            <a:t>0</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700" b="0">
                              <a:solidFill>
                                <a:schemeClr val="tx1"/>
                              </a:solidFill>
                              <a:effectLst/>
                            </a:rPr>
                            <a:t>正四面体形</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700" b="0" dirty="0">
                              <a:solidFill>
                                <a:schemeClr val="tx1"/>
                              </a:solidFill>
                              <a:effectLst/>
                            </a:rPr>
                            <a:t>CH</a:t>
                          </a:r>
                          <a:r>
                            <a:rPr lang="en-US" sz="2700" b="0" baseline="-25000" dirty="0">
                              <a:solidFill>
                                <a:schemeClr val="tx1"/>
                              </a:solidFill>
                              <a:effectLst/>
                            </a:rPr>
                            <a:t>4</a:t>
                          </a:r>
                          <a:r>
                            <a:rPr lang="zh-CN" sz="2700" b="0" dirty="0">
                              <a:solidFill>
                                <a:schemeClr val="tx1"/>
                              </a:solidFill>
                              <a:effectLst/>
                            </a:rPr>
                            <a:t>、</a:t>
                          </a:r>
                          <a:r>
                            <a:rPr lang="en-US" sz="2700" b="0" dirty="0">
                              <a:solidFill>
                                <a:schemeClr val="tx1"/>
                              </a:solidFill>
                              <a:effectLst/>
                            </a:rPr>
                            <a:t>N</a:t>
                          </a:r>
                          <a14:m>
                            <m:oMath xmlns:m="http://schemas.openxmlformats.org/officeDocument/2006/math">
                              <m:sSubSup>
                                <m:sSubSupPr>
                                  <m:ctrlPr>
                                    <a:rPr lang="zh-CN" sz="2700" b="0" i="1">
                                      <a:solidFill>
                                        <a:schemeClr val="tx1"/>
                                      </a:solidFill>
                                      <a:effectLst/>
                                      <a:latin typeface="Cambria Math" panose="02040503050406030204" pitchFamily="18" charset="0"/>
                                    </a:rPr>
                                  </m:ctrlPr>
                                </m:sSubSupPr>
                                <m:e>
                                  <m:r>
                                    <m:rPr>
                                      <m:sty m:val="p"/>
                                    </m:rPr>
                                    <a:rPr lang="en-US" sz="2700" b="0" i="0" smtClean="0">
                                      <a:solidFill>
                                        <a:schemeClr val="tx1"/>
                                      </a:solidFill>
                                      <a:effectLst/>
                                      <a:latin typeface="Cambria Math" panose="02040503050406030204" pitchFamily="18" charset="0"/>
                                    </a:rPr>
                                    <m:t>H</m:t>
                                  </m:r>
                                </m:e>
                                <m:sub>
                                  <m:r>
                                    <a:rPr lang="en-US" sz="2700" b="0" i="1" smtClean="0">
                                      <a:solidFill>
                                        <a:schemeClr val="tx1"/>
                                      </a:solidFill>
                                      <a:effectLst/>
                                      <a:latin typeface="Cambria Math" panose="02040503050406030204" pitchFamily="18" charset="0"/>
                                    </a:rPr>
                                    <m:t>4</m:t>
                                  </m:r>
                                </m:sub>
                                <m:sup>
                                  <m:r>
                                    <a:rPr lang="en-US" sz="2700" b="0" smtClean="0">
                                      <a:solidFill>
                                        <a:schemeClr val="tx1"/>
                                      </a:solidFill>
                                      <a:effectLst/>
                                      <a:latin typeface="Cambria Math" panose="02040503050406030204" pitchFamily="18" charset="0"/>
                                    </a:rPr>
                                    <m:t>+</m:t>
                                  </m:r>
                                </m:sup>
                              </m:sSubSup>
                            </m:oMath>
                          </a14:m>
                          <a:endParaRPr lang="zh-CN" sz="27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84315616"/>
                      </a:ext>
                    </a:extLst>
                  </a:tr>
                  <a:tr h="436261">
                    <a:tc vMerge="1">
                      <a:txBody>
                        <a:bodyPr/>
                        <a:lstStyle/>
                        <a:p>
                          <a:endParaRPr lang="zh-CN" altLang="en-US"/>
                        </a:p>
                      </a:txBody>
                      <a:tcPr/>
                    </a:tc>
                    <a:tc>
                      <a:txBody>
                        <a:bodyPr/>
                        <a:lstStyle/>
                        <a:p>
                          <a:pPr algn="ctr">
                            <a:lnSpc>
                              <a:spcPct val="100000"/>
                            </a:lnSpc>
                            <a:spcAft>
                              <a:spcPts val="0"/>
                            </a:spcAft>
                          </a:pPr>
                          <a:r>
                            <a:rPr lang="en-US" sz="2700" b="0">
                              <a:solidFill>
                                <a:schemeClr val="tx1"/>
                              </a:solidFill>
                              <a:effectLst/>
                            </a:rPr>
                            <a:t>1</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tc>
                      <a:txBody>
                        <a:bodyPr/>
                        <a:lstStyle/>
                        <a:p>
                          <a:pPr algn="ctr">
                            <a:lnSpc>
                              <a:spcPct val="100000"/>
                            </a:lnSpc>
                            <a:spcAft>
                              <a:spcPts val="0"/>
                            </a:spcAft>
                          </a:pPr>
                          <a:r>
                            <a:rPr lang="en-US" sz="2700" b="0">
                              <a:solidFill>
                                <a:schemeClr val="tx1"/>
                              </a:solidFill>
                              <a:effectLst/>
                            </a:rPr>
                            <a:t>1</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700" b="0">
                              <a:solidFill>
                                <a:schemeClr val="tx1"/>
                              </a:solidFill>
                              <a:effectLst/>
                            </a:rPr>
                            <a:t>三角锥形</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700" b="0">
                              <a:solidFill>
                                <a:schemeClr val="tx1"/>
                              </a:solidFill>
                              <a:effectLst/>
                            </a:rPr>
                            <a:t>H</a:t>
                          </a:r>
                          <a:r>
                            <a:rPr lang="en-US" sz="2700" b="0" baseline="-25000">
                              <a:solidFill>
                                <a:schemeClr val="tx1"/>
                              </a:solidFill>
                              <a:effectLst/>
                            </a:rPr>
                            <a:t>3</a:t>
                          </a:r>
                          <a:r>
                            <a:rPr lang="en-US" sz="2700" b="0">
                              <a:solidFill>
                                <a:schemeClr val="tx1"/>
                              </a:solidFill>
                              <a:effectLst/>
                            </a:rPr>
                            <a:t>O</a:t>
                          </a:r>
                          <a:r>
                            <a:rPr lang="en-US" sz="2700" b="0" baseline="30000">
                              <a:solidFill>
                                <a:schemeClr val="tx1"/>
                              </a:solidFill>
                              <a:effectLst/>
                            </a:rPr>
                            <a:t>+</a:t>
                          </a:r>
                          <a:r>
                            <a:rPr lang="zh-CN" sz="2700" b="0">
                              <a:solidFill>
                                <a:schemeClr val="tx1"/>
                              </a:solidFill>
                              <a:effectLst/>
                            </a:rPr>
                            <a:t>、</a:t>
                          </a:r>
                          <a:r>
                            <a:rPr lang="en-US" sz="2700" b="0">
                              <a:solidFill>
                                <a:schemeClr val="tx1"/>
                              </a:solidFill>
                              <a:effectLst/>
                            </a:rPr>
                            <a:t>PCl</a:t>
                          </a:r>
                          <a:r>
                            <a:rPr lang="en-US" sz="2700" b="0" baseline="-25000">
                              <a:solidFill>
                                <a:schemeClr val="tx1"/>
                              </a:solidFill>
                              <a:effectLst/>
                            </a:rPr>
                            <a:t>3</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77253087"/>
                      </a:ext>
                    </a:extLst>
                  </a:tr>
                  <a:tr h="436261">
                    <a:tc vMerge="1">
                      <a:txBody>
                        <a:bodyPr/>
                        <a:lstStyle/>
                        <a:p>
                          <a:endParaRPr lang="zh-CN" altLang="en-US"/>
                        </a:p>
                      </a:txBody>
                      <a:tcPr/>
                    </a:tc>
                    <a:tc>
                      <a:txBody>
                        <a:bodyPr/>
                        <a:lstStyle/>
                        <a:p>
                          <a:pPr algn="ctr">
                            <a:lnSpc>
                              <a:spcPct val="100000"/>
                            </a:lnSpc>
                            <a:spcAft>
                              <a:spcPts val="0"/>
                            </a:spcAft>
                          </a:pPr>
                          <a:r>
                            <a:rPr lang="en-US" sz="2700" b="0">
                              <a:solidFill>
                                <a:schemeClr val="tx1"/>
                              </a:solidFill>
                              <a:effectLst/>
                            </a:rPr>
                            <a:t>2</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tc>
                      <a:txBody>
                        <a:bodyPr/>
                        <a:lstStyle/>
                        <a:p>
                          <a:pPr algn="ctr">
                            <a:lnSpc>
                              <a:spcPct val="100000"/>
                            </a:lnSpc>
                            <a:spcAft>
                              <a:spcPts val="0"/>
                            </a:spcAft>
                          </a:pPr>
                          <a:r>
                            <a:rPr lang="en-US" sz="2700" b="0">
                              <a:solidFill>
                                <a:schemeClr val="tx1"/>
                              </a:solidFill>
                              <a:effectLst/>
                            </a:rPr>
                            <a:t>2</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700" b="0">
                              <a:solidFill>
                                <a:schemeClr val="tx1"/>
                              </a:solidFill>
                              <a:effectLst/>
                            </a:rPr>
                            <a:t>V</a:t>
                          </a:r>
                          <a:r>
                            <a:rPr lang="zh-CN" sz="2700" b="0">
                              <a:solidFill>
                                <a:schemeClr val="tx1"/>
                              </a:solidFill>
                              <a:effectLst/>
                            </a:rPr>
                            <a:t>形</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700" b="0" dirty="0">
                              <a:solidFill>
                                <a:schemeClr val="tx1"/>
                              </a:solidFill>
                              <a:effectLst/>
                            </a:rPr>
                            <a:t>H</a:t>
                          </a:r>
                          <a:r>
                            <a:rPr lang="en-US" sz="2700" b="0" baseline="-25000" dirty="0">
                              <a:solidFill>
                                <a:schemeClr val="tx1"/>
                              </a:solidFill>
                              <a:effectLst/>
                            </a:rPr>
                            <a:t>2</a:t>
                          </a:r>
                          <a:r>
                            <a:rPr lang="en-US" sz="2700" b="0" dirty="0">
                              <a:solidFill>
                                <a:schemeClr val="tx1"/>
                              </a:solidFill>
                              <a:effectLst/>
                            </a:rPr>
                            <a:t>O</a:t>
                          </a:r>
                          <a:r>
                            <a:rPr lang="zh-CN" sz="2700" b="0" dirty="0">
                              <a:solidFill>
                                <a:schemeClr val="tx1"/>
                              </a:solidFill>
                              <a:effectLst/>
                            </a:rPr>
                            <a:t>、</a:t>
                          </a:r>
                          <a:r>
                            <a:rPr lang="en-US" sz="2700" b="0" dirty="0">
                              <a:solidFill>
                                <a:schemeClr val="tx1"/>
                              </a:solidFill>
                              <a:effectLst/>
                            </a:rPr>
                            <a:t>H</a:t>
                          </a:r>
                          <a:r>
                            <a:rPr lang="en-US" sz="2700" b="0" baseline="-25000" dirty="0">
                              <a:solidFill>
                                <a:schemeClr val="tx1"/>
                              </a:solidFill>
                              <a:effectLst/>
                            </a:rPr>
                            <a:t>2</a:t>
                          </a:r>
                          <a:r>
                            <a:rPr lang="en-US" sz="2700" b="0" dirty="0">
                              <a:solidFill>
                                <a:schemeClr val="tx1"/>
                              </a:solidFill>
                              <a:effectLst/>
                            </a:rPr>
                            <a:t>S</a:t>
                          </a:r>
                          <a:endParaRPr lang="zh-CN" sz="27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44891656"/>
                      </a:ext>
                    </a:extLst>
                  </a:tr>
                </a:tbl>
              </a:graphicData>
            </a:graphic>
          </p:graphicFrame>
        </mc:Choice>
        <mc:Fallback xmlns="">
          <p:graphicFrame>
            <p:nvGraphicFramePr>
              <p:cNvPr id="3" name="表格 2">
                <a:extLst>
                  <a:ext uri="{FF2B5EF4-FFF2-40B4-BE49-F238E27FC236}">
                    <a16:creationId xmlns:a16="http://schemas.microsoft.com/office/drawing/2014/main" xmlns:a14="http://schemas.microsoft.com/office/drawing/2010/main" xmlns="" id="{3F91163F-7FA0-47FB-9A11-41B920BE344E}"/>
                  </a:ext>
                </a:extLst>
              </p:cNvPr>
              <p:cNvGraphicFramePr>
                <a:graphicFrameLocks noGrp="1"/>
              </p:cNvGraphicFramePr>
              <p:nvPr>
                <p:extLst>
                  <p:ext uri="{D42A27DB-BD31-4B8C-83A1-F6EECF244321}">
                    <p14:modId xmlns:p14="http://schemas.microsoft.com/office/powerpoint/2010/main" val="3188470630"/>
                  </p:ext>
                </p:extLst>
              </p:nvPr>
            </p:nvGraphicFramePr>
            <p:xfrm>
              <a:off x="355600" y="2313727"/>
              <a:ext cx="11429999" cy="4175974"/>
            </p:xfrm>
            <a:graphic>
              <a:graphicData uri="http://schemas.openxmlformats.org/drawingml/2006/table">
                <a:tbl>
                  <a:tblPr firstRow="1" firstCol="1" bandRow="1">
                    <a:tableStyleId>{5C22544A-7EE6-4342-B048-85BDC9FD1C3A}</a:tableStyleId>
                  </a:tblPr>
                  <a:tblGrid>
                    <a:gridCol w="1320800">
                      <a:extLst>
                        <a:ext uri="{9D8B030D-6E8A-4147-A177-3AD203B41FA5}">
                          <a16:colId xmlns:a16="http://schemas.microsoft.com/office/drawing/2014/main" xmlns:a14="http://schemas.microsoft.com/office/drawing/2010/main" xmlns="" val="2698654228"/>
                        </a:ext>
                      </a:extLst>
                    </a:gridCol>
                    <a:gridCol w="1257300">
                      <a:extLst>
                        <a:ext uri="{9D8B030D-6E8A-4147-A177-3AD203B41FA5}">
                          <a16:colId xmlns:a16="http://schemas.microsoft.com/office/drawing/2014/main" xmlns:a14="http://schemas.microsoft.com/office/drawing/2010/main" xmlns="" val="2064183460"/>
                        </a:ext>
                      </a:extLst>
                    </a:gridCol>
                    <a:gridCol w="1282700">
                      <a:extLst>
                        <a:ext uri="{9D8B030D-6E8A-4147-A177-3AD203B41FA5}">
                          <a16:colId xmlns:a16="http://schemas.microsoft.com/office/drawing/2014/main" xmlns:a14="http://schemas.microsoft.com/office/drawing/2010/main" xmlns="" val="2666999154"/>
                        </a:ext>
                      </a:extLst>
                    </a:gridCol>
                    <a:gridCol w="1676400">
                      <a:extLst>
                        <a:ext uri="{9D8B030D-6E8A-4147-A177-3AD203B41FA5}">
                          <a16:colId xmlns:a16="http://schemas.microsoft.com/office/drawing/2014/main" xmlns:a14="http://schemas.microsoft.com/office/drawing/2010/main" xmlns="" val="1473045603"/>
                        </a:ext>
                      </a:extLst>
                    </a:gridCol>
                    <a:gridCol w="1193800">
                      <a:extLst>
                        <a:ext uri="{9D8B030D-6E8A-4147-A177-3AD203B41FA5}">
                          <a16:colId xmlns:a16="http://schemas.microsoft.com/office/drawing/2014/main" xmlns:a14="http://schemas.microsoft.com/office/drawing/2010/main" xmlns="" val="2741795959"/>
                        </a:ext>
                      </a:extLst>
                    </a:gridCol>
                    <a:gridCol w="2235200">
                      <a:extLst>
                        <a:ext uri="{9D8B030D-6E8A-4147-A177-3AD203B41FA5}">
                          <a16:colId xmlns:a16="http://schemas.microsoft.com/office/drawing/2014/main" xmlns:a14="http://schemas.microsoft.com/office/drawing/2010/main" xmlns="" val="3819471270"/>
                        </a:ext>
                      </a:extLst>
                    </a:gridCol>
                    <a:gridCol w="2463799">
                      <a:extLst>
                        <a:ext uri="{9D8B030D-6E8A-4147-A177-3AD203B41FA5}">
                          <a16:colId xmlns:a16="http://schemas.microsoft.com/office/drawing/2014/main" xmlns:a14="http://schemas.microsoft.com/office/drawing/2010/main" xmlns="" val="2398373294"/>
                        </a:ext>
                      </a:extLst>
                    </a:gridCol>
                  </a:tblGrid>
                  <a:tr h="436261">
                    <a:tc gridSpan="3">
                      <a:txBody>
                        <a:bodyPr/>
                        <a:lstStyle/>
                        <a:p>
                          <a:pPr algn="ctr">
                            <a:lnSpc>
                              <a:spcPct val="100000"/>
                            </a:lnSpc>
                            <a:spcAft>
                              <a:spcPts val="0"/>
                            </a:spcAft>
                          </a:pPr>
                          <a:r>
                            <a:rPr lang="zh-CN" sz="2700" b="0" dirty="0">
                              <a:solidFill>
                                <a:schemeClr val="tx1"/>
                              </a:solidFill>
                              <a:effectLst/>
                            </a:rPr>
                            <a:t>价层电子对互斥理论</a:t>
                          </a:r>
                          <a:endParaRPr lang="zh-CN" sz="27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hMerge="1">
                      <a:txBody>
                        <a:bodyPr/>
                        <a:lstStyle/>
                        <a:p>
                          <a:endParaRPr lang="zh-CN" altLang="en-US"/>
                        </a:p>
                      </a:txBody>
                      <a:tcPr/>
                    </a:tc>
                    <a:tc gridSpan="3">
                      <a:txBody>
                        <a:bodyPr/>
                        <a:lstStyle/>
                        <a:p>
                          <a:pPr algn="ctr">
                            <a:lnSpc>
                              <a:spcPct val="100000"/>
                            </a:lnSpc>
                            <a:spcAft>
                              <a:spcPts val="0"/>
                            </a:spcAft>
                          </a:pPr>
                          <a:r>
                            <a:rPr lang="zh-CN" sz="2700" b="0">
                              <a:solidFill>
                                <a:schemeClr val="tx1"/>
                              </a:solidFill>
                              <a:effectLst/>
                            </a:rPr>
                            <a:t>杂化轨道理论</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hMerge="1">
                      <a:txBody>
                        <a:bodyPr/>
                        <a:lstStyle/>
                        <a:p>
                          <a:endParaRPr lang="zh-CN" altLang="en-US"/>
                        </a:p>
                      </a:txBody>
                      <a:tcPr/>
                    </a:tc>
                    <a:tc rowSpan="2">
                      <a:txBody>
                        <a:bodyPr/>
                        <a:lstStyle/>
                        <a:p>
                          <a:pPr algn="ctr">
                            <a:lnSpc>
                              <a:spcPct val="100000"/>
                            </a:lnSpc>
                            <a:spcAft>
                              <a:spcPts val="0"/>
                            </a:spcAft>
                          </a:pPr>
                          <a:r>
                            <a:rPr lang="zh-CN" sz="2700" b="0">
                              <a:solidFill>
                                <a:schemeClr val="tx1"/>
                              </a:solidFill>
                              <a:effectLst/>
                            </a:rPr>
                            <a:t>实例</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486785255"/>
                      </a:ext>
                    </a:extLst>
                  </a:tr>
                  <a:tr h="1122147">
                    <a:tc>
                      <a:txBody>
                        <a:bodyPr/>
                        <a:lstStyle/>
                        <a:p>
                          <a:pPr algn="ctr">
                            <a:lnSpc>
                              <a:spcPct val="100000"/>
                            </a:lnSpc>
                            <a:spcAft>
                              <a:spcPts val="0"/>
                            </a:spcAft>
                          </a:pPr>
                          <a:r>
                            <a:rPr lang="zh-CN" sz="2700" b="0">
                              <a:solidFill>
                                <a:schemeClr val="tx1"/>
                              </a:solidFill>
                              <a:effectLst/>
                            </a:rPr>
                            <a:t>价层电</a:t>
                          </a:r>
                        </a:p>
                        <a:p>
                          <a:pPr algn="ctr">
                            <a:lnSpc>
                              <a:spcPct val="100000"/>
                            </a:lnSpc>
                            <a:spcAft>
                              <a:spcPts val="0"/>
                            </a:spcAft>
                          </a:pPr>
                          <a:r>
                            <a:rPr lang="zh-CN" sz="2700" b="0">
                              <a:solidFill>
                                <a:schemeClr val="tx1"/>
                              </a:solidFill>
                              <a:effectLst/>
                            </a:rPr>
                            <a:t>子对数</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700" b="0">
                              <a:solidFill>
                                <a:schemeClr val="tx1"/>
                              </a:solidFill>
                              <a:effectLst/>
                            </a:rPr>
                            <a:t>孤电子</a:t>
                          </a:r>
                        </a:p>
                        <a:p>
                          <a:pPr algn="ctr">
                            <a:lnSpc>
                              <a:spcPct val="100000"/>
                            </a:lnSpc>
                            <a:spcAft>
                              <a:spcPts val="0"/>
                            </a:spcAft>
                          </a:pPr>
                          <a:r>
                            <a:rPr lang="zh-CN" sz="2700" b="0">
                              <a:solidFill>
                                <a:schemeClr val="tx1"/>
                              </a:solidFill>
                              <a:effectLst/>
                            </a:rPr>
                            <a:t>对数</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700" b="0">
                              <a:solidFill>
                                <a:schemeClr val="tx1"/>
                              </a:solidFill>
                              <a:effectLst/>
                            </a:rPr>
                            <a:t>VSEPR</a:t>
                          </a:r>
                          <a:endParaRPr lang="zh-CN" sz="2700" b="0">
                            <a:solidFill>
                              <a:schemeClr val="tx1"/>
                            </a:solidFill>
                            <a:effectLst/>
                          </a:endParaRPr>
                        </a:p>
                        <a:p>
                          <a:pPr algn="ctr">
                            <a:lnSpc>
                              <a:spcPct val="100000"/>
                            </a:lnSpc>
                            <a:spcAft>
                              <a:spcPts val="0"/>
                            </a:spcAft>
                          </a:pPr>
                          <a:r>
                            <a:rPr lang="zh-CN" sz="2700" b="0">
                              <a:solidFill>
                                <a:schemeClr val="tx1"/>
                              </a:solidFill>
                              <a:effectLst/>
                            </a:rPr>
                            <a:t>模型</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700" b="0">
                              <a:solidFill>
                                <a:schemeClr val="tx1"/>
                              </a:solidFill>
                              <a:effectLst/>
                            </a:rPr>
                            <a:t>杂化</a:t>
                          </a:r>
                        </a:p>
                        <a:p>
                          <a:pPr algn="ctr">
                            <a:lnSpc>
                              <a:spcPct val="100000"/>
                            </a:lnSpc>
                            <a:spcAft>
                              <a:spcPts val="0"/>
                            </a:spcAft>
                          </a:pPr>
                          <a:r>
                            <a:rPr lang="zh-CN" sz="2700" b="0">
                              <a:solidFill>
                                <a:schemeClr val="tx1"/>
                              </a:solidFill>
                              <a:effectLst/>
                            </a:rPr>
                            <a:t>类型</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700" b="0">
                              <a:solidFill>
                                <a:schemeClr val="tx1"/>
                              </a:solidFill>
                              <a:effectLst/>
                            </a:rPr>
                            <a:t>孤电子</a:t>
                          </a:r>
                        </a:p>
                        <a:p>
                          <a:pPr algn="ctr">
                            <a:lnSpc>
                              <a:spcPct val="100000"/>
                            </a:lnSpc>
                            <a:spcAft>
                              <a:spcPts val="0"/>
                            </a:spcAft>
                          </a:pPr>
                          <a:r>
                            <a:rPr lang="zh-CN" sz="2700" b="0">
                              <a:solidFill>
                                <a:schemeClr val="tx1"/>
                              </a:solidFill>
                              <a:effectLst/>
                            </a:rPr>
                            <a:t>对数</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700" b="0" dirty="0">
                              <a:solidFill>
                                <a:schemeClr val="tx1"/>
                              </a:solidFill>
                              <a:effectLst/>
                            </a:rPr>
                            <a:t>分子或离</a:t>
                          </a:r>
                        </a:p>
                        <a:p>
                          <a:pPr algn="ctr">
                            <a:lnSpc>
                              <a:spcPct val="100000"/>
                            </a:lnSpc>
                            <a:spcAft>
                              <a:spcPts val="0"/>
                            </a:spcAft>
                          </a:pPr>
                          <a:r>
                            <a:rPr lang="zh-CN" sz="2700" b="0" dirty="0">
                              <a:solidFill>
                                <a:schemeClr val="tx1"/>
                              </a:solidFill>
                              <a:effectLst/>
                            </a:rPr>
                            <a:t>子的空间构型</a:t>
                          </a:r>
                          <a:endParaRPr lang="zh-CN" sz="27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extLst>
                      <a:ext uri="{0D108BD9-81ED-4DB2-BD59-A6C34878D82A}">
                        <a16:rowId xmlns:a16="http://schemas.microsoft.com/office/drawing/2014/main" xmlns:a14="http://schemas.microsoft.com/office/drawing/2010/main" xmlns="" val="1665834208"/>
                      </a:ext>
                    </a:extLst>
                  </a:tr>
                  <a:tr h="436261">
                    <a:tc>
                      <a:txBody>
                        <a:bodyPr/>
                        <a:lstStyle/>
                        <a:p>
                          <a:pPr algn="ctr">
                            <a:lnSpc>
                              <a:spcPct val="100000"/>
                            </a:lnSpc>
                            <a:spcAft>
                              <a:spcPts val="0"/>
                            </a:spcAft>
                          </a:pPr>
                          <a:r>
                            <a:rPr lang="en-US" sz="2700" b="0">
                              <a:solidFill>
                                <a:schemeClr val="tx1"/>
                              </a:solidFill>
                              <a:effectLst/>
                            </a:rPr>
                            <a:t>2</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700" b="0">
                              <a:solidFill>
                                <a:schemeClr val="tx1"/>
                              </a:solidFill>
                              <a:effectLst/>
                            </a:rPr>
                            <a:t>0</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700" b="0">
                              <a:solidFill>
                                <a:schemeClr val="tx1"/>
                              </a:solidFill>
                              <a:effectLst/>
                            </a:rPr>
                            <a:t>直线形</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700" b="0">
                              <a:solidFill>
                                <a:schemeClr val="tx1"/>
                              </a:solidFill>
                              <a:effectLst/>
                            </a:rPr>
                            <a:t>sp</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700" b="0">
                              <a:solidFill>
                                <a:schemeClr val="tx1"/>
                              </a:solidFill>
                              <a:effectLst/>
                            </a:rPr>
                            <a:t>0</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700" b="0">
                              <a:solidFill>
                                <a:schemeClr val="tx1"/>
                              </a:solidFill>
                              <a:effectLst/>
                            </a:rPr>
                            <a:t>直线形</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700" b="0">
                              <a:solidFill>
                                <a:schemeClr val="tx1"/>
                              </a:solidFill>
                              <a:effectLst/>
                            </a:rPr>
                            <a:t>BeCl</a:t>
                          </a:r>
                          <a:r>
                            <a:rPr lang="en-US" sz="2700" b="0" baseline="-25000">
                              <a:solidFill>
                                <a:schemeClr val="tx1"/>
                              </a:solidFill>
                              <a:effectLst/>
                            </a:rPr>
                            <a:t>2</a:t>
                          </a:r>
                          <a:r>
                            <a:rPr lang="zh-CN" sz="2700" b="0">
                              <a:solidFill>
                                <a:schemeClr val="tx1"/>
                              </a:solidFill>
                              <a:effectLst/>
                            </a:rPr>
                            <a:t>、</a:t>
                          </a:r>
                          <a:r>
                            <a:rPr lang="en-US" sz="2700" b="0">
                              <a:solidFill>
                                <a:schemeClr val="tx1"/>
                              </a:solidFill>
                              <a:effectLst/>
                            </a:rPr>
                            <a:t>HCN</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461780217"/>
                      </a:ext>
                    </a:extLst>
                  </a:tr>
                  <a:tr h="436261">
                    <a:tc rowSpan="2">
                      <a:txBody>
                        <a:bodyPr/>
                        <a:lstStyle/>
                        <a:p>
                          <a:pPr algn="ctr">
                            <a:lnSpc>
                              <a:spcPct val="100000"/>
                            </a:lnSpc>
                            <a:spcAft>
                              <a:spcPts val="0"/>
                            </a:spcAft>
                          </a:pPr>
                          <a:r>
                            <a:rPr lang="en-US" sz="2700" b="0">
                              <a:solidFill>
                                <a:schemeClr val="tx1"/>
                              </a:solidFill>
                              <a:effectLst/>
                            </a:rPr>
                            <a:t>3</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700" b="0">
                              <a:solidFill>
                                <a:schemeClr val="tx1"/>
                              </a:solidFill>
                              <a:effectLst/>
                            </a:rPr>
                            <a:t>0</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ct val="100000"/>
                            </a:lnSpc>
                            <a:spcAft>
                              <a:spcPts val="0"/>
                            </a:spcAft>
                          </a:pPr>
                          <a:r>
                            <a:rPr lang="zh-CN" sz="2700" b="0">
                              <a:solidFill>
                                <a:schemeClr val="tx1"/>
                              </a:solidFill>
                              <a:effectLst/>
                            </a:rPr>
                            <a:t>平面三</a:t>
                          </a:r>
                        </a:p>
                        <a:p>
                          <a:pPr algn="ctr">
                            <a:lnSpc>
                              <a:spcPct val="100000"/>
                            </a:lnSpc>
                            <a:spcAft>
                              <a:spcPts val="0"/>
                            </a:spcAft>
                          </a:pPr>
                          <a:r>
                            <a:rPr lang="zh-CN" sz="2700" b="0">
                              <a:solidFill>
                                <a:schemeClr val="tx1"/>
                              </a:solidFill>
                              <a:effectLst/>
                            </a:rPr>
                            <a:t>角形</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ct val="100000"/>
                            </a:lnSpc>
                            <a:spcAft>
                              <a:spcPts val="0"/>
                            </a:spcAft>
                          </a:pPr>
                          <a:r>
                            <a:rPr lang="en-US" sz="2700" b="0">
                              <a:solidFill>
                                <a:schemeClr val="tx1"/>
                              </a:solidFill>
                              <a:effectLst/>
                            </a:rPr>
                            <a:t>sp</a:t>
                          </a:r>
                          <a:r>
                            <a:rPr lang="en-US" sz="2700" b="0" baseline="30000">
                              <a:solidFill>
                                <a:schemeClr val="tx1"/>
                              </a:solidFill>
                              <a:effectLst/>
                            </a:rPr>
                            <a:t>2</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700" b="0" dirty="0">
                              <a:solidFill>
                                <a:schemeClr val="tx1"/>
                              </a:solidFill>
                              <a:effectLst/>
                            </a:rPr>
                            <a:t>0</a:t>
                          </a:r>
                          <a:endParaRPr lang="zh-CN" sz="27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700" b="0">
                              <a:solidFill>
                                <a:schemeClr val="tx1"/>
                              </a:solidFill>
                              <a:effectLst/>
                            </a:rPr>
                            <a:t>平面三角形</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700" b="0">
                              <a:solidFill>
                                <a:schemeClr val="tx1"/>
                              </a:solidFill>
                              <a:effectLst/>
                            </a:rPr>
                            <a:t>BCl</a:t>
                          </a:r>
                          <a:r>
                            <a:rPr lang="en-US" sz="2700" b="0" baseline="-25000">
                              <a:solidFill>
                                <a:schemeClr val="tx1"/>
                              </a:solidFill>
                              <a:effectLst/>
                            </a:rPr>
                            <a:t>3</a:t>
                          </a:r>
                          <a:r>
                            <a:rPr lang="zh-CN" sz="2700" b="0">
                              <a:solidFill>
                                <a:schemeClr val="tx1"/>
                              </a:solidFill>
                              <a:effectLst/>
                            </a:rPr>
                            <a:t>、</a:t>
                          </a:r>
                          <a:r>
                            <a:rPr lang="en-US" sz="2700" b="0">
                              <a:solidFill>
                                <a:schemeClr val="tx1"/>
                              </a:solidFill>
                              <a:effectLst/>
                            </a:rPr>
                            <a:t>HCHO</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1424085537"/>
                      </a:ext>
                    </a:extLst>
                  </a:tr>
                  <a:tr h="436261">
                    <a:tc vMerge="1">
                      <a:txBody>
                        <a:bodyPr/>
                        <a:lstStyle/>
                        <a:p>
                          <a:endParaRPr lang="zh-CN" altLang="en-US"/>
                        </a:p>
                      </a:txBody>
                      <a:tcPr/>
                    </a:tc>
                    <a:tc>
                      <a:txBody>
                        <a:bodyPr/>
                        <a:lstStyle/>
                        <a:p>
                          <a:pPr algn="ctr">
                            <a:lnSpc>
                              <a:spcPct val="100000"/>
                            </a:lnSpc>
                            <a:spcAft>
                              <a:spcPts val="0"/>
                            </a:spcAft>
                          </a:pPr>
                          <a:r>
                            <a:rPr lang="en-US" sz="2700" b="0">
                              <a:solidFill>
                                <a:schemeClr val="tx1"/>
                              </a:solidFill>
                              <a:effectLst/>
                            </a:rPr>
                            <a:t>1</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tc>
                      <a:txBody>
                        <a:bodyPr/>
                        <a:lstStyle/>
                        <a:p>
                          <a:pPr algn="ctr">
                            <a:lnSpc>
                              <a:spcPct val="100000"/>
                            </a:lnSpc>
                            <a:spcAft>
                              <a:spcPts val="0"/>
                            </a:spcAft>
                          </a:pPr>
                          <a:r>
                            <a:rPr lang="en-US" sz="2700" b="0">
                              <a:solidFill>
                                <a:schemeClr val="tx1"/>
                              </a:solidFill>
                              <a:effectLst/>
                            </a:rPr>
                            <a:t>1</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700" b="0">
                              <a:solidFill>
                                <a:schemeClr val="tx1"/>
                              </a:solidFill>
                              <a:effectLst/>
                            </a:rPr>
                            <a:t>V</a:t>
                          </a:r>
                          <a:r>
                            <a:rPr lang="zh-CN" sz="2700" b="0">
                              <a:solidFill>
                                <a:schemeClr val="tx1"/>
                              </a:solidFill>
                              <a:effectLst/>
                            </a:rPr>
                            <a:t>形</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700" b="0">
                              <a:solidFill>
                                <a:schemeClr val="tx1"/>
                              </a:solidFill>
                              <a:effectLst/>
                            </a:rPr>
                            <a:t>SO</a:t>
                          </a:r>
                          <a:r>
                            <a:rPr lang="en-US" sz="2700" b="0" baseline="-25000">
                              <a:solidFill>
                                <a:schemeClr val="tx1"/>
                              </a:solidFill>
                              <a:effectLst/>
                            </a:rPr>
                            <a:t>2</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1482067271"/>
                      </a:ext>
                    </a:extLst>
                  </a:tr>
                  <a:tr h="436261">
                    <a:tc rowSpan="3">
                      <a:txBody>
                        <a:bodyPr/>
                        <a:lstStyle/>
                        <a:p>
                          <a:pPr algn="ctr">
                            <a:lnSpc>
                              <a:spcPct val="100000"/>
                            </a:lnSpc>
                            <a:spcAft>
                              <a:spcPts val="0"/>
                            </a:spcAft>
                          </a:pPr>
                          <a:r>
                            <a:rPr lang="en-US" sz="2700" b="0">
                              <a:solidFill>
                                <a:schemeClr val="tx1"/>
                              </a:solidFill>
                              <a:effectLst/>
                            </a:rPr>
                            <a:t>4</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700" b="0">
                              <a:solidFill>
                                <a:schemeClr val="tx1"/>
                              </a:solidFill>
                              <a:effectLst/>
                            </a:rPr>
                            <a:t>0</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lnSpc>
                              <a:spcPct val="100000"/>
                            </a:lnSpc>
                            <a:spcAft>
                              <a:spcPts val="0"/>
                            </a:spcAft>
                          </a:pPr>
                          <a:r>
                            <a:rPr lang="zh-CN" sz="2700" b="0" dirty="0">
                              <a:solidFill>
                                <a:schemeClr val="tx1"/>
                              </a:solidFill>
                              <a:effectLst/>
                            </a:rPr>
                            <a:t>四面</a:t>
                          </a:r>
                        </a:p>
                        <a:p>
                          <a:pPr algn="ctr">
                            <a:lnSpc>
                              <a:spcPct val="100000"/>
                            </a:lnSpc>
                            <a:spcAft>
                              <a:spcPts val="0"/>
                            </a:spcAft>
                          </a:pPr>
                          <a:r>
                            <a:rPr lang="zh-CN" sz="2700" b="0" dirty="0">
                              <a:solidFill>
                                <a:schemeClr val="tx1"/>
                              </a:solidFill>
                              <a:effectLst/>
                            </a:rPr>
                            <a:t>体形</a:t>
                          </a:r>
                          <a:endParaRPr lang="zh-CN" sz="27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lnSpc>
                              <a:spcPct val="100000"/>
                            </a:lnSpc>
                            <a:spcAft>
                              <a:spcPts val="0"/>
                            </a:spcAft>
                          </a:pPr>
                          <a:r>
                            <a:rPr lang="en-US" sz="2700" b="0">
                              <a:solidFill>
                                <a:schemeClr val="tx1"/>
                              </a:solidFill>
                              <a:effectLst/>
                            </a:rPr>
                            <a:t>sp</a:t>
                          </a:r>
                          <a:r>
                            <a:rPr lang="en-US" sz="2700" b="0" baseline="30000">
                              <a:solidFill>
                                <a:schemeClr val="tx1"/>
                              </a:solidFill>
                              <a:effectLst/>
                            </a:rPr>
                            <a:t>3</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700" b="0">
                              <a:solidFill>
                                <a:schemeClr val="tx1"/>
                              </a:solidFill>
                              <a:effectLst/>
                            </a:rPr>
                            <a:t>0</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700" b="0">
                              <a:solidFill>
                                <a:schemeClr val="tx1"/>
                              </a:solidFill>
                              <a:effectLst/>
                            </a:rPr>
                            <a:t>正四面体形</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364109" t="-672222" r="-248" b="-243056"/>
                          </a:stretch>
                        </a:blipFill>
                      </a:tcPr>
                    </a:tc>
                    <a:extLst>
                      <a:ext uri="{0D108BD9-81ED-4DB2-BD59-A6C34878D82A}">
                        <a16:rowId xmlns:a16="http://schemas.microsoft.com/office/drawing/2014/main" xmlns:a14="http://schemas.microsoft.com/office/drawing/2010/main" xmlns="" val="784315616"/>
                      </a:ext>
                    </a:extLst>
                  </a:tr>
                  <a:tr h="436261">
                    <a:tc vMerge="1">
                      <a:txBody>
                        <a:bodyPr/>
                        <a:lstStyle/>
                        <a:p>
                          <a:endParaRPr lang="zh-CN" altLang="en-US"/>
                        </a:p>
                      </a:txBody>
                      <a:tcPr/>
                    </a:tc>
                    <a:tc>
                      <a:txBody>
                        <a:bodyPr/>
                        <a:lstStyle/>
                        <a:p>
                          <a:pPr algn="ctr">
                            <a:lnSpc>
                              <a:spcPct val="100000"/>
                            </a:lnSpc>
                            <a:spcAft>
                              <a:spcPts val="0"/>
                            </a:spcAft>
                          </a:pPr>
                          <a:r>
                            <a:rPr lang="en-US" sz="2700" b="0">
                              <a:solidFill>
                                <a:schemeClr val="tx1"/>
                              </a:solidFill>
                              <a:effectLst/>
                            </a:rPr>
                            <a:t>1</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tc>
                      <a:txBody>
                        <a:bodyPr/>
                        <a:lstStyle/>
                        <a:p>
                          <a:pPr algn="ctr">
                            <a:lnSpc>
                              <a:spcPct val="100000"/>
                            </a:lnSpc>
                            <a:spcAft>
                              <a:spcPts val="0"/>
                            </a:spcAft>
                          </a:pPr>
                          <a:r>
                            <a:rPr lang="en-US" sz="2700" b="0">
                              <a:solidFill>
                                <a:schemeClr val="tx1"/>
                              </a:solidFill>
                              <a:effectLst/>
                            </a:rPr>
                            <a:t>1</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700" b="0">
                              <a:solidFill>
                                <a:schemeClr val="tx1"/>
                              </a:solidFill>
                              <a:effectLst/>
                            </a:rPr>
                            <a:t>三角锥形</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700" b="0">
                              <a:solidFill>
                                <a:schemeClr val="tx1"/>
                              </a:solidFill>
                              <a:effectLst/>
                            </a:rPr>
                            <a:t>H</a:t>
                          </a:r>
                          <a:r>
                            <a:rPr lang="en-US" sz="2700" b="0" baseline="-25000">
                              <a:solidFill>
                                <a:schemeClr val="tx1"/>
                              </a:solidFill>
                              <a:effectLst/>
                            </a:rPr>
                            <a:t>3</a:t>
                          </a:r>
                          <a:r>
                            <a:rPr lang="en-US" sz="2700" b="0">
                              <a:solidFill>
                                <a:schemeClr val="tx1"/>
                              </a:solidFill>
                              <a:effectLst/>
                            </a:rPr>
                            <a:t>O</a:t>
                          </a:r>
                          <a:r>
                            <a:rPr lang="en-US" sz="2700" b="0" baseline="30000">
                              <a:solidFill>
                                <a:schemeClr val="tx1"/>
                              </a:solidFill>
                              <a:effectLst/>
                            </a:rPr>
                            <a:t>+</a:t>
                          </a:r>
                          <a:r>
                            <a:rPr lang="zh-CN" sz="2700" b="0">
                              <a:solidFill>
                                <a:schemeClr val="tx1"/>
                              </a:solidFill>
                              <a:effectLst/>
                            </a:rPr>
                            <a:t>、</a:t>
                          </a:r>
                          <a:r>
                            <a:rPr lang="en-US" sz="2700" b="0">
                              <a:solidFill>
                                <a:schemeClr val="tx1"/>
                              </a:solidFill>
                              <a:effectLst/>
                            </a:rPr>
                            <a:t>PCl</a:t>
                          </a:r>
                          <a:r>
                            <a:rPr lang="en-US" sz="2700" b="0" baseline="-25000">
                              <a:solidFill>
                                <a:schemeClr val="tx1"/>
                              </a:solidFill>
                              <a:effectLst/>
                            </a:rPr>
                            <a:t>3</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3877253087"/>
                      </a:ext>
                    </a:extLst>
                  </a:tr>
                  <a:tr h="436261">
                    <a:tc vMerge="1">
                      <a:txBody>
                        <a:bodyPr/>
                        <a:lstStyle/>
                        <a:p>
                          <a:endParaRPr lang="zh-CN" altLang="en-US"/>
                        </a:p>
                      </a:txBody>
                      <a:tcPr/>
                    </a:tc>
                    <a:tc>
                      <a:txBody>
                        <a:bodyPr/>
                        <a:lstStyle/>
                        <a:p>
                          <a:pPr algn="ctr">
                            <a:lnSpc>
                              <a:spcPct val="100000"/>
                            </a:lnSpc>
                            <a:spcAft>
                              <a:spcPts val="0"/>
                            </a:spcAft>
                          </a:pPr>
                          <a:r>
                            <a:rPr lang="en-US" sz="2700" b="0">
                              <a:solidFill>
                                <a:schemeClr val="tx1"/>
                              </a:solidFill>
                              <a:effectLst/>
                            </a:rPr>
                            <a:t>2</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tc>
                      <a:txBody>
                        <a:bodyPr/>
                        <a:lstStyle/>
                        <a:p>
                          <a:pPr algn="ctr">
                            <a:lnSpc>
                              <a:spcPct val="100000"/>
                            </a:lnSpc>
                            <a:spcAft>
                              <a:spcPts val="0"/>
                            </a:spcAft>
                          </a:pPr>
                          <a:r>
                            <a:rPr lang="en-US" sz="2700" b="0">
                              <a:solidFill>
                                <a:schemeClr val="tx1"/>
                              </a:solidFill>
                              <a:effectLst/>
                            </a:rPr>
                            <a:t>2</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700" b="0">
                              <a:solidFill>
                                <a:schemeClr val="tx1"/>
                              </a:solidFill>
                              <a:effectLst/>
                            </a:rPr>
                            <a:t>V</a:t>
                          </a:r>
                          <a:r>
                            <a:rPr lang="zh-CN" sz="2700" b="0">
                              <a:solidFill>
                                <a:schemeClr val="tx1"/>
                              </a:solidFill>
                              <a:effectLst/>
                            </a:rPr>
                            <a:t>形</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700" b="0" dirty="0">
                              <a:solidFill>
                                <a:schemeClr val="tx1"/>
                              </a:solidFill>
                              <a:effectLst/>
                            </a:rPr>
                            <a:t>H</a:t>
                          </a:r>
                          <a:r>
                            <a:rPr lang="en-US" sz="2700" b="0" baseline="-25000" dirty="0">
                              <a:solidFill>
                                <a:schemeClr val="tx1"/>
                              </a:solidFill>
                              <a:effectLst/>
                            </a:rPr>
                            <a:t>2</a:t>
                          </a:r>
                          <a:r>
                            <a:rPr lang="en-US" sz="2700" b="0" dirty="0">
                              <a:solidFill>
                                <a:schemeClr val="tx1"/>
                              </a:solidFill>
                              <a:effectLst/>
                            </a:rPr>
                            <a:t>O</a:t>
                          </a:r>
                          <a:r>
                            <a:rPr lang="zh-CN" sz="2700" b="0" dirty="0">
                              <a:solidFill>
                                <a:schemeClr val="tx1"/>
                              </a:solidFill>
                              <a:effectLst/>
                            </a:rPr>
                            <a:t>、</a:t>
                          </a:r>
                          <a:r>
                            <a:rPr lang="en-US" sz="2700" b="0" dirty="0">
                              <a:solidFill>
                                <a:schemeClr val="tx1"/>
                              </a:solidFill>
                              <a:effectLst/>
                            </a:rPr>
                            <a:t>H</a:t>
                          </a:r>
                          <a:r>
                            <a:rPr lang="en-US" sz="2700" b="0" baseline="-25000" dirty="0">
                              <a:solidFill>
                                <a:schemeClr val="tx1"/>
                              </a:solidFill>
                              <a:effectLst/>
                            </a:rPr>
                            <a:t>2</a:t>
                          </a:r>
                          <a:r>
                            <a:rPr lang="en-US" sz="2700" b="0" dirty="0">
                              <a:solidFill>
                                <a:schemeClr val="tx1"/>
                              </a:solidFill>
                              <a:effectLst/>
                            </a:rPr>
                            <a:t>S</a:t>
                          </a:r>
                          <a:endParaRPr lang="zh-CN" sz="27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3144891656"/>
                      </a:ext>
                    </a:extLst>
                  </a:tr>
                </a:tbl>
              </a:graphicData>
            </a:graphic>
          </p:graphicFrame>
        </mc:Fallback>
      </mc:AlternateContent>
    </p:spTree>
    <p:extLst>
      <p:ext uri="{BB962C8B-B14F-4D97-AF65-F5344CB8AC3E}">
        <p14:creationId xmlns:p14="http://schemas.microsoft.com/office/powerpoint/2010/main" val="16852864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9C8E2509-D347-4A0B-A477-EA57B888F130}"/>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
        <p:nvSpPr>
          <p:cNvPr id="9" name="矩形 8">
            <a:extLst>
              <a:ext uri="{FF2B5EF4-FFF2-40B4-BE49-F238E27FC236}">
                <a16:creationId xmlns:a16="http://schemas.microsoft.com/office/drawing/2014/main" xmlns="" id="{EF4BE4BE-E2AD-4FCD-9686-0A449735FB3F}"/>
              </a:ext>
            </a:extLst>
          </p:cNvPr>
          <p:cNvSpPr/>
          <p:nvPr/>
        </p:nvSpPr>
        <p:spPr>
          <a:xfrm>
            <a:off x="234043" y="435323"/>
            <a:ext cx="11723913" cy="3323987"/>
          </a:xfrm>
          <a:prstGeom prst="rect">
            <a:avLst/>
          </a:prstGeom>
        </p:spPr>
        <p:txBody>
          <a:bodyPr wrap="square">
            <a:spAutoFit/>
          </a:bodyPr>
          <a:lstStyle/>
          <a:p>
            <a:pPr>
              <a:lnSpc>
                <a:spcPct val="150000"/>
              </a:lnSpc>
            </a:pPr>
            <a:r>
              <a:rPr lang="en-US" altLang="zh-CN" sz="2800" dirty="0"/>
              <a:t>(1)</a:t>
            </a:r>
            <a:r>
              <a:rPr lang="zh-CN" altLang="zh-CN" sz="2800" dirty="0"/>
              <a:t>杂化轨道数</a:t>
            </a:r>
            <a:r>
              <a:rPr lang="en-US" altLang="zh-CN" sz="2800" dirty="0"/>
              <a:t>=</a:t>
            </a:r>
            <a:r>
              <a:rPr lang="zh-CN" altLang="zh-CN" sz="2800" dirty="0"/>
              <a:t>价层电子对数。</a:t>
            </a:r>
          </a:p>
          <a:p>
            <a:pPr>
              <a:lnSpc>
                <a:spcPct val="150000"/>
              </a:lnSpc>
            </a:pPr>
            <a:r>
              <a:rPr lang="en-US" altLang="zh-CN" sz="2800" dirty="0"/>
              <a:t>(2)</a:t>
            </a:r>
            <a:r>
              <a:rPr lang="zh-CN" altLang="zh-CN" sz="2800" dirty="0"/>
              <a:t>杂化轨道类型与杂化轨道数的关系</a:t>
            </a:r>
            <a:r>
              <a:rPr lang="en-US" altLang="zh-CN" sz="2800" dirty="0"/>
              <a:t>:sp→2</a:t>
            </a:r>
            <a:r>
              <a:rPr lang="zh-CN" altLang="zh-CN" sz="2800" dirty="0"/>
              <a:t>、</a:t>
            </a:r>
            <a:r>
              <a:rPr lang="en-US" altLang="zh-CN" sz="2800" dirty="0"/>
              <a:t>sp</a:t>
            </a:r>
            <a:r>
              <a:rPr lang="en-US" altLang="zh-CN" sz="2800" baseline="30000" dirty="0"/>
              <a:t>2</a:t>
            </a:r>
            <a:r>
              <a:rPr lang="en-US" altLang="zh-CN" sz="2800" dirty="0"/>
              <a:t>→3</a:t>
            </a:r>
            <a:r>
              <a:rPr lang="zh-CN" altLang="zh-CN" sz="2800" dirty="0"/>
              <a:t>、</a:t>
            </a:r>
            <a:r>
              <a:rPr lang="en-US" altLang="zh-CN" sz="2800" dirty="0"/>
              <a:t>sp</a:t>
            </a:r>
            <a:r>
              <a:rPr lang="en-US" altLang="zh-CN" sz="2800" baseline="30000" dirty="0"/>
              <a:t>3</a:t>
            </a:r>
            <a:r>
              <a:rPr lang="en-US" altLang="zh-CN" sz="2800" dirty="0"/>
              <a:t>→ 4</a:t>
            </a:r>
            <a:r>
              <a:rPr lang="zh-CN" altLang="zh-CN" sz="2800" dirty="0"/>
              <a:t>。</a:t>
            </a:r>
          </a:p>
          <a:p>
            <a:pPr>
              <a:lnSpc>
                <a:spcPct val="150000"/>
              </a:lnSpc>
            </a:pPr>
            <a:r>
              <a:rPr lang="en-US" altLang="zh-CN" sz="2800" dirty="0"/>
              <a:t>(3)</a:t>
            </a:r>
            <a:r>
              <a:rPr lang="zh-CN" altLang="zh-CN" sz="2800" dirty="0"/>
              <a:t>经验规律</a:t>
            </a:r>
            <a:r>
              <a:rPr lang="en-US" altLang="zh-CN" sz="2800" dirty="0"/>
              <a:t>:</a:t>
            </a:r>
            <a:r>
              <a:rPr lang="zh-CN" altLang="zh-CN" sz="2800" dirty="0"/>
              <a:t>分子中的中心原子一般为</a:t>
            </a:r>
            <a:r>
              <a:rPr lang="en-US" altLang="zh-CN" sz="2800" dirty="0"/>
              <a:t>8e</a:t>
            </a:r>
            <a:r>
              <a:rPr lang="en-US" altLang="zh-CN" sz="2800" baseline="30000" dirty="0"/>
              <a:t>-</a:t>
            </a:r>
            <a:r>
              <a:rPr lang="zh-CN" altLang="zh-CN" sz="2800" dirty="0"/>
              <a:t>结构</a:t>
            </a:r>
            <a:r>
              <a:rPr lang="en-US" altLang="zh-CN" sz="2800" dirty="0"/>
              <a:t>,</a:t>
            </a:r>
            <a:r>
              <a:rPr lang="zh-CN" altLang="zh-CN" sz="2800" dirty="0"/>
              <a:t>若中心原子只形成单键</a:t>
            </a:r>
            <a:r>
              <a:rPr lang="en-US" altLang="zh-CN" sz="2800" dirty="0"/>
              <a:t>,</a:t>
            </a:r>
            <a:r>
              <a:rPr lang="zh-CN" altLang="zh-CN" sz="2800" dirty="0"/>
              <a:t>则采取</a:t>
            </a:r>
            <a:r>
              <a:rPr lang="en-US" altLang="zh-CN" sz="2800" dirty="0"/>
              <a:t>sp</a:t>
            </a:r>
            <a:r>
              <a:rPr lang="en-US" altLang="zh-CN" sz="2800" baseline="30000" dirty="0"/>
              <a:t>3</a:t>
            </a:r>
            <a:r>
              <a:rPr lang="zh-CN" altLang="zh-CN" sz="2800" dirty="0"/>
              <a:t>杂化</a:t>
            </a:r>
            <a:r>
              <a:rPr lang="en-US" altLang="zh-CN" sz="2800" dirty="0"/>
              <a:t>;</a:t>
            </a:r>
            <a:r>
              <a:rPr lang="zh-CN" altLang="zh-CN" sz="2800" dirty="0"/>
              <a:t>中心原子形成一个双键</a:t>
            </a:r>
            <a:r>
              <a:rPr lang="en-US" altLang="zh-CN" sz="2800" dirty="0"/>
              <a:t>,</a:t>
            </a:r>
            <a:r>
              <a:rPr lang="zh-CN" altLang="zh-CN" sz="2800" dirty="0"/>
              <a:t>则采取</a:t>
            </a:r>
            <a:r>
              <a:rPr lang="en-US" altLang="zh-CN" sz="2800" dirty="0"/>
              <a:t>sp</a:t>
            </a:r>
            <a:r>
              <a:rPr lang="en-US" altLang="zh-CN" sz="2800" baseline="30000" dirty="0"/>
              <a:t>2</a:t>
            </a:r>
            <a:r>
              <a:rPr lang="zh-CN" altLang="zh-CN" sz="2800" dirty="0"/>
              <a:t>杂化</a:t>
            </a:r>
            <a:r>
              <a:rPr lang="en-US" altLang="zh-CN" sz="2800" dirty="0"/>
              <a:t>;</a:t>
            </a:r>
            <a:r>
              <a:rPr lang="zh-CN" altLang="zh-CN" sz="2800" dirty="0"/>
              <a:t>若中心原子形成一个叁键</a:t>
            </a:r>
            <a:r>
              <a:rPr lang="en-US" altLang="zh-CN" sz="2800" dirty="0"/>
              <a:t>,</a:t>
            </a:r>
            <a:r>
              <a:rPr lang="zh-CN" altLang="zh-CN" sz="2800" dirty="0"/>
              <a:t>则采取</a:t>
            </a:r>
            <a:r>
              <a:rPr lang="en-US" altLang="zh-CN" sz="2800" dirty="0" err="1"/>
              <a:t>sp</a:t>
            </a:r>
            <a:r>
              <a:rPr lang="zh-CN" altLang="zh-CN" sz="2800" dirty="0"/>
              <a:t>杂化。</a:t>
            </a:r>
          </a:p>
        </p:txBody>
      </p:sp>
    </p:spTree>
    <p:extLst>
      <p:ext uri="{BB962C8B-B14F-4D97-AF65-F5344CB8AC3E}">
        <p14:creationId xmlns:p14="http://schemas.microsoft.com/office/powerpoint/2010/main" val="40530233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9C8E2509-D347-4A0B-A477-EA57B888F130}"/>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
        <p:nvSpPr>
          <p:cNvPr id="9" name="矩形 8">
            <a:extLst>
              <a:ext uri="{FF2B5EF4-FFF2-40B4-BE49-F238E27FC236}">
                <a16:creationId xmlns:a16="http://schemas.microsoft.com/office/drawing/2014/main" xmlns="" id="{EF4BE4BE-E2AD-4FCD-9686-0A449735FB3F}"/>
              </a:ext>
            </a:extLst>
          </p:cNvPr>
          <p:cNvSpPr/>
          <p:nvPr/>
        </p:nvSpPr>
        <p:spPr>
          <a:xfrm>
            <a:off x="234043" y="244823"/>
            <a:ext cx="11723913" cy="6340197"/>
          </a:xfrm>
          <a:prstGeom prst="rect">
            <a:avLst/>
          </a:prstGeom>
        </p:spPr>
        <p:txBody>
          <a:bodyPr wrap="square">
            <a:spAutoFit/>
          </a:bodyPr>
          <a:lstStyle/>
          <a:p>
            <a:pPr>
              <a:lnSpc>
                <a:spcPct val="150000"/>
              </a:lnSpc>
            </a:pPr>
            <a:r>
              <a:rPr lang="en-US" altLang="zh-CN" sz="2800" b="1" dirty="0"/>
              <a:t>2.</a:t>
            </a:r>
            <a:r>
              <a:rPr lang="zh-CN" altLang="zh-CN" sz="2800" b="1" dirty="0"/>
              <a:t>判断分子或离子立体构型的方法</a:t>
            </a:r>
          </a:p>
          <a:p>
            <a:pPr>
              <a:lnSpc>
                <a:spcPct val="150000"/>
              </a:lnSpc>
            </a:pPr>
            <a:r>
              <a:rPr lang="en-US" altLang="zh-CN" sz="2800" dirty="0"/>
              <a:t>(1)</a:t>
            </a:r>
            <a:r>
              <a:rPr lang="zh-CN" altLang="zh-CN" sz="2800" dirty="0"/>
              <a:t>由键角和分子类型判断</a:t>
            </a: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endParaRPr lang="en-US" altLang="zh-CN" sz="2800" dirty="0"/>
          </a:p>
          <a:p>
            <a:pPr>
              <a:lnSpc>
                <a:spcPct val="150000"/>
              </a:lnSpc>
            </a:pPr>
            <a:r>
              <a:rPr lang="en-US" altLang="zh-CN" sz="2800" dirty="0"/>
              <a:t>(2)</a:t>
            </a:r>
            <a:r>
              <a:rPr lang="zh-CN" altLang="zh-CN" sz="2800" dirty="0"/>
              <a:t>由电子式和分子类型判断</a:t>
            </a:r>
          </a:p>
          <a:p>
            <a:pPr>
              <a:lnSpc>
                <a:spcPct val="150000"/>
              </a:lnSpc>
            </a:pPr>
            <a:r>
              <a:rPr lang="zh-CN" altLang="zh-CN" sz="2800" dirty="0"/>
              <a:t>由电子式判断中心原子是否有孤电子对。如</a:t>
            </a:r>
            <a:r>
              <a:rPr lang="en-US" altLang="zh-CN" sz="2800" dirty="0"/>
              <a:t>:NH</a:t>
            </a:r>
            <a:r>
              <a:rPr lang="en-US" altLang="zh-CN" sz="2800" baseline="-25000" dirty="0"/>
              <a:t>3</a:t>
            </a:r>
            <a:r>
              <a:rPr lang="zh-CN" altLang="zh-CN" sz="2800" dirty="0"/>
              <a:t>的电子式为</a:t>
            </a:r>
            <a:r>
              <a:rPr lang="en-US" altLang="zh-CN" sz="2800" dirty="0"/>
              <a:t>              </a:t>
            </a:r>
            <a:r>
              <a:rPr lang="zh-CN" altLang="en-US" sz="2800" dirty="0"/>
              <a:t>，</a:t>
            </a:r>
            <a:endParaRPr lang="zh-CN" altLang="zh-CN" sz="2800" dirty="0"/>
          </a:p>
        </p:txBody>
      </p:sp>
      <p:graphicFrame>
        <p:nvGraphicFramePr>
          <p:cNvPr id="2" name="表格 1">
            <a:extLst>
              <a:ext uri="{FF2B5EF4-FFF2-40B4-BE49-F238E27FC236}">
                <a16:creationId xmlns:a16="http://schemas.microsoft.com/office/drawing/2014/main" xmlns="" id="{733E9F73-905F-4DD7-BEEB-4E229236D681}"/>
              </a:ext>
            </a:extLst>
          </p:cNvPr>
          <p:cNvGraphicFramePr>
            <a:graphicFrameLocks noGrp="1"/>
          </p:cNvGraphicFramePr>
          <p:nvPr>
            <p:extLst>
              <p:ext uri="{D42A27DB-BD31-4B8C-83A1-F6EECF244321}">
                <p14:modId xmlns:p14="http://schemas.microsoft.com/office/powerpoint/2010/main" val="2763148629"/>
              </p:ext>
            </p:extLst>
          </p:nvPr>
        </p:nvGraphicFramePr>
        <p:xfrm>
          <a:off x="673101" y="1642518"/>
          <a:ext cx="8064499" cy="3285084"/>
        </p:xfrm>
        <a:graphic>
          <a:graphicData uri="http://schemas.openxmlformats.org/drawingml/2006/table">
            <a:tbl>
              <a:tblPr firstRow="1" firstCol="1" bandRow="1">
                <a:tableStyleId>{5C22544A-7EE6-4342-B048-85BDC9FD1C3A}</a:tableStyleId>
              </a:tblPr>
              <a:tblGrid>
                <a:gridCol w="1714499">
                  <a:extLst>
                    <a:ext uri="{9D8B030D-6E8A-4147-A177-3AD203B41FA5}">
                      <a16:colId xmlns:a16="http://schemas.microsoft.com/office/drawing/2014/main" xmlns="" val="3439100041"/>
                    </a:ext>
                  </a:extLst>
                </a:gridCol>
                <a:gridCol w="1752600">
                  <a:extLst>
                    <a:ext uri="{9D8B030D-6E8A-4147-A177-3AD203B41FA5}">
                      <a16:colId xmlns:a16="http://schemas.microsoft.com/office/drawing/2014/main" xmlns="" val="121800546"/>
                    </a:ext>
                  </a:extLst>
                </a:gridCol>
                <a:gridCol w="2514600">
                  <a:extLst>
                    <a:ext uri="{9D8B030D-6E8A-4147-A177-3AD203B41FA5}">
                      <a16:colId xmlns:a16="http://schemas.microsoft.com/office/drawing/2014/main" xmlns="" val="2698343785"/>
                    </a:ext>
                  </a:extLst>
                </a:gridCol>
                <a:gridCol w="2082800">
                  <a:extLst>
                    <a:ext uri="{9D8B030D-6E8A-4147-A177-3AD203B41FA5}">
                      <a16:colId xmlns:a16="http://schemas.microsoft.com/office/drawing/2014/main" xmlns="" val="271731664"/>
                    </a:ext>
                  </a:extLst>
                </a:gridCol>
              </a:tblGrid>
              <a:tr h="547514">
                <a:tc>
                  <a:txBody>
                    <a:bodyPr/>
                    <a:lstStyle/>
                    <a:p>
                      <a:pPr algn="ctr">
                        <a:lnSpc>
                          <a:spcPct val="100000"/>
                        </a:lnSpc>
                        <a:spcAft>
                          <a:spcPts val="0"/>
                        </a:spcAft>
                      </a:pPr>
                      <a:r>
                        <a:rPr lang="zh-CN" sz="2800" b="0">
                          <a:solidFill>
                            <a:schemeClr val="tx1"/>
                          </a:solidFill>
                          <a:effectLst/>
                        </a:rPr>
                        <a:t>分子类型</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键角</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分子空间构型</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实例</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23133612"/>
                  </a:ext>
                </a:extLst>
              </a:tr>
              <a:tr h="547514">
                <a:tc rowSpan="2">
                  <a:txBody>
                    <a:bodyPr/>
                    <a:lstStyle/>
                    <a:p>
                      <a:pPr algn="ctr">
                        <a:lnSpc>
                          <a:spcPct val="100000"/>
                        </a:lnSpc>
                        <a:spcAft>
                          <a:spcPts val="0"/>
                        </a:spcAft>
                      </a:pPr>
                      <a:r>
                        <a:rPr lang="en-US" sz="2800" b="0">
                          <a:solidFill>
                            <a:schemeClr val="tx1"/>
                          </a:solidFill>
                          <a:effectLst/>
                        </a:rPr>
                        <a:t>AB</a:t>
                      </a:r>
                      <a:r>
                        <a:rPr lang="en-US" sz="2800" b="0" baseline="-25000">
                          <a:solidFill>
                            <a:schemeClr val="tx1"/>
                          </a:solidFill>
                          <a:effectLst/>
                        </a:rPr>
                        <a:t>2</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180°</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直线形</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CO</a:t>
                      </a:r>
                      <a:r>
                        <a:rPr lang="en-US" sz="2800" b="0" baseline="-25000">
                          <a:solidFill>
                            <a:schemeClr val="tx1"/>
                          </a:solidFill>
                          <a:effectLst/>
                        </a:rPr>
                        <a:t>2</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7803577"/>
                  </a:ext>
                </a:extLst>
              </a:tr>
              <a:tr h="547514">
                <a:tc vMerge="1">
                  <a:txBody>
                    <a:bodyPr/>
                    <a:lstStyle/>
                    <a:p>
                      <a:endParaRPr lang="zh-CN" altLang="en-US"/>
                    </a:p>
                  </a:txBody>
                  <a:tcPr/>
                </a:tc>
                <a:tc>
                  <a:txBody>
                    <a:bodyPr/>
                    <a:lstStyle/>
                    <a:p>
                      <a:pPr algn="ctr">
                        <a:lnSpc>
                          <a:spcPct val="100000"/>
                        </a:lnSpc>
                        <a:spcAft>
                          <a:spcPts val="0"/>
                        </a:spcAft>
                      </a:pPr>
                      <a:r>
                        <a:rPr lang="en-US" sz="2800" b="0" dirty="0">
                          <a:solidFill>
                            <a:schemeClr val="tx1"/>
                          </a:solidFill>
                          <a:effectLst/>
                        </a:rPr>
                        <a:t>&lt;180°</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V</a:t>
                      </a:r>
                      <a:r>
                        <a:rPr lang="zh-CN" sz="2800" b="0">
                          <a:solidFill>
                            <a:schemeClr val="tx1"/>
                          </a:solidFill>
                          <a:effectLst/>
                        </a:rPr>
                        <a:t>形</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SO</a:t>
                      </a:r>
                      <a:r>
                        <a:rPr lang="en-US" sz="2800" b="0" baseline="-25000">
                          <a:solidFill>
                            <a:schemeClr val="tx1"/>
                          </a:solidFill>
                          <a:effectLst/>
                        </a:rPr>
                        <a:t>2</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69056523"/>
                  </a:ext>
                </a:extLst>
              </a:tr>
              <a:tr h="547514">
                <a:tc rowSpan="2">
                  <a:txBody>
                    <a:bodyPr/>
                    <a:lstStyle/>
                    <a:p>
                      <a:pPr algn="ctr">
                        <a:lnSpc>
                          <a:spcPct val="100000"/>
                        </a:lnSpc>
                        <a:spcAft>
                          <a:spcPts val="0"/>
                        </a:spcAft>
                      </a:pPr>
                      <a:r>
                        <a:rPr lang="en-US" sz="2800" b="0">
                          <a:solidFill>
                            <a:schemeClr val="tx1"/>
                          </a:solidFill>
                          <a:effectLst/>
                        </a:rPr>
                        <a:t>AB</a:t>
                      </a:r>
                      <a:r>
                        <a:rPr lang="en-US" sz="2800" b="0" baseline="-25000">
                          <a:solidFill>
                            <a:schemeClr val="tx1"/>
                          </a:solidFill>
                          <a:effectLst/>
                        </a:rPr>
                        <a:t>3</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120°</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平面三角形</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BF</a:t>
                      </a:r>
                      <a:r>
                        <a:rPr lang="en-US" sz="2800" b="0" baseline="-25000">
                          <a:solidFill>
                            <a:schemeClr val="tx1"/>
                          </a:solidFill>
                          <a:effectLst/>
                        </a:rPr>
                        <a:t>3</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5073962"/>
                  </a:ext>
                </a:extLst>
              </a:tr>
              <a:tr h="547514">
                <a:tc vMerge="1">
                  <a:txBody>
                    <a:bodyPr/>
                    <a:lstStyle/>
                    <a:p>
                      <a:endParaRPr lang="zh-CN" altLang="en-US"/>
                    </a:p>
                  </a:txBody>
                  <a:tcPr/>
                </a:tc>
                <a:tc>
                  <a:txBody>
                    <a:bodyPr/>
                    <a:lstStyle/>
                    <a:p>
                      <a:pPr algn="ctr">
                        <a:lnSpc>
                          <a:spcPct val="100000"/>
                        </a:lnSpc>
                        <a:spcAft>
                          <a:spcPts val="0"/>
                        </a:spcAft>
                      </a:pPr>
                      <a:r>
                        <a:rPr lang="en-US" sz="2800" b="0" dirty="0">
                          <a:solidFill>
                            <a:schemeClr val="tx1"/>
                          </a:solidFill>
                          <a:effectLst/>
                        </a:rPr>
                        <a:t>&lt;120°</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三角锥形</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NH</a:t>
                      </a:r>
                      <a:r>
                        <a:rPr lang="en-US" sz="2800" b="0" baseline="-25000">
                          <a:solidFill>
                            <a:schemeClr val="tx1"/>
                          </a:solidFill>
                          <a:effectLst/>
                        </a:rPr>
                        <a:t>3</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40609250"/>
                  </a:ext>
                </a:extLst>
              </a:tr>
              <a:tr h="547514">
                <a:tc>
                  <a:txBody>
                    <a:bodyPr/>
                    <a:lstStyle/>
                    <a:p>
                      <a:pPr algn="ctr">
                        <a:lnSpc>
                          <a:spcPct val="100000"/>
                        </a:lnSpc>
                        <a:spcAft>
                          <a:spcPts val="0"/>
                        </a:spcAft>
                      </a:pPr>
                      <a:r>
                        <a:rPr lang="en-US" sz="2800" b="0">
                          <a:solidFill>
                            <a:schemeClr val="tx1"/>
                          </a:solidFill>
                          <a:effectLst/>
                        </a:rPr>
                        <a:t>AB</a:t>
                      </a:r>
                      <a:r>
                        <a:rPr lang="en-US" sz="2800" b="0" baseline="-25000">
                          <a:solidFill>
                            <a:schemeClr val="tx1"/>
                          </a:solidFill>
                          <a:effectLst/>
                        </a:rPr>
                        <a:t>4</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109°28'</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dirty="0">
                          <a:solidFill>
                            <a:schemeClr val="tx1"/>
                          </a:solidFill>
                          <a:effectLst/>
                        </a:rPr>
                        <a:t>正四面体形</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dirty="0">
                          <a:solidFill>
                            <a:schemeClr val="tx1"/>
                          </a:solidFill>
                          <a:effectLst/>
                        </a:rPr>
                        <a:t>CH</a:t>
                      </a:r>
                      <a:r>
                        <a:rPr lang="en-US" sz="2800" b="0" baseline="-25000" dirty="0">
                          <a:solidFill>
                            <a:schemeClr val="tx1"/>
                          </a:solidFill>
                          <a:effectLst/>
                        </a:rPr>
                        <a:t>4</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41802338"/>
                  </a:ext>
                </a:extLst>
              </a:tr>
            </a:tbl>
          </a:graphicData>
        </a:graphic>
      </p:graphicFrame>
      <p:pic>
        <p:nvPicPr>
          <p:cNvPr id="5" name="18DYEBHXS20.jpg" descr="id:2147514966;FounderCES">
            <a:extLst>
              <a:ext uri="{FF2B5EF4-FFF2-40B4-BE49-F238E27FC236}">
                <a16:creationId xmlns:a16="http://schemas.microsoft.com/office/drawing/2014/main" xmlns="" id="{610F0EBF-BAB1-4146-B3A5-0C0678133C2C}"/>
              </a:ext>
            </a:extLst>
          </p:cNvPr>
          <p:cNvPicPr/>
          <p:nvPr/>
        </p:nvPicPr>
        <p:blipFill>
          <a:blip r:embed="rId3"/>
          <a:stretch>
            <a:fillRect/>
          </a:stretch>
        </p:blipFill>
        <p:spPr>
          <a:xfrm>
            <a:off x="9802494" y="5602287"/>
            <a:ext cx="1043305" cy="875565"/>
          </a:xfrm>
          <a:prstGeom prst="rect">
            <a:avLst/>
          </a:prstGeom>
        </p:spPr>
      </p:pic>
    </p:spTree>
    <p:extLst>
      <p:ext uri="{BB962C8B-B14F-4D97-AF65-F5344CB8AC3E}">
        <p14:creationId xmlns:p14="http://schemas.microsoft.com/office/powerpoint/2010/main" val="14286128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9C8E2509-D347-4A0B-A477-EA57B888F130}"/>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
        <p:nvSpPr>
          <p:cNvPr id="9" name="矩形 8">
            <a:extLst>
              <a:ext uri="{FF2B5EF4-FFF2-40B4-BE49-F238E27FC236}">
                <a16:creationId xmlns:a16="http://schemas.microsoft.com/office/drawing/2014/main" xmlns="" id="{EF4BE4BE-E2AD-4FCD-9686-0A449735FB3F}"/>
              </a:ext>
            </a:extLst>
          </p:cNvPr>
          <p:cNvSpPr/>
          <p:nvPr/>
        </p:nvSpPr>
        <p:spPr>
          <a:xfrm>
            <a:off x="234043" y="397223"/>
            <a:ext cx="11723913" cy="5909310"/>
          </a:xfrm>
          <a:prstGeom prst="rect">
            <a:avLst/>
          </a:prstGeom>
        </p:spPr>
        <p:txBody>
          <a:bodyPr wrap="square">
            <a:spAutoFit/>
          </a:bodyPr>
          <a:lstStyle/>
          <a:p>
            <a:pPr>
              <a:lnSpc>
                <a:spcPct val="150000"/>
              </a:lnSpc>
            </a:pPr>
            <a:r>
              <a:rPr lang="zh-CN" altLang="zh-CN" sz="2800" dirty="0"/>
              <a:t>则</a:t>
            </a:r>
            <a:r>
              <a:rPr lang="en-US" altLang="zh-CN" sz="2800" dirty="0"/>
              <a:t>N</a:t>
            </a:r>
            <a:r>
              <a:rPr lang="zh-CN" altLang="zh-CN" sz="2800" dirty="0"/>
              <a:t>原子孤电子对数为</a:t>
            </a:r>
            <a:r>
              <a:rPr lang="en-US" altLang="zh-CN" sz="2800" dirty="0"/>
              <a:t>1,</a:t>
            </a:r>
            <a:r>
              <a:rPr lang="zh-CN" altLang="zh-CN" sz="2800" dirty="0"/>
              <a:t>成键电子对数为</a:t>
            </a:r>
            <a:r>
              <a:rPr lang="en-US" altLang="zh-CN" sz="2800" dirty="0"/>
              <a:t>3</a:t>
            </a:r>
            <a:r>
              <a:rPr lang="zh-CN" altLang="zh-CN" sz="2800" dirty="0"/>
              <a:t>。</a:t>
            </a:r>
          </a:p>
          <a:p>
            <a:pPr>
              <a:lnSpc>
                <a:spcPct val="150000"/>
              </a:lnSpc>
            </a:pPr>
            <a:r>
              <a:rPr lang="en-US" altLang="zh-CN" sz="2800" dirty="0"/>
              <a:t>AB</a:t>
            </a:r>
            <a:r>
              <a:rPr lang="en-US" altLang="zh-CN" sz="2800" baseline="-25000" dirty="0"/>
              <a:t>2</a:t>
            </a:r>
            <a:r>
              <a:rPr lang="zh-CN" altLang="zh-CN" sz="2800" dirty="0"/>
              <a:t>型</a:t>
            </a:r>
            <a:r>
              <a:rPr lang="en-US" altLang="zh-CN" sz="2800" dirty="0"/>
              <a:t>:A</a:t>
            </a:r>
            <a:r>
              <a:rPr lang="zh-CN" altLang="zh-CN" sz="2800" dirty="0"/>
              <a:t>中有孤电子对</a:t>
            </a:r>
            <a:r>
              <a:rPr lang="en-US" altLang="zh-CN" sz="2800" dirty="0"/>
              <a:t>,AB</a:t>
            </a:r>
            <a:r>
              <a:rPr lang="en-US" altLang="zh-CN" sz="2800" baseline="-25000" dirty="0"/>
              <a:t>2</a:t>
            </a:r>
            <a:r>
              <a:rPr lang="zh-CN" altLang="zh-CN" sz="2800" dirty="0"/>
              <a:t>型为</a:t>
            </a:r>
            <a:r>
              <a:rPr lang="en-US" altLang="zh-CN" sz="2800" dirty="0"/>
              <a:t>V</a:t>
            </a:r>
            <a:r>
              <a:rPr lang="zh-CN" altLang="zh-CN" sz="2800" dirty="0"/>
              <a:t>形</a:t>
            </a:r>
            <a:r>
              <a:rPr lang="en-US" altLang="zh-CN" sz="2800" dirty="0"/>
              <a:t>;A</a:t>
            </a:r>
            <a:r>
              <a:rPr lang="zh-CN" altLang="zh-CN" sz="2800" dirty="0"/>
              <a:t>中没有孤电子对</a:t>
            </a:r>
            <a:r>
              <a:rPr lang="en-US" altLang="zh-CN" sz="2800" dirty="0"/>
              <a:t>,AB</a:t>
            </a:r>
            <a:r>
              <a:rPr lang="en-US" altLang="zh-CN" sz="2800" baseline="-25000" dirty="0"/>
              <a:t>2</a:t>
            </a:r>
            <a:r>
              <a:rPr lang="zh-CN" altLang="zh-CN" sz="2800" dirty="0"/>
              <a:t>型为直线形。</a:t>
            </a:r>
          </a:p>
          <a:p>
            <a:pPr>
              <a:lnSpc>
                <a:spcPct val="150000"/>
              </a:lnSpc>
            </a:pPr>
            <a:r>
              <a:rPr lang="en-US" altLang="zh-CN" sz="2800" dirty="0"/>
              <a:t>AB</a:t>
            </a:r>
            <a:r>
              <a:rPr lang="en-US" altLang="zh-CN" sz="2800" baseline="-25000" dirty="0"/>
              <a:t>3</a:t>
            </a:r>
            <a:r>
              <a:rPr lang="zh-CN" altLang="zh-CN" sz="2800" dirty="0"/>
              <a:t>型</a:t>
            </a:r>
            <a:r>
              <a:rPr lang="en-US" altLang="zh-CN" sz="2800" dirty="0"/>
              <a:t>:A</a:t>
            </a:r>
            <a:r>
              <a:rPr lang="zh-CN" altLang="zh-CN" sz="2800" dirty="0"/>
              <a:t>中有孤电子对</a:t>
            </a:r>
            <a:r>
              <a:rPr lang="en-US" altLang="zh-CN" sz="2800" dirty="0"/>
              <a:t>,AB</a:t>
            </a:r>
            <a:r>
              <a:rPr lang="en-US" altLang="zh-CN" sz="2800" baseline="-25000" dirty="0"/>
              <a:t>3</a:t>
            </a:r>
            <a:r>
              <a:rPr lang="zh-CN" altLang="zh-CN" sz="2800" dirty="0"/>
              <a:t>型为三角锥形</a:t>
            </a:r>
            <a:r>
              <a:rPr lang="en-US" altLang="zh-CN" sz="2800" dirty="0"/>
              <a:t>;A</a:t>
            </a:r>
            <a:r>
              <a:rPr lang="zh-CN" altLang="zh-CN" sz="2800" dirty="0"/>
              <a:t>中没有孤电子对</a:t>
            </a:r>
            <a:r>
              <a:rPr lang="en-US" altLang="zh-CN" sz="2800" dirty="0"/>
              <a:t>,AB</a:t>
            </a:r>
            <a:r>
              <a:rPr lang="en-US" altLang="zh-CN" sz="2800" baseline="-25000" dirty="0"/>
              <a:t>3</a:t>
            </a:r>
            <a:r>
              <a:rPr lang="zh-CN" altLang="zh-CN" sz="2800" dirty="0"/>
              <a:t>型为平面三角形。</a:t>
            </a:r>
          </a:p>
          <a:p>
            <a:pPr>
              <a:lnSpc>
                <a:spcPct val="150000"/>
              </a:lnSpc>
            </a:pPr>
            <a:r>
              <a:rPr lang="en-US" altLang="zh-CN" sz="2800" dirty="0"/>
              <a:t>AB</a:t>
            </a:r>
            <a:r>
              <a:rPr lang="en-US" altLang="zh-CN" sz="2800" baseline="-25000" dirty="0"/>
              <a:t>4</a:t>
            </a:r>
            <a:r>
              <a:rPr lang="zh-CN" altLang="zh-CN" sz="2800" dirty="0"/>
              <a:t>型</a:t>
            </a:r>
            <a:r>
              <a:rPr lang="en-US" altLang="zh-CN" sz="2800" dirty="0"/>
              <a:t>:A</a:t>
            </a:r>
            <a:r>
              <a:rPr lang="zh-CN" altLang="zh-CN" sz="2800" dirty="0"/>
              <a:t>为</a:t>
            </a:r>
            <a:r>
              <a:rPr lang="en-US" altLang="zh-CN" sz="2800" dirty="0"/>
              <a:t>8e</a:t>
            </a:r>
            <a:r>
              <a:rPr lang="en-US" altLang="zh-CN" sz="2800" baseline="30000" dirty="0"/>
              <a:t>-</a:t>
            </a:r>
            <a:r>
              <a:rPr lang="zh-CN" altLang="zh-CN" sz="2800" dirty="0"/>
              <a:t>结构</a:t>
            </a:r>
            <a:r>
              <a:rPr lang="en-US" altLang="zh-CN" sz="2800" dirty="0"/>
              <a:t>,</a:t>
            </a:r>
            <a:r>
              <a:rPr lang="zh-CN" altLang="zh-CN" sz="2800" dirty="0"/>
              <a:t>无孤电子对</a:t>
            </a:r>
            <a:r>
              <a:rPr lang="en-US" altLang="zh-CN" sz="2800" dirty="0"/>
              <a:t>,AB</a:t>
            </a:r>
            <a:r>
              <a:rPr lang="en-US" altLang="zh-CN" sz="2800" baseline="-25000" dirty="0"/>
              <a:t>4</a:t>
            </a:r>
            <a:r>
              <a:rPr lang="zh-CN" altLang="zh-CN" sz="2800" dirty="0"/>
              <a:t>型为正四面体形。</a:t>
            </a:r>
          </a:p>
          <a:p>
            <a:pPr>
              <a:lnSpc>
                <a:spcPct val="150000"/>
              </a:lnSpc>
            </a:pPr>
            <a:r>
              <a:rPr lang="en-US" altLang="zh-CN" sz="2800" dirty="0"/>
              <a:t>(3)</a:t>
            </a:r>
            <a:r>
              <a:rPr lang="zh-CN" altLang="zh-CN" sz="2800" dirty="0"/>
              <a:t>由杂化轨道类型和分子类型判断</a:t>
            </a:r>
          </a:p>
          <a:p>
            <a:pPr>
              <a:lnSpc>
                <a:spcPct val="150000"/>
              </a:lnSpc>
            </a:pPr>
            <a:r>
              <a:rPr lang="en-US" altLang="zh-CN" sz="2800" dirty="0" err="1"/>
              <a:t>sp</a:t>
            </a:r>
            <a:r>
              <a:rPr lang="zh-CN" altLang="zh-CN" sz="2800" dirty="0"/>
              <a:t>杂化</a:t>
            </a:r>
            <a:r>
              <a:rPr lang="en-US" altLang="zh-CN" sz="2800" dirty="0"/>
              <a:t>:AB</a:t>
            </a:r>
            <a:r>
              <a:rPr lang="en-US" altLang="zh-CN" sz="2800" baseline="-25000" dirty="0"/>
              <a:t>2</a:t>
            </a:r>
            <a:r>
              <a:rPr lang="zh-CN" altLang="zh-CN" sz="2800" dirty="0"/>
              <a:t>型为直线形。</a:t>
            </a:r>
          </a:p>
          <a:p>
            <a:pPr>
              <a:lnSpc>
                <a:spcPct val="150000"/>
              </a:lnSpc>
            </a:pPr>
            <a:r>
              <a:rPr lang="en-US" altLang="zh-CN" sz="2800" dirty="0"/>
              <a:t>sp</a:t>
            </a:r>
            <a:r>
              <a:rPr lang="en-US" altLang="zh-CN" sz="2800" baseline="30000" dirty="0"/>
              <a:t>2</a:t>
            </a:r>
            <a:r>
              <a:rPr lang="zh-CN" altLang="zh-CN" sz="2800" dirty="0"/>
              <a:t>杂化</a:t>
            </a:r>
            <a:r>
              <a:rPr lang="en-US" altLang="zh-CN" sz="2800" dirty="0"/>
              <a:t>:AB</a:t>
            </a:r>
            <a:r>
              <a:rPr lang="en-US" altLang="zh-CN" sz="2800" baseline="-25000" dirty="0"/>
              <a:t>2</a:t>
            </a:r>
            <a:r>
              <a:rPr lang="zh-CN" altLang="zh-CN" sz="2800" dirty="0"/>
              <a:t>型为</a:t>
            </a:r>
            <a:r>
              <a:rPr lang="en-US" altLang="zh-CN" sz="2800" dirty="0"/>
              <a:t>V</a:t>
            </a:r>
            <a:r>
              <a:rPr lang="zh-CN" altLang="zh-CN" sz="2800" dirty="0"/>
              <a:t>形</a:t>
            </a:r>
            <a:r>
              <a:rPr lang="en-US" altLang="zh-CN" sz="2800" dirty="0"/>
              <a:t>,AB</a:t>
            </a:r>
            <a:r>
              <a:rPr lang="en-US" altLang="zh-CN" sz="2800" baseline="-25000" dirty="0"/>
              <a:t>3</a:t>
            </a:r>
            <a:r>
              <a:rPr lang="zh-CN" altLang="zh-CN" sz="2800" dirty="0"/>
              <a:t>型为平面三角形。</a:t>
            </a:r>
          </a:p>
          <a:p>
            <a:pPr>
              <a:lnSpc>
                <a:spcPct val="150000"/>
              </a:lnSpc>
            </a:pPr>
            <a:r>
              <a:rPr lang="en-US" altLang="zh-CN" sz="2800" dirty="0"/>
              <a:t>sp</a:t>
            </a:r>
            <a:r>
              <a:rPr lang="en-US" altLang="zh-CN" sz="2800" baseline="30000" dirty="0"/>
              <a:t>3</a:t>
            </a:r>
            <a:r>
              <a:rPr lang="zh-CN" altLang="zh-CN" sz="2800" dirty="0"/>
              <a:t>杂化</a:t>
            </a:r>
            <a:r>
              <a:rPr lang="en-US" altLang="zh-CN" sz="2800" dirty="0"/>
              <a:t>:AB</a:t>
            </a:r>
            <a:r>
              <a:rPr lang="en-US" altLang="zh-CN" sz="2800" baseline="-25000" dirty="0"/>
              <a:t>2</a:t>
            </a:r>
            <a:r>
              <a:rPr lang="zh-CN" altLang="zh-CN" sz="2800" dirty="0"/>
              <a:t>型为</a:t>
            </a:r>
            <a:r>
              <a:rPr lang="en-US" altLang="zh-CN" sz="2800" dirty="0"/>
              <a:t>V</a:t>
            </a:r>
            <a:r>
              <a:rPr lang="zh-CN" altLang="zh-CN" sz="2800" dirty="0"/>
              <a:t>形</a:t>
            </a:r>
            <a:r>
              <a:rPr lang="en-US" altLang="zh-CN" sz="2800" dirty="0"/>
              <a:t>,AB</a:t>
            </a:r>
            <a:r>
              <a:rPr lang="en-US" altLang="zh-CN" sz="2800" baseline="-25000" dirty="0"/>
              <a:t>3</a:t>
            </a:r>
            <a:r>
              <a:rPr lang="zh-CN" altLang="zh-CN" sz="2800" dirty="0"/>
              <a:t>型为三角锥形</a:t>
            </a:r>
            <a:r>
              <a:rPr lang="en-US" altLang="zh-CN" sz="2800" dirty="0"/>
              <a:t>,AB</a:t>
            </a:r>
            <a:r>
              <a:rPr lang="en-US" altLang="zh-CN" sz="2800" baseline="-25000" dirty="0"/>
              <a:t>4</a:t>
            </a:r>
            <a:r>
              <a:rPr lang="zh-CN" altLang="zh-CN" sz="2800" dirty="0"/>
              <a:t>型为正四面体形。</a:t>
            </a:r>
          </a:p>
        </p:txBody>
      </p:sp>
    </p:spTree>
    <p:extLst>
      <p:ext uri="{BB962C8B-B14F-4D97-AF65-F5344CB8AC3E}">
        <p14:creationId xmlns:p14="http://schemas.microsoft.com/office/powerpoint/2010/main" val="40625132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9C8E2509-D347-4A0B-A477-EA57B888F130}"/>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xmlns="" id="{EF4BE4BE-E2AD-4FCD-9686-0A449735FB3F}"/>
                  </a:ext>
                </a:extLst>
              </p:cNvPr>
              <p:cNvSpPr/>
              <p:nvPr/>
            </p:nvSpPr>
            <p:spPr>
              <a:xfrm>
                <a:off x="234043" y="206723"/>
                <a:ext cx="11723913" cy="6577185"/>
              </a:xfrm>
              <a:prstGeom prst="rect">
                <a:avLst/>
              </a:prstGeom>
            </p:spPr>
            <p:txBody>
              <a:bodyPr wrap="square">
                <a:spAutoFit/>
              </a:bodyPr>
              <a:lstStyle/>
              <a:p>
                <a:pPr>
                  <a:lnSpc>
                    <a:spcPct val="150000"/>
                  </a:lnSpc>
                </a:pPr>
                <a:r>
                  <a:rPr lang="en-US" altLang="zh-CN" sz="2800" dirty="0"/>
                  <a:t>(4)</a:t>
                </a:r>
                <a:r>
                  <a:rPr lang="zh-CN" altLang="zh-CN" sz="2800" dirty="0"/>
                  <a:t>由价层电子对数目和分子类型判断</a:t>
                </a:r>
              </a:p>
              <a:p>
                <a:pPr>
                  <a:lnSpc>
                    <a:spcPct val="150000"/>
                  </a:lnSpc>
                </a:pPr>
                <a:r>
                  <a:rPr lang="zh-CN" altLang="zh-CN" sz="2800" dirty="0"/>
                  <a:t>价层电子对数目为</a:t>
                </a:r>
                <a:r>
                  <a:rPr lang="en-US" altLang="zh-CN" sz="2800" dirty="0"/>
                  <a:t>2:AB</a:t>
                </a:r>
                <a:r>
                  <a:rPr lang="en-US" altLang="zh-CN" sz="2800" baseline="-25000" dirty="0"/>
                  <a:t>2</a:t>
                </a:r>
                <a:r>
                  <a:rPr lang="zh-CN" altLang="zh-CN" sz="2800" dirty="0"/>
                  <a:t>型为直线形。</a:t>
                </a:r>
              </a:p>
              <a:p>
                <a:pPr>
                  <a:lnSpc>
                    <a:spcPct val="150000"/>
                  </a:lnSpc>
                </a:pPr>
                <a:r>
                  <a:rPr lang="zh-CN" altLang="zh-CN" sz="2800" dirty="0"/>
                  <a:t>价层电子对数目为</a:t>
                </a:r>
                <a:r>
                  <a:rPr lang="en-US" altLang="zh-CN" sz="2800" dirty="0"/>
                  <a:t>3:AB</a:t>
                </a:r>
                <a:r>
                  <a:rPr lang="en-US" altLang="zh-CN" sz="2800" baseline="-25000" dirty="0"/>
                  <a:t>2</a:t>
                </a:r>
                <a:r>
                  <a:rPr lang="zh-CN" altLang="zh-CN" sz="2800" dirty="0"/>
                  <a:t>型为</a:t>
                </a:r>
                <a:r>
                  <a:rPr lang="en-US" altLang="zh-CN" sz="2800" dirty="0"/>
                  <a:t>V</a:t>
                </a:r>
                <a:r>
                  <a:rPr lang="zh-CN" altLang="zh-CN" sz="2800" dirty="0"/>
                  <a:t>形</a:t>
                </a:r>
                <a:r>
                  <a:rPr lang="en-US" altLang="zh-CN" sz="2800" dirty="0"/>
                  <a:t>,AB</a:t>
                </a:r>
                <a:r>
                  <a:rPr lang="en-US" altLang="zh-CN" sz="2800" baseline="-25000" dirty="0"/>
                  <a:t>3</a:t>
                </a:r>
                <a:r>
                  <a:rPr lang="zh-CN" altLang="zh-CN" sz="2800" dirty="0"/>
                  <a:t>型为平面三角形。</a:t>
                </a:r>
              </a:p>
              <a:p>
                <a:pPr>
                  <a:lnSpc>
                    <a:spcPct val="150000"/>
                  </a:lnSpc>
                </a:pPr>
                <a:r>
                  <a:rPr lang="zh-CN" altLang="zh-CN" sz="2800" dirty="0"/>
                  <a:t>价层电子对数目为</a:t>
                </a:r>
                <a:r>
                  <a:rPr lang="en-US" altLang="zh-CN" sz="2800" dirty="0"/>
                  <a:t>4:AB</a:t>
                </a:r>
                <a:r>
                  <a:rPr lang="en-US" altLang="zh-CN" sz="2800" baseline="-25000" dirty="0"/>
                  <a:t>2</a:t>
                </a:r>
                <a:r>
                  <a:rPr lang="zh-CN" altLang="zh-CN" sz="2800" dirty="0"/>
                  <a:t>型为</a:t>
                </a:r>
                <a:r>
                  <a:rPr lang="en-US" altLang="zh-CN" sz="2800" dirty="0"/>
                  <a:t>V</a:t>
                </a:r>
                <a:r>
                  <a:rPr lang="zh-CN" altLang="zh-CN" sz="2800" dirty="0"/>
                  <a:t>形</a:t>
                </a:r>
                <a:r>
                  <a:rPr lang="en-US" altLang="zh-CN" sz="2800" dirty="0"/>
                  <a:t>,AB</a:t>
                </a:r>
                <a:r>
                  <a:rPr lang="en-US" altLang="zh-CN" sz="2800" baseline="-25000" dirty="0"/>
                  <a:t>3</a:t>
                </a:r>
                <a:r>
                  <a:rPr lang="zh-CN" altLang="zh-CN" sz="2800" dirty="0"/>
                  <a:t>型为三角锥形</a:t>
                </a:r>
                <a:r>
                  <a:rPr lang="en-US" altLang="zh-CN" sz="2800" dirty="0"/>
                  <a:t>,AB</a:t>
                </a:r>
                <a:r>
                  <a:rPr lang="en-US" altLang="zh-CN" sz="2800" baseline="-25000" dirty="0"/>
                  <a:t>4</a:t>
                </a:r>
                <a:r>
                  <a:rPr lang="zh-CN" altLang="zh-CN" sz="2800" dirty="0"/>
                  <a:t>型为正四面体形。</a:t>
                </a:r>
              </a:p>
              <a:p>
                <a:pPr>
                  <a:lnSpc>
                    <a:spcPct val="150000"/>
                  </a:lnSpc>
                </a:pPr>
                <a:r>
                  <a:rPr lang="en-US" altLang="zh-CN" sz="2800" dirty="0"/>
                  <a:t>(5)</a:t>
                </a:r>
                <a:r>
                  <a:rPr lang="zh-CN" altLang="zh-CN" sz="2800" dirty="0"/>
                  <a:t>根据等电子体判断</a:t>
                </a:r>
              </a:p>
              <a:p>
                <a:pPr>
                  <a:lnSpc>
                    <a:spcPct val="150000"/>
                  </a:lnSpc>
                </a:pPr>
                <a:r>
                  <a:rPr lang="zh-CN" altLang="zh-CN" sz="2800" dirty="0"/>
                  <a:t>等电子体具有相同的立体构型。如</a:t>
                </a:r>
                <a:r>
                  <a:rPr lang="en-US" altLang="zh-CN" sz="2800" dirty="0"/>
                  <a:t>①SO</a:t>
                </a:r>
                <a:r>
                  <a:rPr lang="en-US" altLang="zh-CN" sz="2800" baseline="-25000" dirty="0"/>
                  <a:t>2</a:t>
                </a:r>
                <a:r>
                  <a:rPr lang="zh-CN" altLang="zh-CN" sz="2800" dirty="0"/>
                  <a:t>、</a:t>
                </a:r>
                <a:r>
                  <a:rPr lang="en-US" altLang="zh-CN" sz="2800" dirty="0"/>
                  <a:t>O</a:t>
                </a:r>
                <a:r>
                  <a:rPr lang="en-US" altLang="zh-CN" sz="2800" baseline="-25000" dirty="0"/>
                  <a:t>3</a:t>
                </a:r>
                <a:r>
                  <a:rPr lang="zh-CN" altLang="zh-CN" sz="2800" dirty="0"/>
                  <a:t>互为等电子体</a:t>
                </a:r>
                <a:r>
                  <a:rPr lang="en-US" altLang="zh-CN" sz="2800" dirty="0"/>
                  <a:t>,</a:t>
                </a:r>
                <a:r>
                  <a:rPr lang="zh-CN" altLang="zh-CN" sz="2800" dirty="0"/>
                  <a:t>均为</a:t>
                </a:r>
                <a:r>
                  <a:rPr lang="en-US" altLang="zh-CN" sz="2800" dirty="0"/>
                  <a:t>V</a:t>
                </a:r>
                <a:r>
                  <a:rPr lang="zh-CN" altLang="zh-CN" sz="2800" dirty="0"/>
                  <a:t>形</a:t>
                </a:r>
                <a:r>
                  <a:rPr lang="en-US" altLang="zh-CN" sz="2800" dirty="0" smtClean="0"/>
                  <a:t>;</a:t>
                </a:r>
              </a:p>
              <a:p>
                <a:pPr>
                  <a:lnSpc>
                    <a:spcPct val="150000"/>
                  </a:lnSpc>
                </a:pPr>
                <a:r>
                  <a:rPr lang="en-US" altLang="zh-CN" sz="2800" dirty="0" smtClean="0"/>
                  <a:t>②</a:t>
                </a:r>
                <a:r>
                  <a:rPr lang="en-US" altLang="zh-CN" sz="2800" dirty="0"/>
                  <a:t>N</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a:rPr>
                          <m:t>H</m:t>
                        </m:r>
                      </m:e>
                      <m:sub>
                        <m:r>
                          <a:rPr lang="en-US" altLang="zh-CN" sz="2800">
                            <a:latin typeface="Cambria Math"/>
                          </a:rPr>
                          <m:t>4</m:t>
                        </m:r>
                      </m:sub>
                      <m:sup>
                        <m:r>
                          <a:rPr lang="en-US" altLang="zh-CN" sz="2800">
                            <a:latin typeface="Cambria Math"/>
                          </a:rPr>
                          <m:t>+</m:t>
                        </m:r>
                      </m:sup>
                    </m:sSubSup>
                  </m:oMath>
                </a14:m>
                <a:r>
                  <a:rPr lang="zh-CN" altLang="zh-CN" sz="2800" dirty="0"/>
                  <a:t>、</a:t>
                </a:r>
                <a:r>
                  <a:rPr lang="en-US" altLang="zh-CN" sz="2800" dirty="0"/>
                  <a:t>CH</a:t>
                </a:r>
                <a:r>
                  <a:rPr lang="en-US" altLang="zh-CN" sz="2800" baseline="-25000" dirty="0"/>
                  <a:t>4</a:t>
                </a:r>
                <a:r>
                  <a:rPr lang="zh-CN" altLang="zh-CN" sz="2800" dirty="0"/>
                  <a:t>互为等电子体</a:t>
                </a:r>
                <a:r>
                  <a:rPr lang="en-US" altLang="zh-CN" sz="2800" dirty="0"/>
                  <a:t>,</a:t>
                </a:r>
                <a:r>
                  <a:rPr lang="zh-CN" altLang="zh-CN" sz="2800" dirty="0"/>
                  <a:t>均为正四面体形。</a:t>
                </a:r>
              </a:p>
              <a:p>
                <a:pPr>
                  <a:lnSpc>
                    <a:spcPct val="150000"/>
                  </a:lnSpc>
                </a:pPr>
                <a:r>
                  <a:rPr lang="en-US" altLang="zh-CN" sz="2800" b="1" dirty="0"/>
                  <a:t>3.</a:t>
                </a:r>
                <a:r>
                  <a:rPr lang="zh-CN" altLang="zh-CN" sz="2800" b="1" dirty="0"/>
                  <a:t>键的极性与分子的极性的判断</a:t>
                </a:r>
              </a:p>
              <a:p>
                <a:pPr>
                  <a:lnSpc>
                    <a:spcPct val="150000"/>
                  </a:lnSpc>
                </a:pPr>
                <a:r>
                  <a:rPr lang="en-US" altLang="zh-CN" sz="2800" dirty="0"/>
                  <a:t>(1)</a:t>
                </a:r>
                <a:r>
                  <a:rPr lang="zh-CN" altLang="zh-CN" sz="2800" dirty="0"/>
                  <a:t>极性键和非极性键的判断方法</a:t>
                </a:r>
              </a:p>
              <a:p>
                <a:pPr>
                  <a:lnSpc>
                    <a:spcPct val="150000"/>
                  </a:lnSpc>
                </a:pPr>
                <a:r>
                  <a:rPr lang="en-US" altLang="zh-CN" sz="2800" dirty="0"/>
                  <a:t>①</a:t>
                </a:r>
                <a:r>
                  <a:rPr lang="zh-CN" altLang="zh-CN" sz="2800" dirty="0"/>
                  <a:t>看形成共价键的两原子</a:t>
                </a:r>
                <a:r>
                  <a:rPr lang="en-US" altLang="zh-CN" sz="2800" dirty="0"/>
                  <a:t>:</a:t>
                </a:r>
                <a:r>
                  <a:rPr lang="zh-CN" altLang="zh-CN" sz="2800" dirty="0"/>
                  <a:t>不同元素的原子形成的是极性键</a:t>
                </a:r>
                <a:r>
                  <a:rPr lang="en-US" altLang="zh-CN" sz="2800" dirty="0"/>
                  <a:t>;</a:t>
                </a:r>
                <a:r>
                  <a:rPr lang="zh-CN" altLang="zh-CN" sz="2800" dirty="0"/>
                  <a:t>同种元素</a:t>
                </a:r>
                <a:r>
                  <a:rPr lang="zh-CN" altLang="zh-CN" sz="2800" dirty="0" smtClean="0"/>
                  <a:t>的</a:t>
                </a:r>
                <a:endParaRPr lang="zh-CN" altLang="zh-CN" sz="2800" dirty="0"/>
              </a:p>
            </p:txBody>
          </p:sp>
        </mc:Choice>
        <mc:Fallback xmlns="">
          <p:sp>
            <p:nvSpPr>
              <p:cNvPr id="9" name="矩形 8">
                <a:extLst>
                  <a:ext uri="{FF2B5EF4-FFF2-40B4-BE49-F238E27FC236}">
                    <a16:creationId xmlns:a16="http://schemas.microsoft.com/office/drawing/2014/main" xmlns:a14="http://schemas.microsoft.com/office/drawing/2010/main" xmlns="" id="{EF4BE4BE-E2AD-4FCD-9686-0A449735FB3F}"/>
                  </a:ext>
                </a:extLst>
              </p:cNvPr>
              <p:cNvSpPr>
                <a:spLocks noRot="1" noChangeAspect="1" noMove="1" noResize="1" noEditPoints="1" noAdjustHandles="1" noChangeArrowheads="1" noChangeShapeType="1" noTextEdit="1"/>
              </p:cNvSpPr>
              <p:nvPr/>
            </p:nvSpPr>
            <p:spPr>
              <a:xfrm>
                <a:off x="234043" y="206723"/>
                <a:ext cx="11723913" cy="6577185"/>
              </a:xfrm>
              <a:prstGeom prst="rect">
                <a:avLst/>
              </a:prstGeom>
              <a:blipFill rotWithShape="1">
                <a:blip r:embed="rId3"/>
                <a:stretch>
                  <a:fillRect l="-1040" b="-18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27949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4043" y="748393"/>
            <a:ext cx="11723913" cy="5909310"/>
          </a:xfrm>
          <a:prstGeom prst="rect">
            <a:avLst/>
          </a:prstGeom>
        </p:spPr>
        <p:txBody>
          <a:bodyPr wrap="square">
            <a:spAutoFit/>
          </a:bodyPr>
          <a:lstStyle/>
          <a:p>
            <a:pPr>
              <a:lnSpc>
                <a:spcPct val="150000"/>
              </a:lnSpc>
            </a:pPr>
            <a:r>
              <a:rPr lang="en-US" altLang="zh-CN" sz="2800" dirty="0"/>
              <a:t>(3)</a:t>
            </a:r>
            <a:r>
              <a:rPr lang="zh-CN" altLang="en-US" sz="2800" dirty="0"/>
              <a:t>能用键能、键长、键角等说明简单分子的某些性质。</a:t>
            </a:r>
          </a:p>
          <a:p>
            <a:pPr>
              <a:lnSpc>
                <a:spcPct val="150000"/>
              </a:lnSpc>
            </a:pPr>
            <a:r>
              <a:rPr lang="en-US" altLang="zh-CN" sz="2800" dirty="0"/>
              <a:t>(4)</a:t>
            </a:r>
            <a:r>
              <a:rPr lang="zh-CN" altLang="en-US" sz="2800" dirty="0"/>
              <a:t>了解杂化轨道理论及简单的杂化轨道类型</a:t>
            </a:r>
            <a:r>
              <a:rPr lang="en-US" altLang="zh-CN" sz="2800" dirty="0"/>
              <a:t>(</a:t>
            </a:r>
            <a:r>
              <a:rPr lang="en-US" altLang="zh-CN" sz="2800" dirty="0" err="1"/>
              <a:t>sp</a:t>
            </a:r>
            <a:r>
              <a:rPr lang="zh-CN" altLang="en-US" sz="2800" dirty="0"/>
              <a:t>、</a:t>
            </a:r>
            <a:r>
              <a:rPr lang="en-US" altLang="zh-CN" sz="2800" dirty="0"/>
              <a:t>sp2</a:t>
            </a:r>
            <a:r>
              <a:rPr lang="zh-CN" altLang="en-US" sz="2800" dirty="0"/>
              <a:t>、</a:t>
            </a:r>
            <a:r>
              <a:rPr lang="en-US" altLang="zh-CN" sz="2800" dirty="0"/>
              <a:t>sp3)</a:t>
            </a:r>
            <a:r>
              <a:rPr lang="zh-CN" altLang="en-US" sz="2800" dirty="0"/>
              <a:t>。</a:t>
            </a:r>
          </a:p>
          <a:p>
            <a:pPr>
              <a:lnSpc>
                <a:spcPct val="150000"/>
              </a:lnSpc>
            </a:pPr>
            <a:r>
              <a:rPr lang="en-US" altLang="zh-CN" sz="2800" dirty="0"/>
              <a:t>(5)</a:t>
            </a:r>
            <a:r>
              <a:rPr lang="zh-CN" altLang="en-US" sz="2800" dirty="0"/>
              <a:t>能用价层电子对互斥理论或者杂化轨道理论推测简单分子或离子的空间结构。</a:t>
            </a:r>
          </a:p>
          <a:p>
            <a:pPr>
              <a:lnSpc>
                <a:spcPct val="150000"/>
              </a:lnSpc>
            </a:pPr>
            <a:r>
              <a:rPr lang="en-US" altLang="zh-CN" sz="2800" dirty="0"/>
              <a:t>3.</a:t>
            </a:r>
            <a:r>
              <a:rPr lang="zh-CN" altLang="en-US" sz="2800" dirty="0"/>
              <a:t>分子间作用力与物质的性质</a:t>
            </a:r>
          </a:p>
          <a:p>
            <a:pPr>
              <a:lnSpc>
                <a:spcPct val="150000"/>
              </a:lnSpc>
            </a:pPr>
            <a:r>
              <a:rPr lang="en-US" altLang="zh-CN" sz="2800" dirty="0"/>
              <a:t>(1)</a:t>
            </a:r>
            <a:r>
              <a:rPr lang="zh-CN" altLang="en-US" sz="2800" dirty="0"/>
              <a:t>了解范德华力的含义及对物质性质的影响。</a:t>
            </a:r>
          </a:p>
          <a:p>
            <a:pPr>
              <a:lnSpc>
                <a:spcPct val="150000"/>
              </a:lnSpc>
            </a:pPr>
            <a:r>
              <a:rPr lang="en-US" altLang="zh-CN" sz="2800" dirty="0"/>
              <a:t>(2)</a:t>
            </a:r>
            <a:r>
              <a:rPr lang="zh-CN" altLang="en-US" sz="2800" dirty="0"/>
              <a:t>了解氢键的含义</a:t>
            </a:r>
            <a:r>
              <a:rPr lang="en-US" altLang="zh-CN" sz="2800" dirty="0"/>
              <a:t>,</a:t>
            </a:r>
            <a:r>
              <a:rPr lang="zh-CN" altLang="en-US" sz="2800" dirty="0"/>
              <a:t>能列举存在氢键的物质</a:t>
            </a:r>
            <a:r>
              <a:rPr lang="en-US" altLang="zh-CN" sz="2800" dirty="0"/>
              <a:t>,</a:t>
            </a:r>
            <a:r>
              <a:rPr lang="zh-CN" altLang="en-US" sz="2800" dirty="0"/>
              <a:t>并能解释氢键对物质性质的影响。</a:t>
            </a:r>
          </a:p>
          <a:p>
            <a:pPr>
              <a:lnSpc>
                <a:spcPct val="150000"/>
              </a:lnSpc>
            </a:pPr>
            <a:r>
              <a:rPr lang="en-US" altLang="zh-CN" sz="2800" dirty="0"/>
              <a:t>4.</a:t>
            </a:r>
            <a:r>
              <a:rPr lang="zh-CN" altLang="en-US" sz="2800" dirty="0"/>
              <a:t>晶体结构与性质</a:t>
            </a:r>
          </a:p>
        </p:txBody>
      </p:sp>
    </p:spTree>
    <p:extLst>
      <p:ext uri="{BB962C8B-B14F-4D97-AF65-F5344CB8AC3E}">
        <p14:creationId xmlns:p14="http://schemas.microsoft.com/office/powerpoint/2010/main" val="4707597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9C8E2509-D347-4A0B-A477-EA57B888F130}"/>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
        <p:nvSpPr>
          <p:cNvPr id="9" name="矩形 8">
            <a:extLst>
              <a:ext uri="{FF2B5EF4-FFF2-40B4-BE49-F238E27FC236}">
                <a16:creationId xmlns:a16="http://schemas.microsoft.com/office/drawing/2014/main" xmlns="" id="{EF4BE4BE-E2AD-4FCD-9686-0A449735FB3F}"/>
              </a:ext>
            </a:extLst>
          </p:cNvPr>
          <p:cNvSpPr/>
          <p:nvPr/>
        </p:nvSpPr>
        <p:spPr>
          <a:xfrm>
            <a:off x="234043" y="324546"/>
            <a:ext cx="11723913" cy="5262979"/>
          </a:xfrm>
          <a:prstGeom prst="rect">
            <a:avLst/>
          </a:prstGeom>
        </p:spPr>
        <p:txBody>
          <a:bodyPr wrap="square">
            <a:spAutoFit/>
          </a:bodyPr>
          <a:lstStyle/>
          <a:p>
            <a:pPr>
              <a:lnSpc>
                <a:spcPct val="150000"/>
              </a:lnSpc>
            </a:pPr>
            <a:r>
              <a:rPr lang="zh-CN" altLang="zh-CN" sz="2800" dirty="0"/>
              <a:t>原子形成的是非极性键。</a:t>
            </a:r>
          </a:p>
          <a:p>
            <a:pPr>
              <a:lnSpc>
                <a:spcPct val="150000"/>
              </a:lnSpc>
            </a:pPr>
            <a:r>
              <a:rPr lang="en-US" altLang="zh-CN" sz="2800" dirty="0"/>
              <a:t>②</a:t>
            </a:r>
            <a:r>
              <a:rPr lang="zh-CN" altLang="zh-CN" sz="2800" dirty="0"/>
              <a:t>通过电子对的偏移</a:t>
            </a:r>
            <a:r>
              <a:rPr lang="en-US" altLang="zh-CN" sz="2800" dirty="0"/>
              <a:t>:</a:t>
            </a:r>
            <a:r>
              <a:rPr lang="zh-CN" altLang="zh-CN" sz="2800" dirty="0"/>
              <a:t>有电子对的偏移的为极性键</a:t>
            </a:r>
            <a:r>
              <a:rPr lang="en-US" altLang="zh-CN" sz="2800" dirty="0"/>
              <a:t>,</a:t>
            </a:r>
            <a:r>
              <a:rPr lang="zh-CN" altLang="zh-CN" sz="2800" dirty="0"/>
              <a:t>无电子对的偏移的为非极性键。</a:t>
            </a:r>
          </a:p>
          <a:p>
            <a:pPr>
              <a:lnSpc>
                <a:spcPct val="150000"/>
              </a:lnSpc>
            </a:pPr>
            <a:r>
              <a:rPr lang="en-US" altLang="zh-CN" sz="2800" dirty="0"/>
              <a:t>③</a:t>
            </a:r>
            <a:r>
              <a:rPr lang="zh-CN" altLang="zh-CN" sz="2800" dirty="0"/>
              <a:t>看电负性</a:t>
            </a:r>
            <a:r>
              <a:rPr lang="en-US" altLang="zh-CN" sz="2800" dirty="0"/>
              <a:t>:</a:t>
            </a:r>
            <a:r>
              <a:rPr lang="zh-CN" altLang="zh-CN" sz="2800" dirty="0"/>
              <a:t>成键原子的电负性不同</a:t>
            </a:r>
            <a:r>
              <a:rPr lang="en-US" altLang="zh-CN" sz="2800" dirty="0"/>
              <a:t>,</a:t>
            </a:r>
            <a:r>
              <a:rPr lang="zh-CN" altLang="zh-CN" sz="2800" dirty="0"/>
              <a:t>即不同元素原子形成的为极性键。</a:t>
            </a:r>
          </a:p>
          <a:p>
            <a:pPr>
              <a:lnSpc>
                <a:spcPct val="150000"/>
              </a:lnSpc>
            </a:pPr>
            <a:r>
              <a:rPr lang="en-US" altLang="zh-CN" sz="2800" dirty="0"/>
              <a:t>(2)</a:t>
            </a:r>
            <a:r>
              <a:rPr lang="zh-CN" altLang="zh-CN" sz="2800" dirty="0"/>
              <a:t>极性分子和非极性分子的判断方法</a:t>
            </a:r>
          </a:p>
          <a:p>
            <a:pPr>
              <a:lnSpc>
                <a:spcPct val="150000"/>
              </a:lnSpc>
            </a:pPr>
            <a:r>
              <a:rPr lang="en-US" altLang="zh-CN" sz="2800" dirty="0"/>
              <a:t>①</a:t>
            </a:r>
            <a:r>
              <a:rPr lang="zh-CN" altLang="zh-CN" sz="2800" dirty="0"/>
              <a:t>根据共价键类型判断</a:t>
            </a:r>
            <a:endParaRPr lang="en-US" altLang="zh-CN" sz="2800" dirty="0"/>
          </a:p>
          <a:p>
            <a:pPr>
              <a:lnSpc>
                <a:spcPct val="150000"/>
              </a:lnSpc>
            </a:pPr>
            <a:endParaRPr lang="en-US" altLang="zh-CN" sz="2800" dirty="0"/>
          </a:p>
          <a:p>
            <a:pPr>
              <a:lnSpc>
                <a:spcPct val="150000"/>
              </a:lnSpc>
            </a:pPr>
            <a:endParaRPr lang="zh-CN" altLang="zh-CN" sz="2800" dirty="0"/>
          </a:p>
        </p:txBody>
      </p:sp>
    </p:spTree>
    <p:extLst>
      <p:ext uri="{BB962C8B-B14F-4D97-AF65-F5344CB8AC3E}">
        <p14:creationId xmlns:p14="http://schemas.microsoft.com/office/powerpoint/2010/main" val="26762330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9C8E2509-D347-4A0B-A477-EA57B888F130}"/>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
        <p:nvSpPr>
          <p:cNvPr id="9" name="矩形 8">
            <a:extLst>
              <a:ext uri="{FF2B5EF4-FFF2-40B4-BE49-F238E27FC236}">
                <a16:creationId xmlns:a16="http://schemas.microsoft.com/office/drawing/2014/main" xmlns="" id="{EF4BE4BE-E2AD-4FCD-9686-0A449735FB3F}"/>
              </a:ext>
            </a:extLst>
          </p:cNvPr>
          <p:cNvSpPr/>
          <p:nvPr/>
        </p:nvSpPr>
        <p:spPr>
          <a:xfrm>
            <a:off x="234043" y="3851623"/>
            <a:ext cx="11723913" cy="2677656"/>
          </a:xfrm>
          <a:prstGeom prst="rect">
            <a:avLst/>
          </a:prstGeom>
        </p:spPr>
        <p:txBody>
          <a:bodyPr wrap="square">
            <a:spAutoFit/>
          </a:bodyPr>
          <a:lstStyle/>
          <a:p>
            <a:pPr>
              <a:lnSpc>
                <a:spcPct val="150000"/>
              </a:lnSpc>
            </a:pPr>
            <a:r>
              <a:rPr lang="en-US" altLang="zh-CN" sz="2800" dirty="0"/>
              <a:t>②</a:t>
            </a:r>
            <a:r>
              <a:rPr lang="zh-CN" altLang="zh-CN" sz="2800" dirty="0"/>
              <a:t>经验规律</a:t>
            </a:r>
          </a:p>
          <a:p>
            <a:pPr>
              <a:lnSpc>
                <a:spcPct val="150000"/>
              </a:lnSpc>
            </a:pPr>
            <a:r>
              <a:rPr lang="zh-CN" altLang="zh-CN" sz="2800" dirty="0"/>
              <a:t>若中心原子</a:t>
            </a:r>
            <a:r>
              <a:rPr lang="en-US" altLang="zh-CN" sz="2800" dirty="0"/>
              <a:t>A</a:t>
            </a:r>
            <a:r>
              <a:rPr lang="zh-CN" altLang="zh-CN" sz="2800" dirty="0"/>
              <a:t>的化合价的绝对值等于该元素所在的主族序数</a:t>
            </a:r>
            <a:r>
              <a:rPr lang="en-US" altLang="zh-CN" sz="2800" dirty="0"/>
              <a:t>,</a:t>
            </a:r>
            <a:r>
              <a:rPr lang="zh-CN" altLang="zh-CN" sz="2800" dirty="0"/>
              <a:t>则为非极性分子</a:t>
            </a:r>
            <a:r>
              <a:rPr lang="en-US" altLang="zh-CN" sz="2800" dirty="0"/>
              <a:t>;</a:t>
            </a:r>
            <a:r>
              <a:rPr lang="zh-CN" altLang="zh-CN" sz="2800" dirty="0"/>
              <a:t>若不等</a:t>
            </a:r>
            <a:r>
              <a:rPr lang="en-US" altLang="zh-CN" sz="2800" dirty="0"/>
              <a:t>,</a:t>
            </a:r>
            <a:r>
              <a:rPr lang="zh-CN" altLang="zh-CN" sz="2800" dirty="0"/>
              <a:t>则为极性分子。如</a:t>
            </a:r>
            <a:r>
              <a:rPr lang="en-US" altLang="zh-CN" sz="2800" dirty="0"/>
              <a:t>BF</a:t>
            </a:r>
            <a:r>
              <a:rPr lang="en-US" altLang="zh-CN" sz="2800" baseline="-25000" dirty="0"/>
              <a:t>3</a:t>
            </a:r>
            <a:r>
              <a:rPr lang="zh-CN" altLang="zh-CN" sz="2800" dirty="0"/>
              <a:t>、</a:t>
            </a:r>
            <a:r>
              <a:rPr lang="en-US" altLang="zh-CN" sz="2800" dirty="0"/>
              <a:t>CO</a:t>
            </a:r>
            <a:r>
              <a:rPr lang="en-US" altLang="zh-CN" sz="2800" baseline="-25000" dirty="0"/>
              <a:t>2</a:t>
            </a:r>
            <a:r>
              <a:rPr lang="zh-CN" altLang="zh-CN" sz="2800" dirty="0"/>
              <a:t>等为非极性分子</a:t>
            </a:r>
            <a:r>
              <a:rPr lang="en-US" altLang="zh-CN" sz="2800" dirty="0"/>
              <a:t>,NH</a:t>
            </a:r>
            <a:r>
              <a:rPr lang="en-US" altLang="zh-CN" sz="2800" baseline="-25000" dirty="0"/>
              <a:t>3</a:t>
            </a:r>
            <a:r>
              <a:rPr lang="zh-CN" altLang="zh-CN" sz="2800" dirty="0"/>
              <a:t>、</a:t>
            </a:r>
            <a:r>
              <a:rPr lang="en-US" altLang="zh-CN" sz="2800" dirty="0"/>
              <a:t>H</a:t>
            </a:r>
            <a:r>
              <a:rPr lang="en-US" altLang="zh-CN" sz="2800" baseline="-25000" dirty="0"/>
              <a:t>2</a:t>
            </a:r>
            <a:r>
              <a:rPr lang="en-US" altLang="zh-CN" sz="2800" dirty="0"/>
              <a:t>O</a:t>
            </a:r>
            <a:r>
              <a:rPr lang="zh-CN" altLang="zh-CN" sz="2800" dirty="0"/>
              <a:t>、</a:t>
            </a:r>
            <a:r>
              <a:rPr lang="en-US" altLang="zh-CN" sz="2800" dirty="0"/>
              <a:t>SO</a:t>
            </a:r>
            <a:r>
              <a:rPr lang="en-US" altLang="zh-CN" sz="2800" baseline="-25000" dirty="0"/>
              <a:t>2</a:t>
            </a:r>
            <a:r>
              <a:rPr lang="zh-CN" altLang="zh-CN" sz="2800" dirty="0"/>
              <a:t>等为极性分子。</a:t>
            </a:r>
          </a:p>
        </p:txBody>
      </p:sp>
      <p:pic>
        <p:nvPicPr>
          <p:cNvPr id="4" name="LYJJTRSQ-3.jpg" descr="id:2147514973;FounderCES">
            <a:extLst>
              <a:ext uri="{FF2B5EF4-FFF2-40B4-BE49-F238E27FC236}">
                <a16:creationId xmlns:a16="http://schemas.microsoft.com/office/drawing/2014/main" xmlns="" id="{D88B5050-D717-46D8-B773-6D0AED1C02F0}"/>
              </a:ext>
            </a:extLst>
          </p:cNvPr>
          <p:cNvPicPr/>
          <p:nvPr/>
        </p:nvPicPr>
        <p:blipFill>
          <a:blip r:embed="rId3"/>
          <a:stretch>
            <a:fillRect/>
          </a:stretch>
        </p:blipFill>
        <p:spPr>
          <a:xfrm>
            <a:off x="1385451" y="292099"/>
            <a:ext cx="8558649" cy="3482957"/>
          </a:xfrm>
          <a:prstGeom prst="rect">
            <a:avLst/>
          </a:prstGeom>
        </p:spPr>
      </p:pic>
    </p:spTree>
    <p:extLst>
      <p:ext uri="{BB962C8B-B14F-4D97-AF65-F5344CB8AC3E}">
        <p14:creationId xmlns:p14="http://schemas.microsoft.com/office/powerpoint/2010/main" val="22556866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9C8E2509-D347-4A0B-A477-EA57B888F130}"/>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xmlns="" id="{EF4BE4BE-E2AD-4FCD-9686-0A449735FB3F}"/>
                  </a:ext>
                </a:extLst>
              </p:cNvPr>
              <p:cNvSpPr/>
              <p:nvPr/>
            </p:nvSpPr>
            <p:spPr>
              <a:xfrm>
                <a:off x="234043" y="244823"/>
                <a:ext cx="11723913" cy="6150658"/>
              </a:xfrm>
              <a:prstGeom prst="rect">
                <a:avLst/>
              </a:prstGeom>
            </p:spPr>
            <p:txBody>
              <a:bodyPr wrap="square">
                <a:spAutoFit/>
              </a:bodyPr>
              <a:lstStyle/>
              <a:p>
                <a:pPr>
                  <a:lnSpc>
                    <a:spcPct val="150000"/>
                  </a:lnSpc>
                </a:pPr>
                <a:r>
                  <a:rPr lang="zh-CN" altLang="zh-CN" sz="2800" b="1" dirty="0">
                    <a:solidFill>
                      <a:srgbClr val="DA251C"/>
                    </a:solidFill>
                  </a:rPr>
                  <a:t>示例</a:t>
                </a:r>
                <a:r>
                  <a:rPr lang="en-US" altLang="zh-CN" sz="2800" b="1" dirty="0">
                    <a:solidFill>
                      <a:srgbClr val="DA251C"/>
                    </a:solidFill>
                  </a:rPr>
                  <a:t>3</a:t>
                </a:r>
                <a:r>
                  <a:rPr lang="zh-CN" altLang="zh-CN" sz="2800" dirty="0"/>
                  <a:t>　</a:t>
                </a:r>
                <a:r>
                  <a:rPr lang="en-US" altLang="zh-CN" sz="2800" dirty="0"/>
                  <a:t>[</a:t>
                </a:r>
                <a:r>
                  <a:rPr lang="zh-CN" altLang="zh-CN" sz="2800" dirty="0"/>
                  <a:t>高考组合改编题</a:t>
                </a:r>
                <a:r>
                  <a:rPr lang="en-US" altLang="zh-CN" sz="2800" dirty="0"/>
                  <a:t>]</a:t>
                </a:r>
                <a:r>
                  <a:rPr lang="zh-CN" altLang="zh-CN" sz="2800" dirty="0"/>
                  <a:t>下列叙述错误的是</a:t>
                </a:r>
                <a:endParaRPr lang="en-US" altLang="zh-CN" sz="2800" dirty="0"/>
              </a:p>
              <a:p>
                <a:pPr>
                  <a:lnSpc>
                    <a:spcPct val="50000"/>
                  </a:lnSpc>
                </a:pPr>
                <a:endParaRPr lang="zh-CN" altLang="zh-CN" sz="2800" dirty="0"/>
              </a:p>
              <a:p>
                <a:pPr>
                  <a:lnSpc>
                    <a:spcPct val="150000"/>
                  </a:lnSpc>
                </a:pPr>
                <a:r>
                  <a:rPr lang="en-US" altLang="zh-CN" sz="2800" dirty="0"/>
                  <a:t>A.[2017</a:t>
                </a:r>
                <a:r>
                  <a:rPr lang="zh-CN" altLang="zh-CN" sz="2800" dirty="0"/>
                  <a:t>江苏</a:t>
                </a:r>
                <a:r>
                  <a:rPr lang="en-US" altLang="zh-CN" sz="2800" dirty="0"/>
                  <a:t>, 21A(2)</a:t>
                </a:r>
                <a:r>
                  <a:rPr lang="zh-CN" altLang="zh-CN" sz="2800" dirty="0"/>
                  <a:t>改编</a:t>
                </a:r>
                <a:r>
                  <a:rPr lang="en-US" altLang="zh-CN" sz="2800" dirty="0"/>
                  <a:t>]</a:t>
                </a:r>
                <a:r>
                  <a:rPr lang="zh-CN" altLang="zh-CN" sz="2800" dirty="0"/>
                  <a:t>丙酮</a:t>
                </a:r>
                <a:r>
                  <a:rPr lang="en-US" altLang="zh-CN" sz="2800" dirty="0"/>
                  <a:t>(                        )</a:t>
                </a:r>
                <a:r>
                  <a:rPr lang="zh-CN" altLang="zh-CN" sz="2800" dirty="0"/>
                  <a:t>分子中碳原子轨道的杂化类型是</a:t>
                </a:r>
                <a:r>
                  <a:rPr lang="en-US" altLang="zh-CN" sz="2800" dirty="0"/>
                  <a:t>sp</a:t>
                </a:r>
                <a:r>
                  <a:rPr lang="en-US" altLang="zh-CN" sz="2800" baseline="30000" dirty="0"/>
                  <a:t>3</a:t>
                </a:r>
                <a:r>
                  <a:rPr lang="zh-CN" altLang="zh-CN" sz="2800" dirty="0"/>
                  <a:t>和</a:t>
                </a:r>
                <a:r>
                  <a:rPr lang="en-US" altLang="zh-CN" sz="2800" dirty="0"/>
                  <a:t> sp</a:t>
                </a:r>
                <a:r>
                  <a:rPr lang="en-US" altLang="zh-CN" sz="2800" baseline="30000" dirty="0"/>
                  <a:t>2</a:t>
                </a:r>
                <a:endParaRPr lang="zh-CN" altLang="zh-CN" sz="2800" dirty="0"/>
              </a:p>
              <a:p>
                <a:pPr>
                  <a:lnSpc>
                    <a:spcPct val="150000"/>
                  </a:lnSpc>
                </a:pPr>
                <a:r>
                  <a:rPr lang="en-US" altLang="zh-CN" sz="2800" dirty="0"/>
                  <a:t>B. [2017</a:t>
                </a:r>
                <a:r>
                  <a:rPr lang="zh-CN" altLang="zh-CN" sz="2800" dirty="0"/>
                  <a:t>全国卷</a:t>
                </a:r>
                <a:r>
                  <a:rPr lang="en-US" altLang="zh-CN" sz="2800" dirty="0"/>
                  <a:t>Ⅰ, 35(3)</a:t>
                </a:r>
                <a:r>
                  <a:rPr lang="zh-CN" altLang="zh-CN" sz="2800" dirty="0"/>
                  <a:t>改编</a:t>
                </a:r>
                <a:r>
                  <a:rPr lang="en-US" altLang="zh-CN" sz="2800" dirty="0"/>
                  <a:t>] </a:t>
                </a:r>
                <a14:m>
                  <m:oMath xmlns:m="http://schemas.openxmlformats.org/officeDocument/2006/math">
                    <m:sSup>
                      <m:sSupPr>
                        <m:ctrlPr>
                          <a:rPr lang="zh-CN" altLang="zh-CN" sz="2800" i="1">
                            <a:latin typeface="Cambria Math" panose="02040503050406030204" pitchFamily="18" charset="0"/>
                          </a:rPr>
                        </m:ctrlPr>
                      </m:sSupPr>
                      <m:e>
                        <m:sSub>
                          <m:sSubPr>
                            <m:ctrlPr>
                              <a:rPr lang="zh-CN" altLang="zh-CN" sz="2800" i="1">
                                <a:latin typeface="Cambria Math" panose="02040503050406030204" pitchFamily="18" charset="0"/>
                              </a:rPr>
                            </m:ctrlPr>
                          </m:sSubPr>
                          <m:e>
                            <m:r>
                              <m:rPr>
                                <m:sty m:val="p"/>
                              </m:rPr>
                              <a:rPr lang="en-US" altLang="zh-CN" sz="2800">
                                <a:latin typeface="Cambria Math"/>
                              </a:rPr>
                              <m:t>I</m:t>
                            </m:r>
                          </m:e>
                          <m:sub>
                            <m:r>
                              <a:rPr lang="en-US" altLang="zh-CN" sz="2800">
                                <a:latin typeface="Cambria Math"/>
                              </a:rPr>
                              <m:t>3</m:t>
                            </m:r>
                          </m:sub>
                        </m:sSub>
                      </m:e>
                      <m:sup>
                        <m:r>
                          <a:rPr lang="en-US" altLang="zh-CN" sz="2800">
                            <a:latin typeface="Cambria Math"/>
                          </a:rPr>
                          <m:t>+</m:t>
                        </m:r>
                      </m:sup>
                    </m:sSup>
                  </m:oMath>
                </a14:m>
                <a:r>
                  <a:rPr lang="zh-CN" altLang="zh-CN" sz="2800" dirty="0"/>
                  <a:t>离子的立体构型为直线形</a:t>
                </a:r>
                <a:r>
                  <a:rPr lang="en-US" altLang="zh-CN" sz="2800" dirty="0"/>
                  <a:t>,</a:t>
                </a:r>
                <a:r>
                  <a:rPr lang="zh-CN" altLang="zh-CN" sz="2800" dirty="0"/>
                  <a:t>中心原子的杂化形式为</a:t>
                </a:r>
                <a:r>
                  <a:rPr lang="en-US" altLang="zh-CN" sz="2800" dirty="0"/>
                  <a:t>sp</a:t>
                </a:r>
                <a:r>
                  <a:rPr lang="en-US" altLang="zh-CN" sz="2800" baseline="30000" dirty="0"/>
                  <a:t>3</a:t>
                </a:r>
                <a:endParaRPr lang="zh-CN" altLang="zh-CN" sz="2800" dirty="0"/>
              </a:p>
              <a:p>
                <a:pPr>
                  <a:lnSpc>
                    <a:spcPct val="150000"/>
                  </a:lnSpc>
                </a:pPr>
                <a:r>
                  <a:rPr lang="en-US" altLang="zh-CN" sz="2800" dirty="0"/>
                  <a:t>C. [2016</a:t>
                </a:r>
                <a:r>
                  <a:rPr lang="zh-CN" altLang="zh-CN" sz="2800" dirty="0"/>
                  <a:t>全国卷</a:t>
                </a:r>
                <a:r>
                  <a:rPr lang="en-US" altLang="zh-CN" sz="2800" dirty="0"/>
                  <a:t>Ⅲ, 37(3)</a:t>
                </a:r>
                <a:r>
                  <a:rPr lang="zh-CN" altLang="zh-CN" sz="2800" dirty="0"/>
                  <a:t>改编</a:t>
                </a:r>
                <a:r>
                  <a:rPr lang="en-US" altLang="zh-CN" sz="2800" dirty="0"/>
                  <a:t>]AsCl</a:t>
                </a:r>
                <a:r>
                  <a:rPr lang="en-US" altLang="zh-CN" sz="2800" baseline="-25000" dirty="0"/>
                  <a:t>3</a:t>
                </a:r>
                <a:r>
                  <a:rPr lang="zh-CN" altLang="zh-CN" sz="2800" dirty="0"/>
                  <a:t>分子的立体构型为三角锥形</a:t>
                </a:r>
                <a:r>
                  <a:rPr lang="en-US" altLang="zh-CN" sz="2800" dirty="0"/>
                  <a:t>,</a:t>
                </a:r>
                <a:r>
                  <a:rPr lang="zh-CN" altLang="zh-CN" sz="2800" dirty="0"/>
                  <a:t>其中</a:t>
                </a:r>
                <a:r>
                  <a:rPr lang="en-US" altLang="zh-CN" sz="2800" dirty="0"/>
                  <a:t>As</a:t>
                </a:r>
                <a:r>
                  <a:rPr lang="zh-CN" altLang="zh-CN" sz="2800" dirty="0"/>
                  <a:t>的杂化类型为</a:t>
                </a:r>
                <a:r>
                  <a:rPr lang="en-US" altLang="zh-CN" sz="2800" dirty="0"/>
                  <a:t>sp</a:t>
                </a:r>
                <a:r>
                  <a:rPr lang="en-US" altLang="zh-CN" sz="2800" baseline="30000" dirty="0"/>
                  <a:t>3</a:t>
                </a:r>
                <a:endParaRPr lang="zh-CN" altLang="zh-CN" sz="2800" dirty="0"/>
              </a:p>
              <a:p>
                <a:pPr>
                  <a:lnSpc>
                    <a:spcPct val="150000"/>
                  </a:lnSpc>
                </a:pPr>
                <a:r>
                  <a:rPr lang="en-US" altLang="zh-CN" sz="2800" dirty="0"/>
                  <a:t>D. [2015</a:t>
                </a:r>
                <a:r>
                  <a:rPr lang="zh-CN" altLang="zh-CN" sz="2800" dirty="0"/>
                  <a:t>新课标全国卷</a:t>
                </a:r>
                <a:r>
                  <a:rPr lang="en-US" altLang="zh-CN" sz="2800" dirty="0"/>
                  <a:t>Ⅱ, 37(4)</a:t>
                </a:r>
                <a:r>
                  <a:rPr lang="zh-CN" altLang="zh-CN" sz="2800" dirty="0"/>
                  <a:t>改编</a:t>
                </a:r>
                <a:r>
                  <a:rPr lang="en-US" altLang="zh-CN" sz="2800" dirty="0"/>
                  <a:t>]Cl</a:t>
                </a:r>
                <a:r>
                  <a:rPr lang="en-US" altLang="zh-CN" sz="2800" baseline="-25000" dirty="0"/>
                  <a:t>2</a:t>
                </a:r>
                <a:r>
                  <a:rPr lang="en-US" altLang="zh-CN" sz="2800" dirty="0"/>
                  <a:t>O</a:t>
                </a:r>
                <a:r>
                  <a:rPr lang="zh-CN" altLang="zh-CN" sz="2800" dirty="0"/>
                  <a:t>的立体构型为</a:t>
                </a:r>
                <a:r>
                  <a:rPr lang="en-US" altLang="zh-CN" sz="2800" dirty="0"/>
                  <a:t>V</a:t>
                </a:r>
                <a:r>
                  <a:rPr lang="zh-CN" altLang="zh-CN" sz="2800" dirty="0"/>
                  <a:t>形</a:t>
                </a:r>
                <a:r>
                  <a:rPr lang="en-US" altLang="zh-CN" sz="2800" dirty="0"/>
                  <a:t>,</a:t>
                </a:r>
                <a:r>
                  <a:rPr lang="zh-CN" altLang="zh-CN" sz="2800" dirty="0"/>
                  <a:t>中心原子的价层电子对数为</a:t>
                </a:r>
                <a:r>
                  <a:rPr lang="en-US" altLang="zh-CN" sz="2800" dirty="0"/>
                  <a:t>4</a:t>
                </a:r>
                <a:endParaRPr lang="zh-CN" altLang="zh-CN" sz="2800" dirty="0"/>
              </a:p>
            </p:txBody>
          </p:sp>
        </mc:Choice>
        <mc:Fallback xmlns="">
          <p:sp>
            <p:nvSpPr>
              <p:cNvPr id="9" name="矩形 8">
                <a:extLst>
                  <a:ext uri="{FF2B5EF4-FFF2-40B4-BE49-F238E27FC236}">
                    <a16:creationId xmlns:a16="http://schemas.microsoft.com/office/drawing/2014/main" id="{EF4BE4BE-E2AD-4FCD-9686-0A449735FB3F}"/>
                  </a:ext>
                </a:extLst>
              </p:cNvPr>
              <p:cNvSpPr>
                <a:spLocks noRot="1" noChangeAspect="1" noMove="1" noResize="1" noEditPoints="1" noAdjustHandles="1" noChangeArrowheads="1" noChangeShapeType="1" noTextEdit="1"/>
              </p:cNvSpPr>
              <p:nvPr/>
            </p:nvSpPr>
            <p:spPr>
              <a:xfrm>
                <a:off x="234043" y="244823"/>
                <a:ext cx="11723913" cy="6150658"/>
              </a:xfrm>
              <a:prstGeom prst="rect">
                <a:avLst/>
              </a:prstGeom>
              <a:blipFill>
                <a:blip r:embed="rId3"/>
                <a:stretch>
                  <a:fillRect l="-1040" r="-520" b="-595"/>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xmlns="" id="{83622B8B-1F52-4BB7-9F85-7CE4DD054974}"/>
              </a:ext>
            </a:extLst>
          </p:cNvPr>
          <p:cNvPicPr/>
          <p:nvPr/>
        </p:nvPicPr>
        <p:blipFill>
          <a:blip r:embed="rId4"/>
          <a:stretch>
            <a:fillRect/>
          </a:stretch>
        </p:blipFill>
        <p:spPr>
          <a:xfrm>
            <a:off x="5203224" y="939800"/>
            <a:ext cx="1887151" cy="787717"/>
          </a:xfrm>
          <a:prstGeom prst="rect">
            <a:avLst/>
          </a:prstGeom>
        </p:spPr>
      </p:pic>
    </p:spTree>
    <p:extLst>
      <p:ext uri="{BB962C8B-B14F-4D97-AF65-F5344CB8AC3E}">
        <p14:creationId xmlns:p14="http://schemas.microsoft.com/office/powerpoint/2010/main" val="7466262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9C8E2509-D347-4A0B-A477-EA57B888F130}"/>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
        <p:nvSpPr>
          <p:cNvPr id="9" name="矩形 8">
            <a:extLst>
              <a:ext uri="{FF2B5EF4-FFF2-40B4-BE49-F238E27FC236}">
                <a16:creationId xmlns:a16="http://schemas.microsoft.com/office/drawing/2014/main" xmlns="" id="{EF4BE4BE-E2AD-4FCD-9686-0A449735FB3F}"/>
              </a:ext>
            </a:extLst>
          </p:cNvPr>
          <p:cNvSpPr/>
          <p:nvPr/>
        </p:nvSpPr>
        <p:spPr>
          <a:xfrm>
            <a:off x="234043" y="270223"/>
            <a:ext cx="11723913" cy="662297"/>
          </a:xfrm>
          <a:prstGeom prst="rect">
            <a:avLst/>
          </a:prstGeom>
        </p:spPr>
        <p:txBody>
          <a:bodyPr wrap="square">
            <a:spAutoFit/>
          </a:bodyPr>
          <a:lstStyle/>
          <a:p>
            <a:pPr>
              <a:lnSpc>
                <a:spcPct val="150000"/>
              </a:lnSpc>
            </a:pPr>
            <a:r>
              <a:rPr lang="zh-CN" altLang="zh-CN" sz="2800" b="1" dirty="0">
                <a:solidFill>
                  <a:srgbClr val="DA251C"/>
                </a:solidFill>
              </a:rPr>
              <a:t>思维导引</a:t>
            </a:r>
            <a:endParaRPr lang="en-US" altLang="zh-CN" sz="2800" b="1" dirty="0">
              <a:solidFill>
                <a:srgbClr val="DA251C"/>
              </a:solidFill>
            </a:endParaRPr>
          </a:p>
        </p:txBody>
      </p:sp>
      <p:sp>
        <p:nvSpPr>
          <p:cNvPr id="4" name="矩形 3">
            <a:extLst>
              <a:ext uri="{FF2B5EF4-FFF2-40B4-BE49-F238E27FC236}">
                <a16:creationId xmlns:a16="http://schemas.microsoft.com/office/drawing/2014/main" xmlns="" id="{FE7BFA70-13E4-459F-A772-01DABE163BD5}"/>
              </a:ext>
            </a:extLst>
          </p:cNvPr>
          <p:cNvSpPr/>
          <p:nvPr/>
        </p:nvSpPr>
        <p:spPr>
          <a:xfrm>
            <a:off x="5946775" y="1154004"/>
            <a:ext cx="3385457" cy="1308628"/>
          </a:xfrm>
          <a:prstGeom prst="rect">
            <a:avLst/>
          </a:prstGeom>
          <a:ln>
            <a:solidFill>
              <a:schemeClr val="tx1"/>
            </a:solidFill>
          </a:ln>
        </p:spPr>
        <p:txBody>
          <a:bodyPr wrap="square">
            <a:spAutoFit/>
          </a:bodyPr>
          <a:lstStyle/>
          <a:p>
            <a:pPr algn="ctr">
              <a:lnSpc>
                <a:spcPct val="150000"/>
              </a:lnSpc>
            </a:pPr>
            <a:r>
              <a:rPr lang="zh-CN" altLang="en-US" sz="2800" dirty="0"/>
              <a:t>判断分子或离子的立</a:t>
            </a:r>
          </a:p>
          <a:p>
            <a:pPr algn="ctr">
              <a:lnSpc>
                <a:spcPct val="150000"/>
              </a:lnSpc>
            </a:pPr>
            <a:r>
              <a:rPr lang="zh-CN" altLang="en-US" sz="2800" dirty="0"/>
              <a:t>体构型或杂化方式</a:t>
            </a:r>
          </a:p>
        </p:txBody>
      </p:sp>
      <p:sp>
        <p:nvSpPr>
          <p:cNvPr id="5" name="矩形 4">
            <a:extLst>
              <a:ext uri="{FF2B5EF4-FFF2-40B4-BE49-F238E27FC236}">
                <a16:creationId xmlns:a16="http://schemas.microsoft.com/office/drawing/2014/main" xmlns="" id="{329F7319-9261-4269-B320-1DC3CD8130FD}"/>
              </a:ext>
            </a:extLst>
          </p:cNvPr>
          <p:cNvSpPr/>
          <p:nvPr/>
        </p:nvSpPr>
        <p:spPr>
          <a:xfrm>
            <a:off x="589643" y="1154004"/>
            <a:ext cx="3842657" cy="1308628"/>
          </a:xfrm>
          <a:prstGeom prst="rect">
            <a:avLst/>
          </a:prstGeom>
          <a:ln>
            <a:solidFill>
              <a:schemeClr val="tx1"/>
            </a:solidFill>
          </a:ln>
        </p:spPr>
        <p:txBody>
          <a:bodyPr wrap="square">
            <a:spAutoFit/>
          </a:bodyPr>
          <a:lstStyle/>
          <a:p>
            <a:pPr algn="ctr">
              <a:lnSpc>
                <a:spcPct val="150000"/>
              </a:lnSpc>
            </a:pPr>
            <a:r>
              <a:rPr lang="zh-CN" altLang="en-US" sz="2800" dirty="0"/>
              <a:t>确定中心原子的价层电子对数或杂化轨道数</a:t>
            </a:r>
            <a:endParaRPr lang="en-US" altLang="zh-CN" sz="2800" dirty="0"/>
          </a:p>
        </p:txBody>
      </p:sp>
      <p:pic>
        <p:nvPicPr>
          <p:cNvPr id="7" name="图片 6">
            <a:extLst>
              <a:ext uri="{FF2B5EF4-FFF2-40B4-BE49-F238E27FC236}">
                <a16:creationId xmlns:a16="http://schemas.microsoft.com/office/drawing/2014/main" xmlns="" id="{A40908B8-D411-4F48-9AC2-6A831023B924}"/>
              </a:ext>
            </a:extLst>
          </p:cNvPr>
          <p:cNvPicPr/>
          <p:nvPr/>
        </p:nvPicPr>
        <p:blipFill>
          <a:blip r:embed="rId3"/>
          <a:stretch>
            <a:fillRect/>
          </a:stretch>
        </p:blipFill>
        <p:spPr>
          <a:xfrm>
            <a:off x="4530725" y="1362258"/>
            <a:ext cx="1365250" cy="892120"/>
          </a:xfrm>
          <a:prstGeom prst="rect">
            <a:avLst/>
          </a:prstGeom>
        </p:spPr>
      </p:pic>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xmlns="" id="{41AD84F4-1CD1-497A-9E0D-69D71D99311C}"/>
                  </a:ext>
                </a:extLst>
              </p:cNvPr>
              <p:cNvSpPr/>
              <p:nvPr/>
            </p:nvSpPr>
            <p:spPr>
              <a:xfrm>
                <a:off x="234043" y="2714570"/>
                <a:ext cx="11723913" cy="3841757"/>
              </a:xfrm>
              <a:prstGeom prst="rect">
                <a:avLst/>
              </a:prstGeom>
            </p:spPr>
            <p:txBody>
              <a:bodyPr wrap="square">
                <a:spAutoFit/>
              </a:bodyPr>
              <a:lstStyle/>
              <a:p>
                <a:pPr>
                  <a:lnSpc>
                    <a:spcPct val="150000"/>
                  </a:lnSpc>
                </a:pPr>
                <a:r>
                  <a:rPr lang="zh-CN" altLang="zh-CN" sz="2800" b="1" dirty="0">
                    <a:solidFill>
                      <a:srgbClr val="DA251C"/>
                    </a:solidFill>
                  </a:rPr>
                  <a:t>解析</a:t>
                </a:r>
                <a:r>
                  <a:rPr lang="zh-CN" altLang="zh-CN" sz="2800" dirty="0"/>
                  <a:t>　</a:t>
                </a:r>
                <a:r>
                  <a:rPr lang="en-US" altLang="zh-CN" sz="2800" dirty="0"/>
                  <a:t>A</a:t>
                </a:r>
                <a:r>
                  <a:rPr lang="zh-CN" altLang="zh-CN" sz="2800" dirty="0"/>
                  <a:t>项</a:t>
                </a:r>
                <a:r>
                  <a:rPr lang="en-US" altLang="zh-CN" sz="2800" dirty="0"/>
                  <a:t>,</a:t>
                </a:r>
                <a:r>
                  <a:rPr lang="zh-CN" altLang="zh-CN" sz="2800" dirty="0"/>
                  <a:t>丙酮分子中碳原子都为</a:t>
                </a:r>
                <a:r>
                  <a:rPr lang="en-US" altLang="zh-CN" sz="2800" dirty="0"/>
                  <a:t>8e</a:t>
                </a:r>
                <a:r>
                  <a:rPr lang="en-US" altLang="zh-CN" sz="2800" baseline="30000" dirty="0"/>
                  <a:t>-</a:t>
                </a:r>
                <a:r>
                  <a:rPr lang="zh-CN" altLang="zh-CN" sz="2800" dirty="0"/>
                  <a:t>结构</a:t>
                </a:r>
                <a:r>
                  <a:rPr lang="en-US" altLang="zh-CN" sz="2800" dirty="0"/>
                  <a:t>,—CH</a:t>
                </a:r>
                <a:r>
                  <a:rPr lang="en-US" altLang="zh-CN" sz="2800" baseline="-25000" dirty="0"/>
                  <a:t>3</a:t>
                </a:r>
                <a:r>
                  <a:rPr lang="zh-CN" altLang="zh-CN" sz="2800" dirty="0"/>
                  <a:t>中碳只形成单键</a:t>
                </a:r>
                <a:r>
                  <a:rPr lang="en-US" altLang="zh-CN" sz="2800" dirty="0"/>
                  <a:t>,</a:t>
                </a:r>
                <a:r>
                  <a:rPr lang="zh-CN" altLang="zh-CN" sz="2800" dirty="0"/>
                  <a:t>采取</a:t>
                </a:r>
                <a:r>
                  <a:rPr lang="en-US" altLang="zh-CN" sz="2800" dirty="0"/>
                  <a:t>sp</a:t>
                </a:r>
                <a:r>
                  <a:rPr lang="en-US" altLang="zh-CN" sz="2800" baseline="30000" dirty="0"/>
                  <a:t>3</a:t>
                </a:r>
                <a:r>
                  <a:rPr lang="zh-CN" altLang="zh-CN" sz="2800" dirty="0"/>
                  <a:t>杂化</a:t>
                </a:r>
                <a:r>
                  <a:rPr lang="en-US" altLang="zh-CN" sz="2800" dirty="0"/>
                  <a:t>;</a:t>
                </a:r>
                <a:r>
                  <a:rPr lang="zh-CN" altLang="zh-CN" sz="2800" dirty="0"/>
                  <a:t>另一个羰基碳原子有一个双键</a:t>
                </a:r>
                <a:r>
                  <a:rPr lang="en-US" altLang="zh-CN" sz="2800" dirty="0"/>
                  <a:t>,</a:t>
                </a:r>
                <a:r>
                  <a:rPr lang="zh-CN" altLang="zh-CN" sz="2800" dirty="0"/>
                  <a:t>采取</a:t>
                </a:r>
                <a:r>
                  <a:rPr lang="en-US" altLang="zh-CN" sz="2800" dirty="0"/>
                  <a:t>sp</a:t>
                </a:r>
                <a:r>
                  <a:rPr lang="en-US" altLang="zh-CN" sz="2800" baseline="30000" dirty="0"/>
                  <a:t>2</a:t>
                </a:r>
                <a:r>
                  <a:rPr lang="zh-CN" altLang="zh-CN" sz="2800" dirty="0"/>
                  <a:t>杂化</a:t>
                </a:r>
                <a:r>
                  <a:rPr lang="en-US" altLang="zh-CN" sz="2800" dirty="0"/>
                  <a:t>,</a:t>
                </a:r>
                <a:r>
                  <a:rPr lang="zh-CN" altLang="zh-CN" sz="2800" dirty="0"/>
                  <a:t>正确</a:t>
                </a:r>
                <a:r>
                  <a:rPr lang="en-US" altLang="zh-CN" sz="2800" dirty="0"/>
                  <a:t>;B</a:t>
                </a:r>
                <a:r>
                  <a:rPr lang="zh-CN" altLang="zh-CN" sz="2800" dirty="0"/>
                  <a:t>项</a:t>
                </a:r>
                <a:r>
                  <a:rPr lang="en-US" altLang="zh-CN" sz="2800" dirty="0"/>
                  <a:t>,</a:t>
                </a:r>
                <a14:m>
                  <m:oMath xmlns:m="http://schemas.openxmlformats.org/officeDocument/2006/math">
                    <m:sSup>
                      <m:sSupPr>
                        <m:ctrlPr>
                          <a:rPr lang="zh-CN" altLang="zh-CN" sz="2800" i="1">
                            <a:latin typeface="Cambria Math" panose="02040503050406030204" pitchFamily="18" charset="0"/>
                          </a:rPr>
                        </m:ctrlPr>
                      </m:sSupPr>
                      <m:e>
                        <m:sSub>
                          <m:sSubPr>
                            <m:ctrlPr>
                              <a:rPr lang="zh-CN" altLang="zh-CN" sz="2800" i="1">
                                <a:latin typeface="Cambria Math" panose="02040503050406030204" pitchFamily="18" charset="0"/>
                              </a:rPr>
                            </m:ctrlPr>
                          </m:sSubPr>
                          <m:e>
                            <m:r>
                              <m:rPr>
                                <m:sty m:val="p"/>
                              </m:rPr>
                              <a:rPr lang="en-US" altLang="zh-CN" sz="2800">
                                <a:latin typeface="Cambria Math"/>
                              </a:rPr>
                              <m:t>I</m:t>
                            </m:r>
                          </m:e>
                          <m:sub>
                            <m:r>
                              <a:rPr lang="en-US" altLang="zh-CN" sz="2800">
                                <a:latin typeface="Cambria Math"/>
                              </a:rPr>
                              <m:t>3</m:t>
                            </m:r>
                          </m:sub>
                        </m:sSub>
                      </m:e>
                      <m:sup>
                        <m:r>
                          <a:rPr lang="en-US" altLang="zh-CN" sz="2800">
                            <a:latin typeface="Cambria Math"/>
                          </a:rPr>
                          <m:t>+</m:t>
                        </m:r>
                      </m:sup>
                    </m:sSup>
                  </m:oMath>
                </a14:m>
                <a:r>
                  <a:rPr lang="zh-CN" altLang="zh-CN" sz="2800" dirty="0"/>
                  <a:t>离子中心原子价层电子对数</a:t>
                </a:r>
                <a:r>
                  <a:rPr lang="en-US" altLang="zh-CN" sz="2800" dirty="0"/>
                  <a:t>=2+</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a:rPr>
                          <m:t>1</m:t>
                        </m:r>
                      </m:num>
                      <m:den>
                        <m:r>
                          <a:rPr lang="en-US" altLang="zh-CN" sz="2800">
                            <a:latin typeface="Cambria Math"/>
                          </a:rPr>
                          <m:t>2</m:t>
                        </m:r>
                      </m:den>
                    </m:f>
                  </m:oMath>
                </a14:m>
                <a:r>
                  <a:rPr lang="en-US" altLang="zh-CN" sz="2800" dirty="0"/>
                  <a:t>×(7-1-1×2)=4,</a:t>
                </a:r>
                <a:r>
                  <a:rPr lang="zh-CN" altLang="zh-CN" sz="2800" dirty="0"/>
                  <a:t>杂化形式为</a:t>
                </a:r>
                <a:r>
                  <a:rPr lang="en-US" altLang="zh-CN" sz="2800" dirty="0"/>
                  <a:t>sp</a:t>
                </a:r>
                <a:r>
                  <a:rPr lang="en-US" altLang="zh-CN" sz="2800" baseline="30000" dirty="0"/>
                  <a:t>3</a:t>
                </a:r>
                <a:r>
                  <a:rPr lang="en-US" altLang="zh-CN" sz="2800" dirty="0"/>
                  <a:t>,</a:t>
                </a:r>
                <a:r>
                  <a:rPr lang="zh-CN" altLang="zh-CN" sz="2800" dirty="0"/>
                  <a:t>略去</a:t>
                </a:r>
                <a:r>
                  <a:rPr lang="en-US" altLang="zh-CN" sz="2800" dirty="0"/>
                  <a:t>2</a:t>
                </a:r>
                <a:r>
                  <a:rPr lang="zh-CN" altLang="zh-CN" sz="2800" dirty="0"/>
                  <a:t>对孤电子对</a:t>
                </a:r>
                <a:r>
                  <a:rPr lang="en-US" altLang="zh-CN" sz="2800" dirty="0"/>
                  <a:t>,</a:t>
                </a:r>
                <a:r>
                  <a:rPr lang="zh-CN" altLang="zh-CN" sz="2800" dirty="0"/>
                  <a:t>离子空间构型为</a:t>
                </a:r>
                <a:r>
                  <a:rPr lang="en-US" altLang="zh-CN" sz="2800" dirty="0"/>
                  <a:t>V</a:t>
                </a:r>
                <a:r>
                  <a:rPr lang="zh-CN" altLang="zh-CN" sz="2800" dirty="0"/>
                  <a:t>形</a:t>
                </a:r>
                <a:r>
                  <a:rPr lang="en-US" altLang="zh-CN" sz="2800" dirty="0"/>
                  <a:t>,</a:t>
                </a:r>
                <a:r>
                  <a:rPr lang="zh-CN" altLang="zh-CN" sz="2800" dirty="0"/>
                  <a:t>错误</a:t>
                </a:r>
                <a:r>
                  <a:rPr lang="en-US" altLang="zh-CN" sz="2800" dirty="0"/>
                  <a:t>;C</a:t>
                </a:r>
                <a:r>
                  <a:rPr lang="zh-CN" altLang="zh-CN" sz="2800" dirty="0"/>
                  <a:t>项</a:t>
                </a:r>
                <a:r>
                  <a:rPr lang="en-US" altLang="zh-CN" sz="2800" dirty="0"/>
                  <a:t>,AsCl</a:t>
                </a:r>
                <a:r>
                  <a:rPr lang="en-US" altLang="zh-CN" sz="2800" baseline="-25000" dirty="0"/>
                  <a:t>3</a:t>
                </a:r>
                <a:r>
                  <a:rPr lang="zh-CN" altLang="zh-CN" sz="2800" dirty="0"/>
                  <a:t>分子中</a:t>
                </a:r>
                <a:r>
                  <a:rPr lang="en-US" altLang="zh-CN" sz="2800" dirty="0"/>
                  <a:t>As</a:t>
                </a:r>
                <a:r>
                  <a:rPr lang="zh-CN" altLang="zh-CN" sz="2800" dirty="0"/>
                  <a:t>价层电子对数</a:t>
                </a:r>
                <a:r>
                  <a:rPr lang="en-US" altLang="zh-CN" sz="2800" dirty="0"/>
                  <a:t>=3+</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a:rPr>
                          <m:t>1</m:t>
                        </m:r>
                      </m:num>
                      <m:den>
                        <m:r>
                          <a:rPr lang="en-US" altLang="zh-CN" sz="2800">
                            <a:latin typeface="Cambria Math"/>
                          </a:rPr>
                          <m:t>2</m:t>
                        </m:r>
                      </m:den>
                    </m:f>
                  </m:oMath>
                </a14:m>
                <a:r>
                  <a:rPr lang="en-US" altLang="zh-CN" sz="2800" dirty="0"/>
                  <a:t>×(5-1×3)=4,</a:t>
                </a:r>
                <a:r>
                  <a:rPr lang="zh-CN" altLang="zh-CN" sz="2800" dirty="0"/>
                  <a:t>杂化形式为</a:t>
                </a:r>
                <a:r>
                  <a:rPr lang="en-US" altLang="zh-CN" sz="2800" dirty="0"/>
                  <a:t>sp</a:t>
                </a:r>
                <a:r>
                  <a:rPr lang="en-US" altLang="zh-CN" sz="2800" baseline="30000" dirty="0"/>
                  <a:t>3</a:t>
                </a:r>
                <a:r>
                  <a:rPr lang="en-US" altLang="zh-CN" sz="2800" dirty="0"/>
                  <a:t>,</a:t>
                </a:r>
                <a:r>
                  <a:rPr lang="zh-CN" altLang="zh-CN" sz="2800" dirty="0"/>
                  <a:t>略去</a:t>
                </a:r>
                <a:r>
                  <a:rPr lang="en-US" altLang="zh-CN" sz="2800" dirty="0"/>
                  <a:t>1</a:t>
                </a:r>
                <a:r>
                  <a:rPr lang="zh-CN" altLang="zh-CN" sz="2800" dirty="0"/>
                  <a:t>对孤电子对</a:t>
                </a:r>
                <a:r>
                  <a:rPr lang="en-US" altLang="zh-CN" sz="2800" dirty="0"/>
                  <a:t>,</a:t>
                </a:r>
                <a:r>
                  <a:rPr lang="zh-CN" altLang="zh-CN" sz="2800" dirty="0"/>
                  <a:t>分子空间构型为三角锥形</a:t>
                </a:r>
                <a:r>
                  <a:rPr lang="en-US" altLang="zh-CN" sz="2800" dirty="0"/>
                  <a:t>,</a:t>
                </a:r>
                <a:r>
                  <a:rPr lang="zh-CN" altLang="zh-CN" sz="2800" dirty="0"/>
                  <a:t>正确</a:t>
                </a:r>
                <a:r>
                  <a:rPr lang="en-US" altLang="zh-CN" sz="2800" dirty="0"/>
                  <a:t>;D</a:t>
                </a:r>
                <a:r>
                  <a:rPr lang="zh-CN" altLang="zh-CN" sz="2800" dirty="0"/>
                  <a:t>项</a:t>
                </a:r>
                <a:r>
                  <a:rPr lang="en-US" altLang="zh-CN" sz="2800" dirty="0"/>
                  <a:t>,Cl</a:t>
                </a:r>
                <a:r>
                  <a:rPr lang="en-US" altLang="zh-CN" sz="2800" baseline="-25000" dirty="0"/>
                  <a:t>2</a:t>
                </a:r>
                <a:r>
                  <a:rPr lang="en-US" altLang="zh-CN" sz="2800" dirty="0"/>
                  <a:t>O</a:t>
                </a:r>
                <a:r>
                  <a:rPr lang="zh-CN" altLang="zh-CN" sz="2800" dirty="0"/>
                  <a:t>分子</a:t>
                </a:r>
                <a:endParaRPr lang="en-US" altLang="zh-CN" sz="2800" dirty="0"/>
              </a:p>
            </p:txBody>
          </p:sp>
        </mc:Choice>
        <mc:Fallback xmlns="">
          <p:sp>
            <p:nvSpPr>
              <p:cNvPr id="8" name="矩形 7">
                <a:extLst>
                  <a:ext uri="{FF2B5EF4-FFF2-40B4-BE49-F238E27FC236}">
                    <a16:creationId xmlns:a16="http://schemas.microsoft.com/office/drawing/2014/main" id="{41AD84F4-1CD1-497A-9E0D-69D71D99311C}"/>
                  </a:ext>
                </a:extLst>
              </p:cNvPr>
              <p:cNvSpPr>
                <a:spLocks noRot="1" noChangeAspect="1" noMove="1" noResize="1" noEditPoints="1" noAdjustHandles="1" noChangeArrowheads="1" noChangeShapeType="1" noTextEdit="1"/>
              </p:cNvSpPr>
              <p:nvPr/>
            </p:nvSpPr>
            <p:spPr>
              <a:xfrm>
                <a:off x="234043" y="2714570"/>
                <a:ext cx="11723913" cy="3841757"/>
              </a:xfrm>
              <a:prstGeom prst="rect">
                <a:avLst/>
              </a:prstGeom>
              <a:blipFill>
                <a:blip r:embed="rId4"/>
                <a:stretch>
                  <a:fillRect l="-1040" r="-624" b="-332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569869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9C8E2509-D347-4A0B-A477-EA57B888F130}"/>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xmlns="" id="{EF4BE4BE-E2AD-4FCD-9686-0A449735FB3F}"/>
                  </a:ext>
                </a:extLst>
              </p:cNvPr>
              <p:cNvSpPr/>
              <p:nvPr/>
            </p:nvSpPr>
            <p:spPr>
              <a:xfrm>
                <a:off x="234043" y="270223"/>
                <a:ext cx="11723913" cy="2961773"/>
              </a:xfrm>
              <a:prstGeom prst="rect">
                <a:avLst/>
              </a:prstGeom>
            </p:spPr>
            <p:txBody>
              <a:bodyPr wrap="square">
                <a:spAutoFit/>
              </a:bodyPr>
              <a:lstStyle/>
              <a:p>
                <a:pPr>
                  <a:lnSpc>
                    <a:spcPct val="150000"/>
                  </a:lnSpc>
                </a:pPr>
                <a:r>
                  <a:rPr lang="zh-CN" altLang="zh-CN" sz="2800" dirty="0"/>
                  <a:t>中</a:t>
                </a:r>
                <a:r>
                  <a:rPr lang="en-US" altLang="zh-CN" sz="2800" dirty="0"/>
                  <a:t>O</a:t>
                </a:r>
                <a:r>
                  <a:rPr lang="zh-CN" altLang="zh-CN" sz="2800" dirty="0"/>
                  <a:t>价层电子对数</a:t>
                </a:r>
                <a:r>
                  <a:rPr lang="en-US" altLang="zh-CN" sz="2800" dirty="0"/>
                  <a:t>=2+</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a:rPr>
                          <m:t>1</m:t>
                        </m:r>
                      </m:num>
                      <m:den>
                        <m:r>
                          <a:rPr lang="en-US" altLang="zh-CN" sz="2800">
                            <a:latin typeface="Cambria Math"/>
                          </a:rPr>
                          <m:t>2</m:t>
                        </m:r>
                      </m:den>
                    </m:f>
                  </m:oMath>
                </a14:m>
                <a:r>
                  <a:rPr lang="en-US" altLang="zh-CN" sz="2800" dirty="0"/>
                  <a:t>×(6-1×2)=4,</a:t>
                </a:r>
                <a:r>
                  <a:rPr lang="zh-CN" altLang="zh-CN" sz="2800" dirty="0"/>
                  <a:t>略去</a:t>
                </a:r>
                <a:r>
                  <a:rPr lang="en-US" altLang="zh-CN" sz="2800" dirty="0"/>
                  <a:t>2</a:t>
                </a:r>
                <a:r>
                  <a:rPr lang="zh-CN" altLang="zh-CN" sz="2800" dirty="0"/>
                  <a:t>对孤电子对</a:t>
                </a:r>
                <a:r>
                  <a:rPr lang="en-US" altLang="zh-CN" sz="2800" dirty="0"/>
                  <a:t>,</a:t>
                </a:r>
                <a:r>
                  <a:rPr lang="zh-CN" altLang="zh-CN" sz="2800" dirty="0"/>
                  <a:t>分子空间构型为</a:t>
                </a:r>
                <a:r>
                  <a:rPr lang="en-US" altLang="zh-CN" sz="2800" dirty="0"/>
                  <a:t>V</a:t>
                </a:r>
                <a:r>
                  <a:rPr lang="zh-CN" altLang="zh-CN" sz="2800" dirty="0"/>
                  <a:t>形</a:t>
                </a:r>
                <a:r>
                  <a:rPr lang="en-US" altLang="zh-CN" sz="2800" dirty="0"/>
                  <a:t>,</a:t>
                </a:r>
                <a:r>
                  <a:rPr lang="zh-CN" altLang="zh-CN" sz="2800" dirty="0"/>
                  <a:t>正确。</a:t>
                </a:r>
                <a:endParaRPr lang="en-US" altLang="zh-CN" sz="2800" dirty="0"/>
              </a:p>
              <a:p>
                <a:pPr>
                  <a:lnSpc>
                    <a:spcPct val="150000"/>
                  </a:lnSpc>
                </a:pPr>
                <a:endParaRPr lang="en-US" altLang="zh-CN" sz="2800" dirty="0"/>
              </a:p>
              <a:p>
                <a:pPr>
                  <a:lnSpc>
                    <a:spcPct val="150000"/>
                  </a:lnSpc>
                </a:pPr>
                <a:r>
                  <a:rPr lang="zh-CN" altLang="zh-CN" sz="2800" b="1" dirty="0">
                    <a:solidFill>
                      <a:srgbClr val="DA251C"/>
                    </a:solidFill>
                  </a:rPr>
                  <a:t>答案</a:t>
                </a:r>
                <a:r>
                  <a:rPr lang="zh-CN" altLang="zh-CN" sz="2800" dirty="0"/>
                  <a:t>　</a:t>
                </a:r>
                <a:r>
                  <a:rPr lang="en-US" altLang="zh-CN" sz="2800" dirty="0"/>
                  <a:t>B</a:t>
                </a:r>
              </a:p>
            </p:txBody>
          </p:sp>
        </mc:Choice>
        <mc:Fallback xmlns="">
          <p:sp>
            <p:nvSpPr>
              <p:cNvPr id="9" name="矩形 8">
                <a:extLst>
                  <a:ext uri="{FF2B5EF4-FFF2-40B4-BE49-F238E27FC236}">
                    <a16:creationId xmlns:a16="http://schemas.microsoft.com/office/drawing/2014/main" id="{EF4BE4BE-E2AD-4FCD-9686-0A449735FB3F}"/>
                  </a:ext>
                </a:extLst>
              </p:cNvPr>
              <p:cNvSpPr>
                <a:spLocks noRot="1" noChangeAspect="1" noMove="1" noResize="1" noEditPoints="1" noAdjustHandles="1" noChangeArrowheads="1" noChangeShapeType="1" noTextEdit="1"/>
              </p:cNvSpPr>
              <p:nvPr/>
            </p:nvSpPr>
            <p:spPr>
              <a:xfrm>
                <a:off x="234043" y="270223"/>
                <a:ext cx="11723913" cy="2961773"/>
              </a:xfrm>
              <a:prstGeom prst="rect">
                <a:avLst/>
              </a:prstGeom>
              <a:blipFill>
                <a:blip r:embed="rId3"/>
                <a:stretch>
                  <a:fillRect l="-1040" b="-226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146657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9C8E2509-D347-4A0B-A477-EA57B888F130}"/>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xmlns="" id="{EF4BE4BE-E2AD-4FCD-9686-0A449735FB3F}"/>
                  </a:ext>
                </a:extLst>
              </p:cNvPr>
              <p:cNvSpPr/>
              <p:nvPr/>
            </p:nvSpPr>
            <p:spPr>
              <a:xfrm>
                <a:off x="234043" y="206723"/>
                <a:ext cx="11723913" cy="6555641"/>
              </a:xfrm>
              <a:prstGeom prst="rect">
                <a:avLst/>
              </a:prstGeom>
            </p:spPr>
            <p:txBody>
              <a:bodyPr wrap="square">
                <a:spAutoFit/>
              </a:bodyPr>
              <a:lstStyle/>
              <a:p>
                <a:pPr>
                  <a:lnSpc>
                    <a:spcPct val="150000"/>
                  </a:lnSpc>
                </a:pPr>
                <a:r>
                  <a:rPr lang="zh-CN" altLang="zh-CN" sz="2800" b="1" dirty="0">
                    <a:solidFill>
                      <a:srgbClr val="DA251C"/>
                    </a:solidFill>
                  </a:rPr>
                  <a:t>示例</a:t>
                </a:r>
                <a:r>
                  <a:rPr lang="en-US" altLang="zh-CN" sz="2800" b="1" dirty="0">
                    <a:solidFill>
                      <a:srgbClr val="DA251C"/>
                    </a:solidFill>
                  </a:rPr>
                  <a:t>4</a:t>
                </a:r>
                <a:r>
                  <a:rPr lang="zh-CN" altLang="zh-CN" sz="2800" dirty="0"/>
                  <a:t>　</a:t>
                </a:r>
                <a:r>
                  <a:rPr lang="en-US" altLang="zh-CN" sz="2800" dirty="0"/>
                  <a:t>[2018</a:t>
                </a:r>
                <a:r>
                  <a:rPr lang="zh-CN" altLang="zh-CN" sz="2800" dirty="0"/>
                  <a:t>武汉模拟</a:t>
                </a:r>
                <a:r>
                  <a:rPr lang="en-US" altLang="zh-CN" sz="2800" dirty="0"/>
                  <a:t>]HN</a:t>
                </a:r>
                <a:r>
                  <a:rPr lang="en-US" altLang="zh-CN" sz="2800" baseline="-25000" dirty="0"/>
                  <a:t>3</a:t>
                </a:r>
                <a:r>
                  <a:rPr lang="zh-CN" altLang="zh-CN" sz="2800" dirty="0"/>
                  <a:t>称为叠氮酸</a:t>
                </a:r>
                <a:r>
                  <a:rPr lang="en-US" altLang="zh-CN" sz="2800" dirty="0"/>
                  <a:t>,</a:t>
                </a:r>
                <a:r>
                  <a:rPr lang="zh-CN" altLang="zh-CN" sz="2800" dirty="0"/>
                  <a:t>常温下为无色有刺激性气味的液体。</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a:rPr>
                          <m:t>N</m:t>
                        </m:r>
                      </m:e>
                      <m:sub>
                        <m:r>
                          <a:rPr lang="en-US" altLang="zh-CN" sz="2800">
                            <a:latin typeface="Cambria Math"/>
                          </a:rPr>
                          <m:t>3</m:t>
                        </m:r>
                      </m:sub>
                      <m:sup>
                        <m:r>
                          <m:rPr>
                            <m:nor/>
                          </m:rPr>
                          <a:rPr lang="en-US" altLang="zh-CN" sz="2800" i="1"/>
                          <m:t>−</m:t>
                        </m:r>
                      </m:sup>
                    </m:sSubSup>
                  </m:oMath>
                </a14:m>
                <a:r>
                  <a:rPr lang="zh-CN" altLang="zh-CN" sz="2800" dirty="0"/>
                  <a:t>也被称为类卤离子。用酸与叠氮化钠反应可制得叠氨酸。而叠氮化钠可从下列反应制得</a:t>
                </a:r>
                <a:r>
                  <a:rPr lang="en-US" altLang="zh-CN" sz="2800" dirty="0"/>
                  <a:t>:NaNH</a:t>
                </a:r>
                <a:r>
                  <a:rPr lang="en-US" altLang="zh-CN" sz="2800" baseline="-25000" dirty="0"/>
                  <a:t>2 </a:t>
                </a:r>
                <a:r>
                  <a:rPr lang="en-US" altLang="zh-CN" sz="2800" dirty="0"/>
                  <a:t>+N</a:t>
                </a:r>
                <a:r>
                  <a:rPr lang="en-US" altLang="zh-CN" sz="2800" baseline="-25000" dirty="0"/>
                  <a:t>2</a:t>
                </a:r>
                <a:r>
                  <a:rPr lang="en-US" altLang="zh-CN" sz="2800" dirty="0"/>
                  <a:t>O          NaN</a:t>
                </a:r>
                <a:r>
                  <a:rPr lang="en-US" altLang="zh-CN" sz="2800" baseline="-25000" dirty="0"/>
                  <a:t>3</a:t>
                </a:r>
                <a:r>
                  <a:rPr lang="en-US" altLang="zh-CN" sz="2800" dirty="0"/>
                  <a:t>+H</a:t>
                </a:r>
                <a:r>
                  <a:rPr lang="en-US" altLang="zh-CN" sz="2800" baseline="-25000" dirty="0"/>
                  <a:t>2</a:t>
                </a:r>
                <a:r>
                  <a:rPr lang="en-US" altLang="zh-CN" sz="2800" dirty="0"/>
                  <a:t>O</a:t>
                </a:r>
                <a:r>
                  <a:rPr lang="zh-CN" altLang="zh-CN" sz="2800" dirty="0"/>
                  <a:t>。</a:t>
                </a:r>
                <a:r>
                  <a:rPr lang="en-US" altLang="zh-CN" sz="2800" dirty="0"/>
                  <a:t>HN</a:t>
                </a:r>
                <a:r>
                  <a:rPr lang="en-US" altLang="zh-CN" sz="2800" baseline="-25000" dirty="0"/>
                  <a:t>3</a:t>
                </a:r>
                <a:r>
                  <a:rPr lang="zh-CN" altLang="zh-CN" sz="2800" dirty="0"/>
                  <a:t>、浓盐酸的混合液可溶解铜、铂、金等不活泼金属</a:t>
                </a:r>
                <a:r>
                  <a:rPr lang="en-US" altLang="zh-CN" sz="2800" dirty="0"/>
                  <a:t>,</a:t>
                </a:r>
                <a:r>
                  <a:rPr lang="zh-CN" altLang="zh-CN" sz="2800" dirty="0"/>
                  <a:t>如溶解铜生成</a:t>
                </a:r>
                <a:r>
                  <a:rPr lang="en-US" altLang="zh-CN" sz="2800" dirty="0" err="1"/>
                  <a:t>CuC</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a:rPr>
                          <m:t>l</m:t>
                        </m:r>
                      </m:e>
                      <m:sub>
                        <m:r>
                          <a:rPr lang="en-US" altLang="zh-CN" sz="2800">
                            <a:latin typeface="Cambria Math"/>
                          </a:rPr>
                          <m:t>2</m:t>
                        </m:r>
                      </m:sub>
                      <m:sup>
                        <m:r>
                          <m:rPr>
                            <m:nor/>
                          </m:rPr>
                          <a:rPr lang="en-US" altLang="zh-CN" sz="2800" i="1"/>
                          <m:t>−</m:t>
                        </m:r>
                      </m:sup>
                    </m:sSubSup>
                  </m:oMath>
                </a14:m>
                <a:r>
                  <a:rPr lang="zh-CN" altLang="zh-CN" sz="2800" dirty="0"/>
                  <a:t>。铂的化合物在超导和医药上有重要应用</a:t>
                </a:r>
                <a:r>
                  <a:rPr lang="en-US" altLang="zh-CN" sz="2800" dirty="0"/>
                  <a:t>,</a:t>
                </a:r>
                <a:r>
                  <a:rPr lang="zh-CN" altLang="zh-CN" sz="2800" dirty="0"/>
                  <a:t>化学式为</a:t>
                </a:r>
                <a:r>
                  <a:rPr lang="en-US" altLang="zh-CN" sz="2800" dirty="0"/>
                  <a:t>Pt(NH</a:t>
                </a:r>
                <a:r>
                  <a:rPr lang="en-US" altLang="zh-CN" sz="2800" baseline="-25000" dirty="0"/>
                  <a:t>3</a:t>
                </a:r>
                <a:r>
                  <a:rPr lang="en-US" altLang="zh-CN" sz="2800" dirty="0"/>
                  <a:t>)</a:t>
                </a:r>
                <a:r>
                  <a:rPr lang="en-US" altLang="zh-CN" sz="2800" baseline="-25000" dirty="0"/>
                  <a:t>2</a:t>
                </a:r>
                <a:r>
                  <a:rPr lang="en-US" altLang="zh-CN" sz="2800" dirty="0"/>
                  <a:t>Cl</a:t>
                </a:r>
                <a:r>
                  <a:rPr lang="en-US" altLang="zh-CN" sz="2800" baseline="-25000" dirty="0"/>
                  <a:t>2</a:t>
                </a:r>
                <a:r>
                  <a:rPr lang="zh-CN" altLang="zh-CN" sz="2800" dirty="0"/>
                  <a:t>的化合物有两种异构体</a:t>
                </a:r>
                <a:r>
                  <a:rPr lang="en-US" altLang="zh-CN" sz="2800" dirty="0"/>
                  <a:t>,</a:t>
                </a:r>
                <a:r>
                  <a:rPr lang="zh-CN" altLang="zh-CN" sz="2800" dirty="0"/>
                  <a:t>其中</a:t>
                </a:r>
                <a:r>
                  <a:rPr lang="en-US" altLang="zh-CN" sz="2800" dirty="0"/>
                  <a:t>B</a:t>
                </a:r>
                <a:r>
                  <a:rPr lang="zh-CN" altLang="zh-CN" sz="2800" dirty="0"/>
                  <a:t>异构体具有可溶性</a:t>
                </a:r>
                <a:r>
                  <a:rPr lang="en-US" altLang="zh-CN" sz="2800" dirty="0"/>
                  <a:t>,</a:t>
                </a:r>
                <a:r>
                  <a:rPr lang="zh-CN" altLang="zh-CN" sz="2800" dirty="0"/>
                  <a:t>可用于治疗癌症。试回答下列问题</a:t>
                </a:r>
                <a:r>
                  <a:rPr lang="en-US" altLang="zh-CN" sz="2800" dirty="0"/>
                  <a:t>:</a:t>
                </a:r>
                <a:endParaRPr lang="zh-CN" altLang="zh-CN" sz="2800" dirty="0"/>
              </a:p>
              <a:p>
                <a:pPr>
                  <a:lnSpc>
                    <a:spcPct val="150000"/>
                  </a:lnSpc>
                </a:pPr>
                <a:r>
                  <a:rPr lang="en-US" altLang="zh-CN" sz="2800" dirty="0"/>
                  <a:t>(1)</a:t>
                </a:r>
                <a:r>
                  <a:rPr lang="zh-CN" altLang="zh-CN" sz="2800" dirty="0"/>
                  <a:t>基态铜原子核外电子排布式为</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(2)</a:t>
                </a:r>
                <a:r>
                  <a:rPr lang="zh-CN" altLang="zh-CN" sz="2800" dirty="0"/>
                  <a:t>元素</a:t>
                </a:r>
                <a:r>
                  <a:rPr lang="en-US" altLang="zh-CN" sz="2800" dirty="0"/>
                  <a:t>N</a:t>
                </a:r>
                <a:r>
                  <a:rPr lang="zh-CN" altLang="zh-CN" sz="2800" dirty="0"/>
                  <a:t>、</a:t>
                </a:r>
                <a:r>
                  <a:rPr lang="en-US" altLang="zh-CN" sz="2800" dirty="0"/>
                  <a:t>S</a:t>
                </a:r>
                <a:r>
                  <a:rPr lang="zh-CN" altLang="zh-CN" sz="2800" dirty="0"/>
                  <a:t>、</a:t>
                </a:r>
                <a:r>
                  <a:rPr lang="en-US" altLang="zh-CN" sz="2800" dirty="0"/>
                  <a:t>P</a:t>
                </a:r>
                <a:r>
                  <a:rPr lang="zh-CN" altLang="zh-CN" sz="2800" dirty="0"/>
                  <a:t>的第一电离能</a:t>
                </a:r>
                <a:r>
                  <a:rPr lang="en-US" altLang="zh-CN" sz="2800" dirty="0"/>
                  <a:t>(</a:t>
                </a:r>
                <a:r>
                  <a:rPr lang="en-US" altLang="zh-CN" sz="2800" i="1" dirty="0"/>
                  <a:t>I</a:t>
                </a:r>
                <a:r>
                  <a:rPr lang="en-US" altLang="zh-CN" sz="2800" baseline="-25000" dirty="0"/>
                  <a:t>1</a:t>
                </a:r>
                <a:r>
                  <a:rPr lang="en-US" altLang="zh-CN" sz="2800" dirty="0"/>
                  <a:t>)</a:t>
                </a:r>
                <a:r>
                  <a:rPr lang="zh-CN" altLang="zh-CN" sz="2800" dirty="0"/>
                  <a:t>由大到小的顺序为</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(3)</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a:rPr>
                          <m:t>N</m:t>
                        </m:r>
                      </m:e>
                      <m:sub>
                        <m:r>
                          <a:rPr lang="en-US" altLang="zh-CN" sz="2800">
                            <a:latin typeface="Cambria Math"/>
                          </a:rPr>
                          <m:t>3</m:t>
                        </m:r>
                      </m:sub>
                      <m:sup>
                        <m:r>
                          <m:rPr>
                            <m:nor/>
                          </m:rPr>
                          <a:rPr lang="en-US" altLang="zh-CN" sz="2800" i="1"/>
                          <m:t>−</m:t>
                        </m:r>
                      </m:sup>
                    </m:sSubSup>
                  </m:oMath>
                </a14:m>
                <a:r>
                  <a:rPr lang="zh-CN" altLang="zh-CN" sz="2800" dirty="0"/>
                  <a:t>的空间构型是</a:t>
                </a:r>
                <a:r>
                  <a:rPr lang="zh-CN" altLang="zh-CN" sz="2800" u="sng" dirty="0"/>
                  <a:t>　　　　</a:t>
                </a:r>
                <a:r>
                  <a:rPr lang="en-US" altLang="zh-CN" sz="2800" dirty="0"/>
                  <a:t>,</a:t>
                </a:r>
                <a:r>
                  <a:rPr lang="zh-CN" altLang="zh-CN" sz="2800" dirty="0"/>
                  <a:t>与</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a:rPr>
                          <m:t>N</m:t>
                        </m:r>
                      </m:e>
                      <m:sub>
                        <m:r>
                          <a:rPr lang="en-US" altLang="zh-CN" sz="2800">
                            <a:latin typeface="Cambria Math"/>
                          </a:rPr>
                          <m:t>3</m:t>
                        </m:r>
                      </m:sub>
                      <m:sup>
                        <m:r>
                          <m:rPr>
                            <m:nor/>
                          </m:rPr>
                          <a:rPr lang="en-US" altLang="zh-CN" sz="2800" i="1"/>
                          <m:t>−</m:t>
                        </m:r>
                      </m:sup>
                    </m:sSubSup>
                  </m:oMath>
                </a14:m>
                <a:r>
                  <a:rPr lang="zh-CN" altLang="zh-CN" sz="2800" dirty="0"/>
                  <a:t>互为等电子体的分子的化学式为</a:t>
                </a:r>
                <a:r>
                  <a:rPr lang="zh-CN" altLang="zh-CN" sz="2800" u="sng" dirty="0"/>
                  <a:t>　　　　</a:t>
                </a:r>
                <a:r>
                  <a:rPr lang="en-US" altLang="zh-CN" sz="2800" dirty="0"/>
                  <a:t>(</a:t>
                </a:r>
                <a:r>
                  <a:rPr lang="zh-CN" altLang="zh-CN" sz="2800" dirty="0"/>
                  <a:t>写一种</a:t>
                </a:r>
                <a:r>
                  <a:rPr lang="en-US" altLang="zh-CN" sz="2800" dirty="0"/>
                  <a:t>)</a:t>
                </a:r>
                <a:r>
                  <a:rPr lang="zh-CN" altLang="zh-CN" sz="2800" dirty="0"/>
                  <a:t>。</a:t>
                </a:r>
                <a:r>
                  <a:rPr lang="en-US" altLang="zh-CN" sz="2800" dirty="0"/>
                  <a:t>N</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a:rPr>
                          <m:t>H</m:t>
                        </m:r>
                      </m:e>
                      <m:sub>
                        <m:r>
                          <a:rPr lang="en-US" altLang="zh-CN" sz="2800">
                            <a:latin typeface="Cambria Math"/>
                          </a:rPr>
                          <m:t>2</m:t>
                        </m:r>
                      </m:sub>
                      <m:sup>
                        <m:r>
                          <m:rPr>
                            <m:nor/>
                          </m:rPr>
                          <a:rPr lang="en-US" altLang="zh-CN" sz="2800" i="1"/>
                          <m:t>−</m:t>
                        </m:r>
                      </m:sup>
                    </m:sSubSup>
                  </m:oMath>
                </a14:m>
                <a:r>
                  <a:rPr lang="zh-CN" altLang="zh-CN" sz="2800" dirty="0"/>
                  <a:t>的电子式为</a:t>
                </a:r>
                <a:r>
                  <a:rPr lang="zh-CN" altLang="zh-CN" sz="2800" u="sng" dirty="0"/>
                  <a:t>　　　　</a:t>
                </a:r>
                <a:r>
                  <a:rPr lang="en-US" altLang="zh-CN" sz="2800" dirty="0"/>
                  <a:t>,</a:t>
                </a:r>
                <a:r>
                  <a:rPr lang="zh-CN" altLang="zh-CN" sz="2800" dirty="0"/>
                  <a:t>其中心原子的杂化类型是</a:t>
                </a:r>
                <a:r>
                  <a:rPr lang="zh-CN" altLang="zh-CN" sz="2800" u="sng" dirty="0"/>
                  <a:t>　　　　</a:t>
                </a:r>
                <a:r>
                  <a:rPr lang="zh-CN" altLang="zh-CN" sz="2800" dirty="0"/>
                  <a:t>。</a:t>
                </a:r>
                <a:r>
                  <a:rPr lang="en-US" altLang="zh-CN" sz="2800" dirty="0"/>
                  <a:t> </a:t>
                </a:r>
                <a:endParaRPr lang="zh-CN" altLang="zh-CN" sz="2800" dirty="0"/>
              </a:p>
            </p:txBody>
          </p:sp>
        </mc:Choice>
        <mc:Fallback xmlns="">
          <p:sp>
            <p:nvSpPr>
              <p:cNvPr id="9" name="矩形 8">
                <a:extLst>
                  <a:ext uri="{FF2B5EF4-FFF2-40B4-BE49-F238E27FC236}">
                    <a16:creationId xmlns:a16="http://schemas.microsoft.com/office/drawing/2014/main" id="{EF4BE4BE-E2AD-4FCD-9686-0A449735FB3F}"/>
                  </a:ext>
                </a:extLst>
              </p:cNvPr>
              <p:cNvSpPr>
                <a:spLocks noRot="1" noChangeAspect="1" noMove="1" noResize="1" noEditPoints="1" noAdjustHandles="1" noChangeArrowheads="1" noChangeShapeType="1" noTextEdit="1"/>
              </p:cNvSpPr>
              <p:nvPr/>
            </p:nvSpPr>
            <p:spPr>
              <a:xfrm>
                <a:off x="234043" y="206723"/>
                <a:ext cx="11723913" cy="6555641"/>
              </a:xfrm>
              <a:prstGeom prst="rect">
                <a:avLst/>
              </a:prstGeom>
              <a:blipFill>
                <a:blip r:embed="rId3"/>
                <a:stretch>
                  <a:fillRect l="-1040" r="-3274" b="-558"/>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xmlns="" id="{A47163D3-E7C1-4D90-9A3C-31902436C818}"/>
              </a:ext>
            </a:extLst>
          </p:cNvPr>
          <p:cNvPicPr/>
          <p:nvPr/>
        </p:nvPicPr>
        <p:blipFill>
          <a:blip r:embed="rId4"/>
          <a:stretch>
            <a:fillRect/>
          </a:stretch>
        </p:blipFill>
        <p:spPr>
          <a:xfrm>
            <a:off x="4957762" y="1700107"/>
            <a:ext cx="693738" cy="394124"/>
          </a:xfrm>
          <a:prstGeom prst="rect">
            <a:avLst/>
          </a:prstGeom>
        </p:spPr>
      </p:pic>
    </p:spTree>
    <p:extLst>
      <p:ext uri="{BB962C8B-B14F-4D97-AF65-F5344CB8AC3E}">
        <p14:creationId xmlns:p14="http://schemas.microsoft.com/office/powerpoint/2010/main" val="81972318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9C8E2509-D347-4A0B-A477-EA57B888F130}"/>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xmlns="" id="{EF4BE4BE-E2AD-4FCD-9686-0A449735FB3F}"/>
                  </a:ext>
                </a:extLst>
              </p:cNvPr>
              <p:cNvSpPr/>
              <p:nvPr/>
            </p:nvSpPr>
            <p:spPr>
              <a:xfrm>
                <a:off x="234043" y="257523"/>
                <a:ext cx="11723913" cy="6555641"/>
              </a:xfrm>
              <a:prstGeom prst="rect">
                <a:avLst/>
              </a:prstGeom>
            </p:spPr>
            <p:txBody>
              <a:bodyPr wrap="square">
                <a:spAutoFit/>
              </a:bodyPr>
              <a:lstStyle/>
              <a:p>
                <a:pPr>
                  <a:lnSpc>
                    <a:spcPct val="150000"/>
                  </a:lnSpc>
                </a:pPr>
                <a:r>
                  <a:rPr lang="en-US" altLang="zh-CN" sz="2800" dirty="0"/>
                  <a:t>(4)</a:t>
                </a:r>
                <a:r>
                  <a:rPr lang="en-US" altLang="zh-CN" sz="2800" dirty="0" err="1"/>
                  <a:t>CuC</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a:rPr>
                          <m:t>l</m:t>
                        </m:r>
                      </m:e>
                      <m:sub>
                        <m:r>
                          <a:rPr lang="en-US" altLang="zh-CN" sz="2800">
                            <a:latin typeface="Cambria Math"/>
                          </a:rPr>
                          <m:t>2</m:t>
                        </m:r>
                      </m:sub>
                      <m:sup>
                        <m:r>
                          <m:rPr>
                            <m:nor/>
                          </m:rPr>
                          <a:rPr lang="en-US" altLang="zh-CN" sz="2800" i="1"/>
                          <m:t>−</m:t>
                        </m:r>
                      </m:sup>
                    </m:sSubSup>
                  </m:oMath>
                </a14:m>
                <a:r>
                  <a:rPr lang="zh-CN" altLang="zh-CN" sz="2800" dirty="0"/>
                  <a:t>中的化学键类型为</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(5)</a:t>
                </a:r>
                <a:r>
                  <a:rPr lang="zh-CN" altLang="zh-CN" sz="2800" dirty="0"/>
                  <a:t>可用于治疗癌症的药物</a:t>
                </a:r>
                <a:r>
                  <a:rPr lang="en-US" altLang="zh-CN" sz="2800" dirty="0"/>
                  <a:t>B</a:t>
                </a:r>
                <a:r>
                  <a:rPr lang="zh-CN" altLang="zh-CN" sz="2800" dirty="0"/>
                  <a:t>的空间构型为</a:t>
                </a:r>
                <a:r>
                  <a:rPr lang="zh-CN" altLang="zh-CN" sz="2800" u="sng" dirty="0"/>
                  <a:t>　　　　</a:t>
                </a:r>
                <a:r>
                  <a:rPr lang="zh-CN" altLang="zh-CN" sz="2800" dirty="0"/>
                  <a:t>。</a:t>
                </a:r>
                <a:r>
                  <a:rPr lang="en-US" altLang="zh-CN" sz="2800" dirty="0"/>
                  <a:t> </a:t>
                </a:r>
              </a:p>
              <a:p>
                <a:pPr>
                  <a:lnSpc>
                    <a:spcPct val="150000"/>
                  </a:lnSpc>
                </a:pPr>
                <a:r>
                  <a:rPr lang="zh-CN" altLang="zh-CN" sz="2800" b="1" dirty="0">
                    <a:solidFill>
                      <a:srgbClr val="DA251C"/>
                    </a:solidFill>
                  </a:rPr>
                  <a:t>解析</a:t>
                </a:r>
                <a:r>
                  <a:rPr lang="zh-CN" altLang="zh-CN" sz="2800" dirty="0"/>
                  <a:t>　</a:t>
                </a:r>
                <a:r>
                  <a:rPr lang="en-US" altLang="zh-CN" sz="2800" dirty="0"/>
                  <a:t>(1)</a:t>
                </a:r>
                <a:r>
                  <a:rPr lang="zh-CN" altLang="zh-CN" sz="2800" dirty="0"/>
                  <a:t>铜是</a:t>
                </a:r>
                <a:r>
                  <a:rPr lang="en-US" altLang="zh-CN" sz="2800" dirty="0"/>
                  <a:t>29</a:t>
                </a:r>
                <a:r>
                  <a:rPr lang="zh-CN" altLang="zh-CN" sz="2800" dirty="0"/>
                  <a:t>号元素</a:t>
                </a:r>
                <a:r>
                  <a:rPr lang="en-US" altLang="zh-CN" sz="2800" dirty="0"/>
                  <a:t>,</a:t>
                </a:r>
                <a:r>
                  <a:rPr lang="zh-CN" altLang="zh-CN" sz="2800" dirty="0"/>
                  <a:t>根据构造原理和洪特规则知</a:t>
                </a:r>
                <a:r>
                  <a:rPr lang="en-US" altLang="zh-CN" sz="2800" dirty="0"/>
                  <a:t>,</a:t>
                </a:r>
                <a:r>
                  <a:rPr lang="zh-CN" altLang="zh-CN" sz="2800" dirty="0"/>
                  <a:t>铜的电子排布式为</a:t>
                </a:r>
                <a:r>
                  <a:rPr lang="en-US" altLang="zh-CN" sz="2800" dirty="0"/>
                  <a:t>[</a:t>
                </a:r>
                <a:r>
                  <a:rPr lang="en-US" altLang="zh-CN" sz="2800" dirty="0" err="1"/>
                  <a:t>Ar</a:t>
                </a:r>
                <a:r>
                  <a:rPr lang="en-US" altLang="zh-CN" sz="2800" dirty="0"/>
                  <a:t>]3d</a:t>
                </a:r>
                <a:r>
                  <a:rPr lang="en-US" altLang="zh-CN" sz="2800" baseline="30000" dirty="0"/>
                  <a:t>10</a:t>
                </a:r>
                <a:r>
                  <a:rPr lang="en-US" altLang="zh-CN" sz="2800" dirty="0"/>
                  <a:t>4s</a:t>
                </a:r>
                <a:r>
                  <a:rPr lang="en-US" altLang="zh-CN" sz="2800" baseline="30000" dirty="0"/>
                  <a:t>1</a:t>
                </a:r>
                <a:r>
                  <a:rPr lang="zh-CN" altLang="zh-CN" sz="2800" dirty="0"/>
                  <a:t>或</a:t>
                </a:r>
                <a:r>
                  <a:rPr lang="en-US" altLang="zh-CN" sz="2800" dirty="0"/>
                  <a:t>1s</a:t>
                </a:r>
                <a:r>
                  <a:rPr lang="en-US" altLang="zh-CN" sz="2800" baseline="30000" dirty="0"/>
                  <a:t>2</a:t>
                </a:r>
                <a:r>
                  <a:rPr lang="en-US" altLang="zh-CN" sz="2800" dirty="0"/>
                  <a:t>2s</a:t>
                </a:r>
                <a:r>
                  <a:rPr lang="en-US" altLang="zh-CN" sz="2800" baseline="30000" dirty="0"/>
                  <a:t>2</a:t>
                </a:r>
                <a:r>
                  <a:rPr lang="en-US" altLang="zh-CN" sz="2800" dirty="0"/>
                  <a:t>2p</a:t>
                </a:r>
                <a:r>
                  <a:rPr lang="en-US" altLang="zh-CN" sz="2800" baseline="30000" dirty="0"/>
                  <a:t>6</a:t>
                </a:r>
                <a:r>
                  <a:rPr lang="en-US" altLang="zh-CN" sz="2800" dirty="0"/>
                  <a:t>3s</a:t>
                </a:r>
                <a:r>
                  <a:rPr lang="en-US" altLang="zh-CN" sz="2800" baseline="30000" dirty="0"/>
                  <a:t>2</a:t>
                </a:r>
                <a:r>
                  <a:rPr lang="en-US" altLang="zh-CN" sz="2800" dirty="0"/>
                  <a:t>3p</a:t>
                </a:r>
                <a:r>
                  <a:rPr lang="en-US" altLang="zh-CN" sz="2800" baseline="30000" dirty="0"/>
                  <a:t>6</a:t>
                </a:r>
                <a:r>
                  <a:rPr lang="en-US" altLang="zh-CN" sz="2800" dirty="0"/>
                  <a:t>3d</a:t>
                </a:r>
                <a:r>
                  <a:rPr lang="en-US" altLang="zh-CN" sz="2800" baseline="30000" dirty="0"/>
                  <a:t>10</a:t>
                </a:r>
                <a:r>
                  <a:rPr lang="en-US" altLang="zh-CN" sz="2800" dirty="0"/>
                  <a:t>4s</a:t>
                </a:r>
                <a:r>
                  <a:rPr lang="en-US" altLang="zh-CN" sz="2800" baseline="30000" dirty="0"/>
                  <a:t>1</a:t>
                </a:r>
                <a:r>
                  <a:rPr lang="zh-CN" altLang="zh-CN" sz="2800" dirty="0"/>
                  <a:t>。</a:t>
                </a:r>
                <a:r>
                  <a:rPr lang="en-US" altLang="zh-CN" sz="2800" dirty="0"/>
                  <a:t>(2)</a:t>
                </a:r>
                <a:r>
                  <a:rPr lang="zh-CN" altLang="zh-CN" sz="2800" dirty="0"/>
                  <a:t>周期表中同主族元素</a:t>
                </a:r>
                <a:r>
                  <a:rPr lang="en-US" altLang="zh-CN" sz="2800" dirty="0"/>
                  <a:t>,</a:t>
                </a:r>
                <a:r>
                  <a:rPr lang="zh-CN" altLang="zh-CN" sz="2800" dirty="0"/>
                  <a:t>从上到下第一电离能逐渐减小</a:t>
                </a:r>
                <a:r>
                  <a:rPr lang="en-US" altLang="zh-CN" sz="2800" dirty="0"/>
                  <a:t>,</a:t>
                </a:r>
                <a:r>
                  <a:rPr lang="zh-CN" altLang="zh-CN" sz="2800" dirty="0"/>
                  <a:t>氮原子的</a:t>
                </a:r>
                <a:r>
                  <a:rPr lang="en-US" altLang="zh-CN" sz="2800" dirty="0"/>
                  <a:t>2p</a:t>
                </a:r>
                <a:r>
                  <a:rPr lang="zh-CN" altLang="zh-CN" sz="2800" dirty="0"/>
                  <a:t>轨道和磷原子的</a:t>
                </a:r>
                <a:r>
                  <a:rPr lang="en-US" altLang="zh-CN" sz="2800" dirty="0"/>
                  <a:t>3p</a:t>
                </a:r>
                <a:r>
                  <a:rPr lang="zh-CN" altLang="zh-CN" sz="2800" dirty="0"/>
                  <a:t>轨道均处于半充满的稳定状态</a:t>
                </a:r>
                <a:r>
                  <a:rPr lang="en-US" altLang="zh-CN" sz="2800" dirty="0"/>
                  <a:t>,</a:t>
                </a:r>
                <a:r>
                  <a:rPr lang="zh-CN" altLang="zh-CN" sz="2800" dirty="0"/>
                  <a:t>第一电离能比硫的大。</a:t>
                </a:r>
                <a:r>
                  <a:rPr lang="en-US" altLang="zh-CN" sz="2800" dirty="0"/>
                  <a:t>(3)</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a:rPr>
                          <m:t>N</m:t>
                        </m:r>
                      </m:e>
                      <m:sub>
                        <m:r>
                          <a:rPr lang="en-US" altLang="zh-CN" sz="2800">
                            <a:latin typeface="Cambria Math"/>
                          </a:rPr>
                          <m:t>3</m:t>
                        </m:r>
                      </m:sub>
                      <m:sup>
                        <m:r>
                          <m:rPr>
                            <m:nor/>
                          </m:rPr>
                          <a:rPr lang="en-US" altLang="zh-CN" sz="2800" i="1"/>
                          <m:t>−</m:t>
                        </m:r>
                      </m:sup>
                    </m:sSubSup>
                  </m:oMath>
                </a14:m>
                <a:r>
                  <a:rPr lang="zh-CN" altLang="zh-CN" sz="2800" dirty="0"/>
                  <a:t>的价电子数为</a:t>
                </a:r>
                <a:r>
                  <a:rPr lang="en-US" altLang="zh-CN" sz="2800" dirty="0"/>
                  <a:t>16,</a:t>
                </a:r>
                <a:r>
                  <a:rPr lang="zh-CN" altLang="zh-CN" sz="2800" dirty="0"/>
                  <a:t>其等电子体为</a:t>
                </a:r>
                <a:r>
                  <a:rPr lang="en-US" altLang="zh-CN" sz="2800" dirty="0"/>
                  <a:t>CO</a:t>
                </a:r>
                <a:r>
                  <a:rPr lang="en-US" altLang="zh-CN" sz="2800" baseline="-25000" dirty="0"/>
                  <a:t>2</a:t>
                </a:r>
                <a:r>
                  <a:rPr lang="zh-CN" altLang="zh-CN" sz="2800" dirty="0"/>
                  <a:t>、</a:t>
                </a:r>
                <a:r>
                  <a:rPr lang="en-US" altLang="zh-CN" sz="2800" dirty="0"/>
                  <a:t>CS</a:t>
                </a:r>
                <a:r>
                  <a:rPr lang="en-US" altLang="zh-CN" sz="2800" baseline="-25000" dirty="0"/>
                  <a:t>2</a:t>
                </a:r>
                <a:r>
                  <a:rPr lang="zh-CN" altLang="zh-CN" sz="2800" dirty="0"/>
                  <a:t>、</a:t>
                </a:r>
                <a:r>
                  <a:rPr lang="en-US" altLang="zh-CN" sz="2800" dirty="0"/>
                  <a:t>BeCl</a:t>
                </a:r>
                <a:r>
                  <a:rPr lang="en-US" altLang="zh-CN" sz="2800" baseline="-25000" dirty="0"/>
                  <a:t>2</a:t>
                </a:r>
                <a:r>
                  <a:rPr lang="zh-CN" altLang="zh-CN" sz="2800" dirty="0"/>
                  <a:t>、</a:t>
                </a:r>
                <a:r>
                  <a:rPr lang="en-US" altLang="zh-CN" sz="2800" dirty="0"/>
                  <a:t>N</a:t>
                </a:r>
                <a:r>
                  <a:rPr lang="en-US" altLang="zh-CN" sz="2800" baseline="-25000" dirty="0"/>
                  <a:t>2</a:t>
                </a:r>
                <a:r>
                  <a:rPr lang="en-US" altLang="zh-CN" sz="2800" dirty="0"/>
                  <a:t>O</a:t>
                </a:r>
                <a:r>
                  <a:rPr lang="zh-CN" altLang="zh-CN" sz="2800" dirty="0"/>
                  <a:t>等</a:t>
                </a:r>
                <a:r>
                  <a:rPr lang="en-US" altLang="zh-CN" sz="2800" dirty="0"/>
                  <a:t>,</a:t>
                </a:r>
                <a:r>
                  <a:rPr lang="zh-CN" altLang="zh-CN" sz="2800" dirty="0"/>
                  <a:t>且结构相似</a:t>
                </a:r>
                <a:r>
                  <a:rPr lang="en-US" altLang="zh-CN" sz="2800" dirty="0"/>
                  <a:t>,</a:t>
                </a:r>
                <a:r>
                  <a:rPr lang="zh-CN" altLang="zh-CN" sz="2800" dirty="0"/>
                  <a:t>为直线形分子。</a:t>
                </a:r>
                <a:r>
                  <a:rPr lang="en-US" altLang="zh-CN" sz="2800" dirty="0"/>
                  <a:t>N</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a:rPr>
                          <m:t>H</m:t>
                        </m:r>
                      </m:e>
                      <m:sub>
                        <m:r>
                          <a:rPr lang="en-US" altLang="zh-CN" sz="2800">
                            <a:latin typeface="Cambria Math"/>
                          </a:rPr>
                          <m:t>2</m:t>
                        </m:r>
                      </m:sub>
                      <m:sup>
                        <m:r>
                          <m:rPr>
                            <m:nor/>
                          </m:rPr>
                          <a:rPr lang="en-US" altLang="zh-CN" sz="2800" i="1"/>
                          <m:t>−</m:t>
                        </m:r>
                      </m:sup>
                    </m:sSubSup>
                  </m:oMath>
                </a14:m>
                <a:r>
                  <a:rPr lang="zh-CN" altLang="zh-CN" sz="2800" dirty="0"/>
                  <a:t>的电子式为</a:t>
                </a:r>
                <a:r>
                  <a:rPr lang="en-US" altLang="zh-CN" sz="2800" dirty="0"/>
                  <a:t>               </a:t>
                </a:r>
                <a:r>
                  <a:rPr lang="zh-CN" altLang="en-US" sz="2800" dirty="0"/>
                  <a:t>，</a:t>
                </a:r>
                <a:r>
                  <a:rPr lang="zh-CN" altLang="zh-CN" sz="2800" dirty="0"/>
                  <a:t>氮原子的价电子对数为</a:t>
                </a:r>
                <a:r>
                  <a:rPr lang="en-US" altLang="zh-CN" sz="2800" dirty="0"/>
                  <a:t>4,</a:t>
                </a:r>
                <a:r>
                  <a:rPr lang="zh-CN" altLang="zh-CN" sz="2800" dirty="0"/>
                  <a:t>采取</a:t>
                </a:r>
                <a:r>
                  <a:rPr lang="en-US" altLang="zh-CN" sz="2800" dirty="0"/>
                  <a:t>sp</a:t>
                </a:r>
                <a:r>
                  <a:rPr lang="en-US" altLang="zh-CN" sz="2800" baseline="30000" dirty="0"/>
                  <a:t>3</a:t>
                </a:r>
                <a:r>
                  <a:rPr lang="zh-CN" altLang="zh-CN" sz="2800" dirty="0"/>
                  <a:t>杂化。</a:t>
                </a:r>
                <a:r>
                  <a:rPr lang="en-US" altLang="zh-CN" sz="2800" dirty="0"/>
                  <a:t>(4)</a:t>
                </a:r>
                <a:r>
                  <a:rPr lang="en-US" altLang="zh-CN" sz="2800" dirty="0" err="1"/>
                  <a:t>CuC</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a:rPr>
                          <m:t>l</m:t>
                        </m:r>
                      </m:e>
                      <m:sub>
                        <m:r>
                          <a:rPr lang="en-US" altLang="zh-CN" sz="2800">
                            <a:latin typeface="Cambria Math"/>
                          </a:rPr>
                          <m:t>2</m:t>
                        </m:r>
                      </m:sub>
                      <m:sup>
                        <m:r>
                          <m:rPr>
                            <m:nor/>
                          </m:rPr>
                          <a:rPr lang="en-US" altLang="zh-CN" sz="2800" i="1"/>
                          <m:t>−</m:t>
                        </m:r>
                      </m:sup>
                    </m:sSubSup>
                  </m:oMath>
                </a14:m>
                <a:r>
                  <a:rPr lang="zh-CN" altLang="zh-CN" sz="2800" dirty="0"/>
                  <a:t>中</a:t>
                </a:r>
                <a:r>
                  <a:rPr lang="en-US" altLang="zh-CN" sz="2800" dirty="0"/>
                  <a:t>Cu</a:t>
                </a:r>
                <a:r>
                  <a:rPr lang="en-US" altLang="zh-CN" sz="2800" baseline="30000" dirty="0"/>
                  <a:t>+</a:t>
                </a:r>
                <a:r>
                  <a:rPr lang="zh-CN" altLang="zh-CN" sz="2800" dirty="0"/>
                  <a:t>提供空轨道与</a:t>
                </a:r>
                <a:r>
                  <a:rPr lang="en-US" altLang="zh-CN" sz="2800" dirty="0"/>
                  <a:t>Cl</a:t>
                </a:r>
                <a:r>
                  <a:rPr lang="en-US" altLang="zh-CN" sz="2800" baseline="30000" dirty="0"/>
                  <a:t>-</a:t>
                </a:r>
                <a:r>
                  <a:rPr lang="zh-CN" altLang="zh-CN" sz="2800" dirty="0"/>
                  <a:t>形成配位键。</a:t>
                </a:r>
                <a:r>
                  <a:rPr lang="en-US" altLang="zh-CN" sz="2800" dirty="0"/>
                  <a:t>(5)B</a:t>
                </a:r>
                <a:r>
                  <a:rPr lang="zh-CN" altLang="zh-CN" sz="2800" dirty="0"/>
                  <a:t>为</a:t>
                </a:r>
                <a:r>
                  <a:rPr lang="en-US" altLang="zh-CN" sz="2800" dirty="0"/>
                  <a:t>AB</a:t>
                </a:r>
                <a:r>
                  <a:rPr lang="en-US" altLang="zh-CN" sz="2800" baseline="-25000" dirty="0"/>
                  <a:t>4</a:t>
                </a:r>
                <a:r>
                  <a:rPr lang="zh-CN" altLang="zh-CN" sz="2800" dirty="0"/>
                  <a:t>型分子</a:t>
                </a:r>
                <a:r>
                  <a:rPr lang="en-US" altLang="zh-CN" sz="2800" dirty="0"/>
                  <a:t>,AB</a:t>
                </a:r>
                <a:r>
                  <a:rPr lang="en-US" altLang="zh-CN" sz="2800" baseline="-25000" dirty="0"/>
                  <a:t>4</a:t>
                </a:r>
                <a:r>
                  <a:rPr lang="zh-CN" altLang="zh-CN" sz="2800" dirty="0"/>
                  <a:t>型分子为平面四边形结构时有两种同分异构体。</a:t>
                </a:r>
              </a:p>
            </p:txBody>
          </p:sp>
        </mc:Choice>
        <mc:Fallback xmlns="">
          <p:sp>
            <p:nvSpPr>
              <p:cNvPr id="9" name="矩形 8">
                <a:extLst>
                  <a:ext uri="{FF2B5EF4-FFF2-40B4-BE49-F238E27FC236}">
                    <a16:creationId xmlns:a16="http://schemas.microsoft.com/office/drawing/2014/main" id="{EF4BE4BE-E2AD-4FCD-9686-0A449735FB3F}"/>
                  </a:ext>
                </a:extLst>
              </p:cNvPr>
              <p:cNvSpPr>
                <a:spLocks noRot="1" noChangeAspect="1" noMove="1" noResize="1" noEditPoints="1" noAdjustHandles="1" noChangeArrowheads="1" noChangeShapeType="1" noTextEdit="1"/>
              </p:cNvSpPr>
              <p:nvPr/>
            </p:nvSpPr>
            <p:spPr>
              <a:xfrm>
                <a:off x="234043" y="257523"/>
                <a:ext cx="11723913" cy="6555641"/>
              </a:xfrm>
              <a:prstGeom prst="rect">
                <a:avLst/>
              </a:prstGeom>
              <a:blipFill>
                <a:blip r:embed="rId3"/>
                <a:stretch>
                  <a:fillRect l="-1040" r="-572" b="-465"/>
                </a:stretch>
              </a:blipFill>
            </p:spPr>
            <p:txBody>
              <a:bodyPr/>
              <a:lstStyle/>
              <a:p>
                <a:r>
                  <a:rPr lang="zh-CN" altLang="en-US">
                    <a:noFill/>
                  </a:rPr>
                  <a:t> </a:t>
                </a:r>
              </a:p>
            </p:txBody>
          </p:sp>
        </mc:Fallback>
      </mc:AlternateContent>
      <p:pic>
        <p:nvPicPr>
          <p:cNvPr id="4" name="18DYEBHXS21.jpg" descr="id:2147515022;FounderCES">
            <a:extLst>
              <a:ext uri="{FF2B5EF4-FFF2-40B4-BE49-F238E27FC236}">
                <a16:creationId xmlns:a16="http://schemas.microsoft.com/office/drawing/2014/main" xmlns="" id="{2A07D895-3CFB-4DA7-9062-4E3F5841FC6C}"/>
              </a:ext>
            </a:extLst>
          </p:cNvPr>
          <p:cNvPicPr/>
          <p:nvPr/>
        </p:nvPicPr>
        <p:blipFill>
          <a:blip r:embed="rId4"/>
          <a:stretch>
            <a:fillRect/>
          </a:stretch>
        </p:blipFill>
        <p:spPr>
          <a:xfrm>
            <a:off x="9652317" y="4190719"/>
            <a:ext cx="1256983" cy="536856"/>
          </a:xfrm>
          <a:prstGeom prst="rect">
            <a:avLst/>
          </a:prstGeom>
        </p:spPr>
      </p:pic>
    </p:spTree>
    <p:extLst>
      <p:ext uri="{BB962C8B-B14F-4D97-AF65-F5344CB8AC3E}">
        <p14:creationId xmlns:p14="http://schemas.microsoft.com/office/powerpoint/2010/main" val="35331074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9C8E2509-D347-4A0B-A477-EA57B888F130}"/>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
        <p:nvSpPr>
          <p:cNvPr id="9" name="矩形 8">
            <a:extLst>
              <a:ext uri="{FF2B5EF4-FFF2-40B4-BE49-F238E27FC236}">
                <a16:creationId xmlns:a16="http://schemas.microsoft.com/office/drawing/2014/main" xmlns="" id="{EF4BE4BE-E2AD-4FCD-9686-0A449735FB3F}"/>
              </a:ext>
            </a:extLst>
          </p:cNvPr>
          <p:cNvSpPr/>
          <p:nvPr/>
        </p:nvSpPr>
        <p:spPr>
          <a:xfrm>
            <a:off x="234043" y="409923"/>
            <a:ext cx="11723913" cy="2246769"/>
          </a:xfrm>
          <a:prstGeom prst="rect">
            <a:avLst/>
          </a:prstGeom>
        </p:spPr>
        <p:txBody>
          <a:bodyPr wrap="square">
            <a:spAutoFit/>
          </a:bodyPr>
          <a:lstStyle/>
          <a:p>
            <a:pPr>
              <a:lnSpc>
                <a:spcPct val="150000"/>
              </a:lnSpc>
            </a:pPr>
            <a:r>
              <a:rPr lang="zh-CN" altLang="zh-CN" sz="2800" b="1" dirty="0">
                <a:solidFill>
                  <a:srgbClr val="DA251C"/>
                </a:solidFill>
              </a:rPr>
              <a:t>答案</a:t>
            </a:r>
            <a:r>
              <a:rPr lang="zh-CN" altLang="zh-CN" sz="2800" dirty="0"/>
              <a:t>　</a:t>
            </a:r>
            <a:r>
              <a:rPr lang="en-US" altLang="zh-CN" sz="2800" dirty="0"/>
              <a:t>(1) 1s</a:t>
            </a:r>
            <a:r>
              <a:rPr lang="en-US" altLang="zh-CN" sz="2800" baseline="30000" dirty="0"/>
              <a:t>2</a:t>
            </a:r>
            <a:r>
              <a:rPr lang="en-US" altLang="zh-CN" sz="2800" dirty="0"/>
              <a:t>2s</a:t>
            </a:r>
            <a:r>
              <a:rPr lang="en-US" altLang="zh-CN" sz="2800" baseline="30000" dirty="0"/>
              <a:t>2</a:t>
            </a:r>
            <a:r>
              <a:rPr lang="en-US" altLang="zh-CN" sz="2800" dirty="0"/>
              <a:t>2p</a:t>
            </a:r>
            <a:r>
              <a:rPr lang="en-US" altLang="zh-CN" sz="2800" baseline="30000" dirty="0"/>
              <a:t>6</a:t>
            </a:r>
            <a:r>
              <a:rPr lang="en-US" altLang="zh-CN" sz="2800" dirty="0"/>
              <a:t>3s</a:t>
            </a:r>
            <a:r>
              <a:rPr lang="en-US" altLang="zh-CN" sz="2800" baseline="30000" dirty="0"/>
              <a:t>2</a:t>
            </a:r>
            <a:r>
              <a:rPr lang="en-US" altLang="zh-CN" sz="2800" dirty="0"/>
              <a:t>3p</a:t>
            </a:r>
            <a:r>
              <a:rPr lang="en-US" altLang="zh-CN" sz="2800" baseline="30000" dirty="0"/>
              <a:t>6</a:t>
            </a:r>
            <a:r>
              <a:rPr lang="en-US" altLang="zh-CN" sz="2800" dirty="0"/>
              <a:t>3d</a:t>
            </a:r>
            <a:r>
              <a:rPr lang="en-US" altLang="zh-CN" sz="2800" baseline="30000" dirty="0"/>
              <a:t>10</a:t>
            </a:r>
            <a:r>
              <a:rPr lang="en-US" altLang="zh-CN" sz="2800" dirty="0"/>
              <a:t>4s</a:t>
            </a:r>
            <a:r>
              <a:rPr lang="en-US" altLang="zh-CN" sz="2800" baseline="30000" dirty="0"/>
              <a:t>1</a:t>
            </a:r>
            <a:r>
              <a:rPr lang="zh-CN" altLang="zh-CN" sz="2800" dirty="0"/>
              <a:t>或 </a:t>
            </a:r>
            <a:r>
              <a:rPr lang="en-US" altLang="zh-CN" sz="2800" dirty="0"/>
              <a:t>[</a:t>
            </a:r>
            <a:r>
              <a:rPr lang="en-US" altLang="zh-CN" sz="2800" dirty="0" err="1"/>
              <a:t>Ar</a:t>
            </a:r>
            <a:r>
              <a:rPr lang="en-US" altLang="zh-CN" sz="2800" dirty="0"/>
              <a:t>]3d</a:t>
            </a:r>
            <a:r>
              <a:rPr lang="en-US" altLang="zh-CN" sz="2800" baseline="30000" dirty="0"/>
              <a:t>10</a:t>
            </a:r>
            <a:r>
              <a:rPr lang="en-US" altLang="zh-CN" sz="2800" dirty="0"/>
              <a:t>4s</a:t>
            </a:r>
            <a:r>
              <a:rPr lang="en-US" altLang="zh-CN" sz="2800" baseline="30000" dirty="0"/>
              <a:t>1</a:t>
            </a:r>
            <a:r>
              <a:rPr lang="zh-CN" altLang="zh-CN" sz="2800" dirty="0"/>
              <a:t>　</a:t>
            </a:r>
            <a:r>
              <a:rPr lang="en-US" altLang="zh-CN" sz="2800" dirty="0"/>
              <a:t>(2)N&gt;P&gt;S</a:t>
            </a:r>
            <a:r>
              <a:rPr lang="zh-CN" altLang="zh-CN" sz="2800" dirty="0"/>
              <a:t>　</a:t>
            </a:r>
            <a:r>
              <a:rPr lang="en-US" altLang="zh-CN" sz="2800" dirty="0"/>
              <a:t>(3)</a:t>
            </a:r>
            <a:r>
              <a:rPr lang="zh-CN" altLang="zh-CN" sz="2800" dirty="0"/>
              <a:t>直线形</a:t>
            </a:r>
            <a:endParaRPr lang="en-US" altLang="zh-CN" sz="2800" dirty="0"/>
          </a:p>
          <a:p>
            <a:r>
              <a:rPr lang="en-US" altLang="zh-CN" sz="2800" dirty="0"/>
              <a:t> </a:t>
            </a:r>
          </a:p>
          <a:p>
            <a:r>
              <a:rPr lang="zh-CN" altLang="zh-CN" sz="2800" dirty="0"/>
              <a:t>　</a:t>
            </a:r>
            <a:r>
              <a:rPr lang="en-US" altLang="zh-CN" sz="2800" dirty="0"/>
              <a:t>CO</a:t>
            </a:r>
            <a:r>
              <a:rPr lang="en-US" altLang="zh-CN" sz="2800" baseline="-25000" dirty="0"/>
              <a:t>2</a:t>
            </a:r>
            <a:r>
              <a:rPr lang="en-US" altLang="zh-CN" sz="2800" dirty="0"/>
              <a:t>(</a:t>
            </a:r>
            <a:r>
              <a:rPr lang="zh-CN" altLang="zh-CN" sz="2800" dirty="0"/>
              <a:t>或</a:t>
            </a:r>
            <a:r>
              <a:rPr lang="en-US" altLang="zh-CN" sz="2800" dirty="0"/>
              <a:t>CS</a:t>
            </a:r>
            <a:r>
              <a:rPr lang="en-US" altLang="zh-CN" sz="2800" baseline="-25000" dirty="0"/>
              <a:t>2</a:t>
            </a:r>
            <a:r>
              <a:rPr lang="zh-CN" altLang="zh-CN" sz="2800" dirty="0"/>
              <a:t>、</a:t>
            </a:r>
            <a:r>
              <a:rPr lang="en-US" altLang="zh-CN" sz="2800" dirty="0"/>
              <a:t>N</a:t>
            </a:r>
            <a:r>
              <a:rPr lang="en-US" altLang="zh-CN" sz="2800" baseline="-25000" dirty="0"/>
              <a:t>2</a:t>
            </a:r>
            <a:r>
              <a:rPr lang="en-US" altLang="zh-CN" sz="2800" dirty="0"/>
              <a:t>O</a:t>
            </a:r>
            <a:r>
              <a:rPr lang="zh-CN" altLang="zh-CN" sz="2800" dirty="0"/>
              <a:t>、</a:t>
            </a:r>
            <a:r>
              <a:rPr lang="en-US" altLang="zh-CN" sz="2800" dirty="0"/>
              <a:t>BeCl</a:t>
            </a:r>
            <a:r>
              <a:rPr lang="en-US" altLang="zh-CN" sz="2800" baseline="-25000" dirty="0"/>
              <a:t>2</a:t>
            </a:r>
            <a:r>
              <a:rPr lang="zh-CN" altLang="zh-CN" sz="2800" dirty="0"/>
              <a:t>等</a:t>
            </a:r>
            <a:r>
              <a:rPr lang="en-US" altLang="zh-CN" sz="2800" dirty="0"/>
              <a:t>)   </a:t>
            </a:r>
            <a:r>
              <a:rPr lang="zh-CN" altLang="zh-CN" sz="2800" dirty="0"/>
              <a:t>　</a:t>
            </a:r>
            <a:r>
              <a:rPr lang="en-US" altLang="zh-CN" sz="2800" dirty="0"/>
              <a:t>            sp</a:t>
            </a:r>
            <a:r>
              <a:rPr lang="en-US" altLang="zh-CN" sz="2800" baseline="30000" dirty="0"/>
              <a:t>3</a:t>
            </a:r>
            <a:r>
              <a:rPr lang="zh-CN" altLang="zh-CN" sz="2800" dirty="0"/>
              <a:t>　</a:t>
            </a:r>
            <a:r>
              <a:rPr lang="en-US" altLang="zh-CN" sz="2800" dirty="0"/>
              <a:t>(4)</a:t>
            </a:r>
            <a:r>
              <a:rPr lang="zh-CN" altLang="zh-CN" sz="2800" dirty="0"/>
              <a:t>配位键　</a:t>
            </a:r>
            <a:r>
              <a:rPr lang="en-US" altLang="zh-CN" sz="2800" dirty="0"/>
              <a:t>(5)</a:t>
            </a:r>
            <a:r>
              <a:rPr lang="zh-CN" altLang="zh-CN" sz="2800" dirty="0"/>
              <a:t>平面四边形</a:t>
            </a:r>
          </a:p>
          <a:p>
            <a:pPr>
              <a:lnSpc>
                <a:spcPct val="150000"/>
              </a:lnSpc>
            </a:pPr>
            <a:endParaRPr lang="en-US" altLang="zh-CN" sz="2800" dirty="0"/>
          </a:p>
        </p:txBody>
      </p:sp>
      <p:pic>
        <p:nvPicPr>
          <p:cNvPr id="4" name="18DYEBHXS21.jpg" descr="id:2147515036;FounderCES">
            <a:extLst>
              <a:ext uri="{FF2B5EF4-FFF2-40B4-BE49-F238E27FC236}">
                <a16:creationId xmlns:a16="http://schemas.microsoft.com/office/drawing/2014/main" xmlns="" id="{C1469BEE-22F3-47D8-B55B-A9D7177FAF44}"/>
              </a:ext>
            </a:extLst>
          </p:cNvPr>
          <p:cNvPicPr/>
          <p:nvPr/>
        </p:nvPicPr>
        <p:blipFill>
          <a:blip r:embed="rId3"/>
          <a:stretch>
            <a:fillRect/>
          </a:stretch>
        </p:blipFill>
        <p:spPr>
          <a:xfrm>
            <a:off x="5207317" y="1412429"/>
            <a:ext cx="1358583" cy="580249"/>
          </a:xfrm>
          <a:prstGeom prst="rect">
            <a:avLst/>
          </a:prstGeom>
        </p:spPr>
      </p:pic>
    </p:spTree>
    <p:extLst>
      <p:ext uri="{BB962C8B-B14F-4D97-AF65-F5344CB8AC3E}">
        <p14:creationId xmlns:p14="http://schemas.microsoft.com/office/powerpoint/2010/main" val="255604141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990601" y="-2"/>
            <a:ext cx="3390899"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ea typeface="微软雅黑" panose="020B0503020204020204" pitchFamily="34" charset="-122"/>
              </a:rPr>
              <a:t>方法</a:t>
            </a:r>
            <a:r>
              <a:rPr lang="en-US" altLang="zh-CN" sz="2800" dirty="0">
                <a:solidFill>
                  <a:srgbClr val="DA251C"/>
                </a:solidFill>
                <a:ea typeface="微软雅黑" panose="020B0503020204020204" pitchFamily="34" charset="-122"/>
              </a:rPr>
              <a:t>4   </a:t>
            </a:r>
            <a:r>
              <a:rPr lang="zh-CN" altLang="en-US" sz="2800" dirty="0">
                <a:solidFill>
                  <a:srgbClr val="DA251C"/>
                </a:solidFill>
                <a:ea typeface="微软雅黑" panose="020B0503020204020204" pitchFamily="34" charset="-122"/>
              </a:rPr>
              <a:t>分子的性质</a:t>
            </a:r>
          </a:p>
        </p:txBody>
      </p:sp>
      <p:sp>
        <p:nvSpPr>
          <p:cNvPr id="2" name="矩形 1"/>
          <p:cNvSpPr/>
          <p:nvPr/>
        </p:nvSpPr>
        <p:spPr>
          <a:xfrm>
            <a:off x="234043" y="732194"/>
            <a:ext cx="11723913" cy="1384995"/>
          </a:xfrm>
          <a:prstGeom prst="rect">
            <a:avLst/>
          </a:prstGeom>
        </p:spPr>
        <p:txBody>
          <a:bodyPr wrap="square">
            <a:spAutoFit/>
          </a:bodyPr>
          <a:lstStyle/>
          <a:p>
            <a:pPr>
              <a:lnSpc>
                <a:spcPct val="150000"/>
              </a:lnSpc>
              <a:spcAft>
                <a:spcPts val="0"/>
              </a:spcAft>
            </a:pPr>
            <a:r>
              <a:rPr lang="zh-CN" altLang="en-US" sz="2800" b="1" dirty="0">
                <a:solidFill>
                  <a:srgbClr val="DA251C"/>
                </a:solidFill>
                <a:cs typeface="Times New Roman" panose="02020603050405020304" pitchFamily="18" charset="0"/>
              </a:rPr>
              <a:t>方法解读：</a:t>
            </a:r>
            <a:endParaRPr lang="en-US" altLang="zh-CN" sz="2800" b="1" dirty="0">
              <a:solidFill>
                <a:srgbClr val="DA251C"/>
              </a:solidFill>
              <a:cs typeface="Times New Roman" panose="02020603050405020304" pitchFamily="18" charset="0"/>
            </a:endParaRPr>
          </a:p>
          <a:p>
            <a:pPr>
              <a:lnSpc>
                <a:spcPct val="150000"/>
              </a:lnSpc>
            </a:pPr>
            <a:r>
              <a:rPr lang="en-US" altLang="zh-CN" sz="2800" b="1" dirty="0"/>
              <a:t>1.</a:t>
            </a:r>
            <a:r>
              <a:rPr lang="zh-CN" altLang="en-US" sz="2800" b="1" dirty="0"/>
              <a:t>共价键与范德华力、氢键的比较</a:t>
            </a:r>
            <a:endParaRPr lang="zh-CN" altLang="zh-CN" sz="2800" b="1" dirty="0"/>
          </a:p>
        </p:txBody>
      </p:sp>
      <p:graphicFrame>
        <p:nvGraphicFramePr>
          <p:cNvPr id="3" name="表格 2">
            <a:extLst>
              <a:ext uri="{FF2B5EF4-FFF2-40B4-BE49-F238E27FC236}">
                <a16:creationId xmlns:a16="http://schemas.microsoft.com/office/drawing/2014/main" xmlns="" id="{93B6C256-5294-41AB-A557-048836C6EA5A}"/>
              </a:ext>
            </a:extLst>
          </p:cNvPr>
          <p:cNvGraphicFramePr>
            <a:graphicFrameLocks noGrp="1"/>
          </p:cNvGraphicFramePr>
          <p:nvPr>
            <p:extLst>
              <p:ext uri="{D42A27DB-BD31-4B8C-83A1-F6EECF244321}">
                <p14:modId xmlns:p14="http://schemas.microsoft.com/office/powerpoint/2010/main" val="3584214065"/>
              </p:ext>
            </p:extLst>
          </p:nvPr>
        </p:nvGraphicFramePr>
        <p:xfrm>
          <a:off x="406400" y="2079088"/>
          <a:ext cx="11061700" cy="4336225"/>
        </p:xfrm>
        <a:graphic>
          <a:graphicData uri="http://schemas.openxmlformats.org/drawingml/2006/table">
            <a:tbl>
              <a:tblPr firstRow="1" firstCol="1" bandRow="1">
                <a:tableStyleId>{5C22544A-7EE6-4342-B048-85BDC9FD1C3A}</a:tableStyleId>
              </a:tblPr>
              <a:tblGrid>
                <a:gridCol w="1538514">
                  <a:extLst>
                    <a:ext uri="{9D8B030D-6E8A-4147-A177-3AD203B41FA5}">
                      <a16:colId xmlns:a16="http://schemas.microsoft.com/office/drawing/2014/main" xmlns="" val="4181404788"/>
                    </a:ext>
                  </a:extLst>
                </a:gridCol>
                <a:gridCol w="2873829">
                  <a:extLst>
                    <a:ext uri="{9D8B030D-6E8A-4147-A177-3AD203B41FA5}">
                      <a16:colId xmlns:a16="http://schemas.microsoft.com/office/drawing/2014/main" xmlns="" val="2123491165"/>
                    </a:ext>
                  </a:extLst>
                </a:gridCol>
                <a:gridCol w="4513943">
                  <a:extLst>
                    <a:ext uri="{9D8B030D-6E8A-4147-A177-3AD203B41FA5}">
                      <a16:colId xmlns:a16="http://schemas.microsoft.com/office/drawing/2014/main" xmlns="" val="2488386848"/>
                    </a:ext>
                  </a:extLst>
                </a:gridCol>
                <a:gridCol w="2135414">
                  <a:extLst>
                    <a:ext uri="{9D8B030D-6E8A-4147-A177-3AD203B41FA5}">
                      <a16:colId xmlns:a16="http://schemas.microsoft.com/office/drawing/2014/main" xmlns="" val="2031068783"/>
                    </a:ext>
                  </a:extLst>
                </a:gridCol>
              </a:tblGrid>
              <a:tr h="481803">
                <a:tc>
                  <a:txBody>
                    <a:bodyPr/>
                    <a:lstStyle/>
                    <a:p>
                      <a:pPr algn="ctr">
                        <a:lnSpc>
                          <a:spcPct val="110000"/>
                        </a:lnSpc>
                        <a:spcAft>
                          <a:spcPts val="0"/>
                        </a:spcAft>
                      </a:pPr>
                      <a:r>
                        <a:rPr lang="en-US" sz="2800" b="0">
                          <a:solidFill>
                            <a:schemeClr val="tx1"/>
                          </a:solidFill>
                          <a:effectLst/>
                        </a:rPr>
                        <a:t> </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0000"/>
                        </a:lnSpc>
                        <a:spcAft>
                          <a:spcPts val="0"/>
                        </a:spcAft>
                      </a:pPr>
                      <a:r>
                        <a:rPr lang="zh-CN" sz="2800" b="0" dirty="0">
                          <a:solidFill>
                            <a:schemeClr val="tx1"/>
                          </a:solidFill>
                          <a:effectLst/>
                        </a:rPr>
                        <a:t>范德华力</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0000"/>
                        </a:lnSpc>
                        <a:spcAft>
                          <a:spcPts val="0"/>
                        </a:spcAft>
                      </a:pPr>
                      <a:r>
                        <a:rPr lang="zh-CN" sz="2800" b="0">
                          <a:solidFill>
                            <a:schemeClr val="tx1"/>
                          </a:solidFill>
                          <a:effectLst/>
                        </a:rPr>
                        <a:t>氢键</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0000"/>
                        </a:lnSpc>
                        <a:spcAft>
                          <a:spcPts val="0"/>
                        </a:spcAft>
                      </a:pPr>
                      <a:r>
                        <a:rPr lang="zh-CN" sz="2800" b="0">
                          <a:solidFill>
                            <a:schemeClr val="tx1"/>
                          </a:solidFill>
                          <a:effectLst/>
                        </a:rPr>
                        <a:t>共价键</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28354913"/>
                  </a:ext>
                </a:extLst>
              </a:tr>
              <a:tr h="1445408">
                <a:tc>
                  <a:txBody>
                    <a:bodyPr/>
                    <a:lstStyle/>
                    <a:p>
                      <a:pPr algn="ctr">
                        <a:lnSpc>
                          <a:spcPct val="110000"/>
                        </a:lnSpc>
                        <a:spcAft>
                          <a:spcPts val="0"/>
                        </a:spcAft>
                      </a:pPr>
                      <a:r>
                        <a:rPr lang="zh-CN" sz="2800" b="0">
                          <a:solidFill>
                            <a:schemeClr val="tx1"/>
                          </a:solidFill>
                          <a:effectLst/>
                        </a:rPr>
                        <a:t>作用粒子</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0000"/>
                        </a:lnSpc>
                        <a:spcAft>
                          <a:spcPts val="0"/>
                        </a:spcAft>
                      </a:pPr>
                      <a:r>
                        <a:rPr lang="zh-CN" sz="2800" b="0" dirty="0">
                          <a:solidFill>
                            <a:schemeClr val="tx1"/>
                          </a:solidFill>
                          <a:effectLst/>
                        </a:rPr>
                        <a:t>分子或原子</a:t>
                      </a:r>
                    </a:p>
                    <a:p>
                      <a:pPr algn="ctr">
                        <a:lnSpc>
                          <a:spcPct val="110000"/>
                        </a:lnSpc>
                        <a:spcAft>
                          <a:spcPts val="0"/>
                        </a:spcAft>
                      </a:pPr>
                      <a:r>
                        <a:rPr lang="en-US" sz="2800" b="0" dirty="0">
                          <a:solidFill>
                            <a:schemeClr val="tx1"/>
                          </a:solidFill>
                          <a:effectLst/>
                        </a:rPr>
                        <a:t>(</a:t>
                      </a:r>
                      <a:r>
                        <a:rPr lang="zh-CN" sz="2800" b="0" dirty="0">
                          <a:solidFill>
                            <a:schemeClr val="tx1"/>
                          </a:solidFill>
                          <a:effectLst/>
                        </a:rPr>
                        <a:t>稀有气体</a:t>
                      </a:r>
                      <a:r>
                        <a:rPr lang="en-US" sz="2800" b="0" dirty="0">
                          <a:solidFill>
                            <a:schemeClr val="tx1"/>
                          </a:solidFill>
                          <a:effectLst/>
                        </a:rPr>
                        <a:t>)</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0000"/>
                        </a:lnSpc>
                        <a:spcAft>
                          <a:spcPts val="0"/>
                        </a:spcAft>
                      </a:pPr>
                      <a:r>
                        <a:rPr lang="zh-CN" sz="2800" b="0" dirty="0">
                          <a:solidFill>
                            <a:schemeClr val="tx1"/>
                          </a:solidFill>
                          <a:effectLst/>
                        </a:rPr>
                        <a:t>氢原子</a:t>
                      </a:r>
                      <a:r>
                        <a:rPr lang="en-US" sz="2800" b="0" dirty="0">
                          <a:solidFill>
                            <a:schemeClr val="tx1"/>
                          </a:solidFill>
                          <a:effectLst/>
                        </a:rPr>
                        <a:t>,</a:t>
                      </a:r>
                      <a:r>
                        <a:rPr lang="zh-CN" sz="2800" b="0" dirty="0">
                          <a:solidFill>
                            <a:schemeClr val="tx1"/>
                          </a:solidFill>
                          <a:effectLst/>
                        </a:rPr>
                        <a:t>氟、氮、氧等电负性很大的原子</a:t>
                      </a:r>
                      <a:r>
                        <a:rPr lang="en-US" sz="2800" b="0" dirty="0">
                          <a:solidFill>
                            <a:schemeClr val="tx1"/>
                          </a:solidFill>
                          <a:effectLst/>
                        </a:rPr>
                        <a:t>(</a:t>
                      </a:r>
                      <a:r>
                        <a:rPr lang="zh-CN" sz="2800" b="0" dirty="0">
                          <a:solidFill>
                            <a:schemeClr val="tx1"/>
                          </a:solidFill>
                          <a:effectLst/>
                        </a:rPr>
                        <a:t>分子内、分子间</a:t>
                      </a:r>
                      <a:r>
                        <a:rPr lang="en-US" sz="2800" b="0" dirty="0">
                          <a:solidFill>
                            <a:schemeClr val="tx1"/>
                          </a:solidFill>
                          <a:effectLst/>
                        </a:rPr>
                        <a:t>)</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0000"/>
                        </a:lnSpc>
                        <a:spcAft>
                          <a:spcPts val="0"/>
                        </a:spcAft>
                      </a:pPr>
                      <a:r>
                        <a:rPr lang="zh-CN" sz="2800" b="0" dirty="0">
                          <a:solidFill>
                            <a:schemeClr val="tx1"/>
                          </a:solidFill>
                          <a:effectLst/>
                        </a:rPr>
                        <a:t>原子</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27547748"/>
                  </a:ext>
                </a:extLst>
              </a:tr>
              <a:tr h="481803">
                <a:tc>
                  <a:txBody>
                    <a:bodyPr/>
                    <a:lstStyle/>
                    <a:p>
                      <a:pPr algn="ctr">
                        <a:lnSpc>
                          <a:spcPct val="110000"/>
                        </a:lnSpc>
                        <a:spcAft>
                          <a:spcPts val="0"/>
                        </a:spcAft>
                      </a:pPr>
                      <a:r>
                        <a:rPr lang="zh-CN" sz="2800" b="0">
                          <a:solidFill>
                            <a:schemeClr val="tx1"/>
                          </a:solidFill>
                          <a:effectLst/>
                        </a:rPr>
                        <a:t>强度比较</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lnSpc>
                          <a:spcPct val="110000"/>
                        </a:lnSpc>
                        <a:spcAft>
                          <a:spcPts val="0"/>
                        </a:spcAft>
                      </a:pPr>
                      <a:r>
                        <a:rPr lang="zh-CN" sz="2800" b="0" dirty="0">
                          <a:solidFill>
                            <a:schemeClr val="tx1"/>
                          </a:solidFill>
                          <a:effectLst/>
                        </a:rPr>
                        <a:t>共价键</a:t>
                      </a:r>
                      <a:r>
                        <a:rPr lang="en-US" sz="2800" b="0" dirty="0">
                          <a:solidFill>
                            <a:schemeClr val="tx1"/>
                          </a:solidFill>
                          <a:effectLst/>
                        </a:rPr>
                        <a:t>&gt;</a:t>
                      </a:r>
                      <a:r>
                        <a:rPr lang="zh-CN" sz="2800" b="0" dirty="0">
                          <a:solidFill>
                            <a:schemeClr val="tx1"/>
                          </a:solidFill>
                          <a:effectLst/>
                        </a:rPr>
                        <a:t>氢键</a:t>
                      </a:r>
                      <a:r>
                        <a:rPr lang="en-US" sz="2800" b="0" dirty="0">
                          <a:solidFill>
                            <a:schemeClr val="tx1"/>
                          </a:solidFill>
                          <a:effectLst/>
                        </a:rPr>
                        <a:t>&gt;</a:t>
                      </a:r>
                      <a:r>
                        <a:rPr lang="zh-CN" sz="2800" b="0" dirty="0">
                          <a:solidFill>
                            <a:schemeClr val="tx1"/>
                          </a:solidFill>
                          <a:effectLst/>
                        </a:rPr>
                        <a:t>范德华力</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h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3632317071"/>
                  </a:ext>
                </a:extLst>
              </a:tr>
              <a:tr h="1927211">
                <a:tc>
                  <a:txBody>
                    <a:bodyPr/>
                    <a:lstStyle/>
                    <a:p>
                      <a:pPr algn="ctr">
                        <a:lnSpc>
                          <a:spcPct val="110000"/>
                        </a:lnSpc>
                        <a:spcAft>
                          <a:spcPts val="0"/>
                        </a:spcAft>
                      </a:pPr>
                      <a:r>
                        <a:rPr lang="zh-CN" sz="2800" b="0" dirty="0">
                          <a:solidFill>
                            <a:schemeClr val="tx1"/>
                          </a:solidFill>
                          <a:effectLst/>
                        </a:rPr>
                        <a:t>影响其强</a:t>
                      </a:r>
                    </a:p>
                    <a:p>
                      <a:pPr algn="ctr">
                        <a:lnSpc>
                          <a:spcPct val="110000"/>
                        </a:lnSpc>
                        <a:spcAft>
                          <a:spcPts val="0"/>
                        </a:spcAft>
                      </a:pPr>
                      <a:r>
                        <a:rPr lang="zh-CN" sz="2800" b="0" dirty="0">
                          <a:solidFill>
                            <a:schemeClr val="tx1"/>
                          </a:solidFill>
                          <a:effectLst/>
                        </a:rPr>
                        <a:t>度的因素</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0000"/>
                        </a:lnSpc>
                        <a:spcAft>
                          <a:spcPts val="0"/>
                        </a:spcAft>
                      </a:pPr>
                      <a:r>
                        <a:rPr lang="en-US" sz="2800" b="0" dirty="0">
                          <a:solidFill>
                            <a:schemeClr val="tx1"/>
                          </a:solidFill>
                          <a:effectLst/>
                        </a:rPr>
                        <a:t>(1)</a:t>
                      </a:r>
                      <a:r>
                        <a:rPr lang="zh-CN" sz="2800" b="0" dirty="0">
                          <a:solidFill>
                            <a:schemeClr val="tx1"/>
                          </a:solidFill>
                          <a:effectLst/>
                        </a:rPr>
                        <a:t>随着分子极性和相对分子质量的增大而增大</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0000"/>
                        </a:lnSpc>
                        <a:spcAft>
                          <a:spcPts val="0"/>
                        </a:spcAft>
                      </a:pPr>
                      <a:r>
                        <a:rPr lang="zh-CN" sz="2800" b="0" dirty="0">
                          <a:solidFill>
                            <a:schemeClr val="tx1"/>
                          </a:solidFill>
                          <a:effectLst/>
                        </a:rPr>
                        <a:t>对于</a:t>
                      </a:r>
                      <a:r>
                        <a:rPr lang="en-US" sz="2800" b="0" dirty="0">
                          <a:solidFill>
                            <a:schemeClr val="tx1"/>
                          </a:solidFill>
                          <a:effectLst/>
                        </a:rPr>
                        <a:t>A—H…B,A</a:t>
                      </a:r>
                      <a:r>
                        <a:rPr lang="zh-CN" sz="2800" b="0" dirty="0">
                          <a:solidFill>
                            <a:schemeClr val="tx1"/>
                          </a:solidFill>
                          <a:effectLst/>
                        </a:rPr>
                        <a:t>、</a:t>
                      </a:r>
                      <a:r>
                        <a:rPr lang="en-US" sz="2800" b="0" dirty="0">
                          <a:solidFill>
                            <a:schemeClr val="tx1"/>
                          </a:solidFill>
                          <a:effectLst/>
                        </a:rPr>
                        <a:t>B</a:t>
                      </a:r>
                      <a:r>
                        <a:rPr lang="zh-CN" sz="2800" b="0" dirty="0">
                          <a:solidFill>
                            <a:schemeClr val="tx1"/>
                          </a:solidFill>
                          <a:effectLst/>
                        </a:rPr>
                        <a:t>的电负性越大</a:t>
                      </a:r>
                      <a:r>
                        <a:rPr lang="en-US" sz="2800" b="0" dirty="0">
                          <a:solidFill>
                            <a:schemeClr val="tx1"/>
                          </a:solidFill>
                          <a:effectLst/>
                        </a:rPr>
                        <a:t>,B</a:t>
                      </a:r>
                      <a:r>
                        <a:rPr lang="zh-CN" sz="2800" b="0" dirty="0">
                          <a:solidFill>
                            <a:schemeClr val="tx1"/>
                          </a:solidFill>
                          <a:effectLst/>
                        </a:rPr>
                        <a:t>的原子半径越小</a:t>
                      </a:r>
                      <a:r>
                        <a:rPr lang="en-US" sz="2800" b="0" dirty="0">
                          <a:solidFill>
                            <a:schemeClr val="tx1"/>
                          </a:solidFill>
                          <a:effectLst/>
                        </a:rPr>
                        <a:t>,</a:t>
                      </a:r>
                      <a:r>
                        <a:rPr lang="zh-CN" sz="2800" b="0" dirty="0">
                          <a:solidFill>
                            <a:schemeClr val="tx1"/>
                          </a:solidFill>
                          <a:effectLst/>
                        </a:rPr>
                        <a:t>则氢键键能越大</a:t>
                      </a:r>
                    </a:p>
                  </a:txBody>
                  <a:tcPr marL="20320" marR="203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0000"/>
                        </a:lnSpc>
                        <a:spcAft>
                          <a:spcPts val="0"/>
                        </a:spcAft>
                      </a:pPr>
                      <a:r>
                        <a:rPr lang="zh-CN" sz="2800" b="0" dirty="0">
                          <a:solidFill>
                            <a:schemeClr val="tx1"/>
                          </a:solidFill>
                          <a:effectLst/>
                        </a:rPr>
                        <a:t>成键原子半径越小</a:t>
                      </a:r>
                      <a:r>
                        <a:rPr lang="en-US" sz="2800" b="0" dirty="0">
                          <a:solidFill>
                            <a:schemeClr val="tx1"/>
                          </a:solidFill>
                          <a:effectLst/>
                        </a:rPr>
                        <a:t>,</a:t>
                      </a:r>
                      <a:r>
                        <a:rPr lang="zh-CN" sz="2800" b="0" dirty="0">
                          <a:solidFill>
                            <a:schemeClr val="tx1"/>
                          </a:solidFill>
                          <a:effectLst/>
                        </a:rPr>
                        <a:t>键长越短</a:t>
                      </a:r>
                      <a:r>
                        <a:rPr lang="en-US" sz="2800" b="0" dirty="0">
                          <a:solidFill>
                            <a:schemeClr val="tx1"/>
                          </a:solidFill>
                          <a:effectLst/>
                        </a:rPr>
                        <a:t>,</a:t>
                      </a:r>
                      <a:r>
                        <a:rPr lang="zh-CN" sz="2800" b="0" dirty="0">
                          <a:solidFill>
                            <a:schemeClr val="tx1"/>
                          </a:solidFill>
                          <a:effectLst/>
                        </a:rPr>
                        <a:t>共价键键能越大</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6134919"/>
                  </a:ext>
                </a:extLst>
              </a:tr>
            </a:tbl>
          </a:graphicData>
        </a:graphic>
      </p:graphicFrame>
    </p:spTree>
    <p:extLst>
      <p:ext uri="{BB962C8B-B14F-4D97-AF65-F5344CB8AC3E}">
        <p14:creationId xmlns:p14="http://schemas.microsoft.com/office/powerpoint/2010/main" val="10135403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9C8E2509-D347-4A0B-A477-EA57B888F130}"/>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
        <p:nvSpPr>
          <p:cNvPr id="9" name="矩形 8">
            <a:extLst>
              <a:ext uri="{FF2B5EF4-FFF2-40B4-BE49-F238E27FC236}">
                <a16:creationId xmlns:a16="http://schemas.microsoft.com/office/drawing/2014/main" xmlns="" id="{EF4BE4BE-E2AD-4FCD-9686-0A449735FB3F}"/>
              </a:ext>
            </a:extLst>
          </p:cNvPr>
          <p:cNvSpPr/>
          <p:nvPr/>
        </p:nvSpPr>
        <p:spPr>
          <a:xfrm>
            <a:off x="234043" y="337353"/>
            <a:ext cx="11723913" cy="661207"/>
          </a:xfrm>
          <a:prstGeom prst="rect">
            <a:avLst/>
          </a:prstGeom>
        </p:spPr>
        <p:txBody>
          <a:bodyPr wrap="square">
            <a:spAutoFit/>
          </a:bodyPr>
          <a:lstStyle/>
          <a:p>
            <a:pPr algn="r">
              <a:lnSpc>
                <a:spcPct val="150000"/>
              </a:lnSpc>
            </a:pPr>
            <a:r>
              <a:rPr lang="zh-CN" altLang="en-US" sz="2800" dirty="0"/>
              <a:t>（续表）</a:t>
            </a:r>
            <a:endParaRPr lang="en-US" altLang="zh-CN" sz="2800" dirty="0"/>
          </a:p>
        </p:txBody>
      </p:sp>
      <p:graphicFrame>
        <p:nvGraphicFramePr>
          <p:cNvPr id="5" name="表格 4">
            <a:extLst>
              <a:ext uri="{FF2B5EF4-FFF2-40B4-BE49-F238E27FC236}">
                <a16:creationId xmlns:a16="http://schemas.microsoft.com/office/drawing/2014/main" xmlns="" id="{2CC02986-F4D7-42E7-857B-8286FECE2515}"/>
              </a:ext>
            </a:extLst>
          </p:cNvPr>
          <p:cNvGraphicFramePr>
            <a:graphicFrameLocks noGrp="1"/>
          </p:cNvGraphicFramePr>
          <p:nvPr>
            <p:extLst>
              <p:ext uri="{D42A27DB-BD31-4B8C-83A1-F6EECF244321}">
                <p14:modId xmlns:p14="http://schemas.microsoft.com/office/powerpoint/2010/main" val="2753157121"/>
              </p:ext>
            </p:extLst>
          </p:nvPr>
        </p:nvGraphicFramePr>
        <p:xfrm>
          <a:off x="406400" y="1091089"/>
          <a:ext cx="11277600" cy="5462599"/>
        </p:xfrm>
        <a:graphic>
          <a:graphicData uri="http://schemas.openxmlformats.org/drawingml/2006/table">
            <a:tbl>
              <a:tblPr firstRow="1" firstCol="1" bandRow="1">
                <a:tableStyleId>{5C22544A-7EE6-4342-B048-85BDC9FD1C3A}</a:tableStyleId>
              </a:tblPr>
              <a:tblGrid>
                <a:gridCol w="1436914">
                  <a:extLst>
                    <a:ext uri="{9D8B030D-6E8A-4147-A177-3AD203B41FA5}">
                      <a16:colId xmlns:a16="http://schemas.microsoft.com/office/drawing/2014/main" xmlns="" val="4181404788"/>
                    </a:ext>
                  </a:extLst>
                </a:gridCol>
                <a:gridCol w="3759200">
                  <a:extLst>
                    <a:ext uri="{9D8B030D-6E8A-4147-A177-3AD203B41FA5}">
                      <a16:colId xmlns:a16="http://schemas.microsoft.com/office/drawing/2014/main" xmlns="" val="2123491165"/>
                    </a:ext>
                  </a:extLst>
                </a:gridCol>
                <a:gridCol w="4383315">
                  <a:extLst>
                    <a:ext uri="{9D8B030D-6E8A-4147-A177-3AD203B41FA5}">
                      <a16:colId xmlns:a16="http://schemas.microsoft.com/office/drawing/2014/main" xmlns="" val="4246871538"/>
                    </a:ext>
                  </a:extLst>
                </a:gridCol>
                <a:gridCol w="1698171">
                  <a:extLst>
                    <a:ext uri="{9D8B030D-6E8A-4147-A177-3AD203B41FA5}">
                      <a16:colId xmlns:a16="http://schemas.microsoft.com/office/drawing/2014/main" xmlns="" val="380590169"/>
                    </a:ext>
                  </a:extLst>
                </a:gridCol>
              </a:tblGrid>
              <a:tr h="467738">
                <a:tc>
                  <a:txBody>
                    <a:bodyPr/>
                    <a:lstStyle/>
                    <a:p>
                      <a:pPr algn="ctr">
                        <a:lnSpc>
                          <a:spcPct val="120000"/>
                        </a:lnSpc>
                        <a:spcAft>
                          <a:spcPts val="0"/>
                        </a:spcAft>
                      </a:pPr>
                      <a:r>
                        <a:rPr lang="en-US" sz="2700" b="0" dirty="0">
                          <a:solidFill>
                            <a:schemeClr val="tx1"/>
                          </a:solidFill>
                          <a:effectLst/>
                        </a:rPr>
                        <a:t> </a:t>
                      </a:r>
                      <a:endParaRPr lang="zh-CN" sz="27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700" b="0">
                          <a:solidFill>
                            <a:schemeClr val="tx1"/>
                          </a:solidFill>
                          <a:effectLst/>
                        </a:rPr>
                        <a:t>范德华力</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700" b="0">
                          <a:solidFill>
                            <a:schemeClr val="tx1"/>
                          </a:solidFill>
                          <a:effectLst/>
                        </a:rPr>
                        <a:t>氢键</a:t>
                      </a:r>
                      <a:endParaRPr lang="zh-CN" sz="27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700" b="0">
                          <a:solidFill>
                            <a:schemeClr val="tx1"/>
                          </a:solidFill>
                          <a:effectLst/>
                        </a:rPr>
                        <a:t>共价键</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28354913"/>
                  </a:ext>
                </a:extLst>
              </a:tr>
              <a:tr h="1474324">
                <a:tc>
                  <a:txBody>
                    <a:bodyPr/>
                    <a:lstStyle/>
                    <a:p>
                      <a:pPr algn="ctr">
                        <a:lnSpc>
                          <a:spcPct val="120000"/>
                        </a:lnSpc>
                        <a:spcAft>
                          <a:spcPts val="0"/>
                        </a:spcAft>
                      </a:pPr>
                      <a:r>
                        <a:rPr lang="zh-CN" sz="2700" b="0">
                          <a:solidFill>
                            <a:schemeClr val="tx1"/>
                          </a:solidFill>
                          <a:effectLst/>
                        </a:rPr>
                        <a:t>影响其强</a:t>
                      </a:r>
                    </a:p>
                    <a:p>
                      <a:pPr algn="ctr">
                        <a:lnSpc>
                          <a:spcPct val="120000"/>
                        </a:lnSpc>
                        <a:spcAft>
                          <a:spcPts val="0"/>
                        </a:spcAft>
                      </a:pPr>
                      <a:r>
                        <a:rPr lang="zh-CN" sz="2700" b="0">
                          <a:solidFill>
                            <a:schemeClr val="tx1"/>
                          </a:solidFill>
                          <a:effectLst/>
                        </a:rPr>
                        <a:t>度的因素</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en-US" sz="2700" b="0" dirty="0">
                          <a:solidFill>
                            <a:schemeClr val="tx1"/>
                          </a:solidFill>
                          <a:effectLst/>
                        </a:rPr>
                        <a:t>(2)</a:t>
                      </a:r>
                      <a:r>
                        <a:rPr lang="zh-CN" sz="2700" b="0" dirty="0">
                          <a:solidFill>
                            <a:schemeClr val="tx1"/>
                          </a:solidFill>
                          <a:effectLst/>
                        </a:rPr>
                        <a:t>组成和结构相似的物质</a:t>
                      </a:r>
                      <a:r>
                        <a:rPr lang="en-US" sz="2700" b="0" dirty="0">
                          <a:solidFill>
                            <a:schemeClr val="tx1"/>
                          </a:solidFill>
                          <a:effectLst/>
                        </a:rPr>
                        <a:t>,</a:t>
                      </a:r>
                      <a:r>
                        <a:rPr lang="zh-CN" sz="2700" b="0" dirty="0">
                          <a:solidFill>
                            <a:schemeClr val="tx1"/>
                          </a:solidFill>
                          <a:effectLst/>
                        </a:rPr>
                        <a:t>相对分子质量越大</a:t>
                      </a:r>
                      <a:r>
                        <a:rPr lang="en-US" sz="2700" b="0" dirty="0">
                          <a:solidFill>
                            <a:schemeClr val="tx1"/>
                          </a:solidFill>
                          <a:effectLst/>
                        </a:rPr>
                        <a:t>,</a:t>
                      </a:r>
                      <a:r>
                        <a:rPr lang="zh-CN" sz="2700" b="0" dirty="0">
                          <a:solidFill>
                            <a:schemeClr val="tx1"/>
                          </a:solidFill>
                          <a:effectLst/>
                        </a:rPr>
                        <a:t>则范德华力越大</a:t>
                      </a:r>
                      <a:endParaRPr lang="zh-CN" sz="27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endParaRPr lang="zh-CN" sz="2700" b="0" dirty="0">
                        <a:solidFill>
                          <a:schemeClr val="tx1"/>
                        </a:solidFill>
                        <a:effectLst/>
                        <a:latin typeface="NEU-BZ-S92"/>
                        <a:ea typeface="方正书宋_GBK"/>
                        <a:cs typeface="Times New Roman" panose="02020603050405020304" pitchFamily="18" charset="0"/>
                      </a:endParaRPr>
                    </a:p>
                  </a:txBody>
                  <a:tcPr marL="20320" marR="203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endParaRPr lang="zh-CN" sz="27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6134919"/>
                  </a:ext>
                </a:extLst>
              </a:tr>
              <a:tr h="3487495">
                <a:tc>
                  <a:txBody>
                    <a:bodyPr/>
                    <a:lstStyle/>
                    <a:p>
                      <a:pPr algn="ctr">
                        <a:lnSpc>
                          <a:spcPct val="120000"/>
                        </a:lnSpc>
                        <a:spcAft>
                          <a:spcPts val="0"/>
                        </a:spcAft>
                      </a:pPr>
                      <a:r>
                        <a:rPr lang="zh-CN" sz="2700" b="0">
                          <a:solidFill>
                            <a:schemeClr val="tx1"/>
                          </a:solidFill>
                          <a:effectLst/>
                        </a:rPr>
                        <a:t>对物质性</a:t>
                      </a:r>
                    </a:p>
                    <a:p>
                      <a:pPr algn="ctr">
                        <a:lnSpc>
                          <a:spcPct val="120000"/>
                        </a:lnSpc>
                        <a:spcAft>
                          <a:spcPts val="0"/>
                        </a:spcAft>
                      </a:pPr>
                      <a:r>
                        <a:rPr lang="zh-CN" sz="2700" b="0">
                          <a:solidFill>
                            <a:schemeClr val="tx1"/>
                          </a:solidFill>
                          <a:effectLst/>
                        </a:rPr>
                        <a:t>质的影响</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700" b="0" dirty="0">
                          <a:solidFill>
                            <a:schemeClr val="tx1"/>
                          </a:solidFill>
                          <a:effectLst/>
                        </a:rPr>
                        <a:t>组成和结构相似的物质</a:t>
                      </a:r>
                      <a:r>
                        <a:rPr lang="en-US" sz="2700" b="0" dirty="0">
                          <a:solidFill>
                            <a:schemeClr val="tx1"/>
                          </a:solidFill>
                          <a:effectLst/>
                        </a:rPr>
                        <a:t>,</a:t>
                      </a:r>
                      <a:r>
                        <a:rPr lang="zh-CN" sz="2700" b="0" dirty="0">
                          <a:solidFill>
                            <a:schemeClr val="tx1"/>
                          </a:solidFill>
                          <a:effectLst/>
                        </a:rPr>
                        <a:t>相对分子质量越大</a:t>
                      </a:r>
                      <a:r>
                        <a:rPr lang="en-US" sz="2700" b="0" dirty="0">
                          <a:solidFill>
                            <a:schemeClr val="tx1"/>
                          </a:solidFill>
                          <a:effectLst/>
                        </a:rPr>
                        <a:t>,</a:t>
                      </a:r>
                      <a:r>
                        <a:rPr lang="zh-CN" sz="2700" b="0" dirty="0">
                          <a:solidFill>
                            <a:schemeClr val="tx1"/>
                          </a:solidFill>
                          <a:effectLst/>
                        </a:rPr>
                        <a:t>则物质的熔、沸点越高</a:t>
                      </a:r>
                      <a:r>
                        <a:rPr lang="en-US" sz="2700" b="0" dirty="0">
                          <a:solidFill>
                            <a:schemeClr val="tx1"/>
                          </a:solidFill>
                          <a:effectLst/>
                        </a:rPr>
                        <a:t>,</a:t>
                      </a:r>
                      <a:r>
                        <a:rPr lang="zh-CN" sz="2700" b="0" dirty="0">
                          <a:solidFill>
                            <a:schemeClr val="tx1"/>
                          </a:solidFill>
                          <a:effectLst/>
                        </a:rPr>
                        <a:t>如熔、</a:t>
                      </a:r>
                      <a:r>
                        <a:rPr lang="zh-CN" sz="2700" b="0" dirty="0" smtClean="0">
                          <a:solidFill>
                            <a:schemeClr val="tx1"/>
                          </a:solidFill>
                          <a:effectLst/>
                        </a:rPr>
                        <a:t>沸点</a:t>
                      </a:r>
                      <a:r>
                        <a:rPr lang="en-US" altLang="zh-CN" sz="2700" b="0" dirty="0" smtClean="0">
                          <a:solidFill>
                            <a:schemeClr val="tx1"/>
                          </a:solidFill>
                          <a:effectLst/>
                        </a:rPr>
                        <a:t>  </a:t>
                      </a:r>
                      <a:r>
                        <a:rPr lang="en-US" sz="2700" b="0" dirty="0" smtClean="0">
                          <a:solidFill>
                            <a:schemeClr val="tx1"/>
                          </a:solidFill>
                          <a:effectLst/>
                        </a:rPr>
                        <a:t>F</a:t>
                      </a:r>
                      <a:r>
                        <a:rPr lang="en-US" sz="2700" b="0" baseline="-25000" dirty="0" smtClean="0">
                          <a:solidFill>
                            <a:schemeClr val="tx1"/>
                          </a:solidFill>
                          <a:effectLst/>
                        </a:rPr>
                        <a:t>2</a:t>
                      </a:r>
                      <a:r>
                        <a:rPr lang="en-US" sz="2700" b="0" dirty="0" smtClean="0">
                          <a:solidFill>
                            <a:schemeClr val="tx1"/>
                          </a:solidFill>
                          <a:effectLst/>
                        </a:rPr>
                        <a:t>&lt;Cl</a:t>
                      </a:r>
                      <a:r>
                        <a:rPr lang="en-US" sz="2700" b="0" baseline="-25000" dirty="0" smtClean="0">
                          <a:solidFill>
                            <a:schemeClr val="tx1"/>
                          </a:solidFill>
                          <a:effectLst/>
                        </a:rPr>
                        <a:t>2</a:t>
                      </a:r>
                      <a:r>
                        <a:rPr lang="en-US" sz="2700" b="0" dirty="0" smtClean="0">
                          <a:solidFill>
                            <a:schemeClr val="tx1"/>
                          </a:solidFill>
                          <a:effectLst/>
                        </a:rPr>
                        <a:t>&lt;Br</a:t>
                      </a:r>
                      <a:r>
                        <a:rPr lang="en-US" sz="2700" b="0" baseline="-25000" dirty="0" smtClean="0">
                          <a:solidFill>
                            <a:schemeClr val="tx1"/>
                          </a:solidFill>
                          <a:effectLst/>
                        </a:rPr>
                        <a:t>2</a:t>
                      </a:r>
                      <a:r>
                        <a:rPr lang="en-US" sz="2700" b="0" dirty="0" smtClean="0">
                          <a:solidFill>
                            <a:schemeClr val="tx1"/>
                          </a:solidFill>
                          <a:effectLst/>
                        </a:rPr>
                        <a:t>&lt;I</a:t>
                      </a:r>
                      <a:r>
                        <a:rPr lang="en-US" sz="2700" b="0" baseline="-25000" dirty="0" smtClean="0">
                          <a:solidFill>
                            <a:schemeClr val="tx1"/>
                          </a:solidFill>
                          <a:effectLst/>
                        </a:rPr>
                        <a:t>2</a:t>
                      </a:r>
                      <a:r>
                        <a:rPr lang="en-US" sz="2700" b="0" dirty="0" smtClean="0">
                          <a:solidFill>
                            <a:schemeClr val="tx1"/>
                          </a:solidFill>
                          <a:effectLst/>
                        </a:rPr>
                        <a:t>,</a:t>
                      </a:r>
                    </a:p>
                    <a:p>
                      <a:pPr>
                        <a:lnSpc>
                          <a:spcPct val="120000"/>
                        </a:lnSpc>
                        <a:spcAft>
                          <a:spcPts val="0"/>
                        </a:spcAft>
                      </a:pPr>
                      <a:r>
                        <a:rPr lang="en-US" sz="2700" b="0" dirty="0" smtClean="0">
                          <a:solidFill>
                            <a:schemeClr val="tx1"/>
                          </a:solidFill>
                          <a:effectLst/>
                        </a:rPr>
                        <a:t>CF</a:t>
                      </a:r>
                      <a:r>
                        <a:rPr lang="en-US" sz="2700" b="0" baseline="-25000" dirty="0" smtClean="0">
                          <a:solidFill>
                            <a:schemeClr val="tx1"/>
                          </a:solidFill>
                          <a:effectLst/>
                        </a:rPr>
                        <a:t>4</a:t>
                      </a:r>
                      <a:r>
                        <a:rPr lang="en-US" sz="2700" b="0" dirty="0" smtClean="0">
                          <a:solidFill>
                            <a:schemeClr val="tx1"/>
                          </a:solidFill>
                          <a:effectLst/>
                        </a:rPr>
                        <a:t>&lt;CCl</a:t>
                      </a:r>
                      <a:r>
                        <a:rPr lang="en-US" sz="2700" b="0" baseline="-25000" dirty="0" smtClean="0">
                          <a:solidFill>
                            <a:schemeClr val="tx1"/>
                          </a:solidFill>
                          <a:effectLst/>
                        </a:rPr>
                        <a:t>4</a:t>
                      </a:r>
                      <a:r>
                        <a:rPr lang="en-US" sz="2700" b="0" dirty="0" smtClean="0">
                          <a:solidFill>
                            <a:schemeClr val="tx1"/>
                          </a:solidFill>
                          <a:effectLst/>
                        </a:rPr>
                        <a:t>&lt;CBr</a:t>
                      </a:r>
                      <a:r>
                        <a:rPr lang="en-US" sz="2700" b="0" baseline="-25000" dirty="0" smtClean="0">
                          <a:solidFill>
                            <a:schemeClr val="tx1"/>
                          </a:solidFill>
                          <a:effectLst/>
                        </a:rPr>
                        <a:t>4</a:t>
                      </a:r>
                      <a:r>
                        <a:rPr lang="en-US" sz="2700" b="0" dirty="0">
                          <a:solidFill>
                            <a:schemeClr val="tx1"/>
                          </a:solidFill>
                          <a:effectLst/>
                        </a:rPr>
                        <a:t>;</a:t>
                      </a:r>
                      <a:r>
                        <a:rPr lang="zh-CN" sz="2700" b="0" dirty="0">
                          <a:solidFill>
                            <a:schemeClr val="tx1"/>
                          </a:solidFill>
                          <a:effectLst/>
                        </a:rPr>
                        <a:t>分子的极性越大</a:t>
                      </a:r>
                      <a:r>
                        <a:rPr lang="en-US" sz="2700" b="0" dirty="0">
                          <a:solidFill>
                            <a:schemeClr val="tx1"/>
                          </a:solidFill>
                          <a:effectLst/>
                        </a:rPr>
                        <a:t>,</a:t>
                      </a:r>
                      <a:r>
                        <a:rPr lang="zh-CN" sz="2700" b="0" dirty="0">
                          <a:solidFill>
                            <a:schemeClr val="tx1"/>
                          </a:solidFill>
                          <a:effectLst/>
                        </a:rPr>
                        <a:t>则物质的熔、沸点越高</a:t>
                      </a:r>
                      <a:endParaRPr lang="zh-CN" sz="27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en-US" sz="2700" b="0" dirty="0">
                          <a:solidFill>
                            <a:schemeClr val="tx1"/>
                          </a:solidFill>
                          <a:effectLst/>
                        </a:rPr>
                        <a:t>(1)</a:t>
                      </a:r>
                      <a:r>
                        <a:rPr lang="zh-CN" sz="2700" b="0" dirty="0">
                          <a:solidFill>
                            <a:schemeClr val="tx1"/>
                          </a:solidFill>
                          <a:effectLst/>
                        </a:rPr>
                        <a:t>分子间氢键的存在</a:t>
                      </a:r>
                      <a:r>
                        <a:rPr lang="en-US" sz="2700" b="0" dirty="0">
                          <a:solidFill>
                            <a:schemeClr val="tx1"/>
                          </a:solidFill>
                          <a:effectLst/>
                        </a:rPr>
                        <a:t>,</a:t>
                      </a:r>
                      <a:r>
                        <a:rPr lang="zh-CN" sz="2700" b="0" dirty="0">
                          <a:solidFill>
                            <a:schemeClr val="tx1"/>
                          </a:solidFill>
                          <a:effectLst/>
                        </a:rPr>
                        <a:t>使物质的熔、沸点升高</a:t>
                      </a:r>
                      <a:r>
                        <a:rPr lang="en-US" sz="2700" b="0" dirty="0">
                          <a:solidFill>
                            <a:schemeClr val="tx1"/>
                          </a:solidFill>
                          <a:effectLst/>
                        </a:rPr>
                        <a:t>,</a:t>
                      </a:r>
                      <a:r>
                        <a:rPr lang="zh-CN" sz="2700" b="0" dirty="0">
                          <a:solidFill>
                            <a:schemeClr val="tx1"/>
                          </a:solidFill>
                          <a:effectLst/>
                        </a:rPr>
                        <a:t>在水中的溶解度增大</a:t>
                      </a:r>
                      <a:r>
                        <a:rPr lang="en-US" sz="2700" b="0" dirty="0">
                          <a:solidFill>
                            <a:schemeClr val="tx1"/>
                          </a:solidFill>
                          <a:effectLst/>
                        </a:rPr>
                        <a:t>,</a:t>
                      </a:r>
                      <a:r>
                        <a:rPr lang="zh-CN" sz="2700" b="0" dirty="0">
                          <a:solidFill>
                            <a:schemeClr val="tx1"/>
                          </a:solidFill>
                          <a:effectLst/>
                        </a:rPr>
                        <a:t>如熔、沸点</a:t>
                      </a:r>
                      <a:r>
                        <a:rPr lang="en-US" sz="2700" b="0" dirty="0" smtClean="0">
                          <a:solidFill>
                            <a:schemeClr val="tx1"/>
                          </a:solidFill>
                          <a:effectLst/>
                        </a:rPr>
                        <a:t>:</a:t>
                      </a:r>
                    </a:p>
                    <a:p>
                      <a:pPr>
                        <a:lnSpc>
                          <a:spcPct val="120000"/>
                        </a:lnSpc>
                        <a:spcAft>
                          <a:spcPts val="0"/>
                        </a:spcAft>
                      </a:pPr>
                      <a:r>
                        <a:rPr lang="en-US" sz="2700" b="0" dirty="0" smtClean="0">
                          <a:solidFill>
                            <a:schemeClr val="tx1"/>
                          </a:solidFill>
                          <a:effectLst/>
                        </a:rPr>
                        <a:t>H</a:t>
                      </a:r>
                      <a:r>
                        <a:rPr lang="en-US" sz="2700" b="0" baseline="-25000" dirty="0" smtClean="0">
                          <a:solidFill>
                            <a:schemeClr val="tx1"/>
                          </a:solidFill>
                          <a:effectLst/>
                        </a:rPr>
                        <a:t>2</a:t>
                      </a:r>
                      <a:r>
                        <a:rPr lang="en-US" sz="2700" b="0" dirty="0" smtClean="0">
                          <a:solidFill>
                            <a:schemeClr val="tx1"/>
                          </a:solidFill>
                          <a:effectLst/>
                        </a:rPr>
                        <a:t>O&gt;H</a:t>
                      </a:r>
                      <a:r>
                        <a:rPr lang="en-US" sz="2700" b="0" baseline="-25000" dirty="0" smtClean="0">
                          <a:solidFill>
                            <a:schemeClr val="tx1"/>
                          </a:solidFill>
                          <a:effectLst/>
                        </a:rPr>
                        <a:t>2</a:t>
                      </a:r>
                      <a:r>
                        <a:rPr lang="en-US" sz="2700" b="0" dirty="0" smtClean="0">
                          <a:solidFill>
                            <a:schemeClr val="tx1"/>
                          </a:solidFill>
                          <a:effectLst/>
                        </a:rPr>
                        <a:t>S,HF&gt;HCl,NH</a:t>
                      </a:r>
                      <a:r>
                        <a:rPr lang="en-US" sz="2700" b="0" baseline="-25000" dirty="0" smtClean="0">
                          <a:solidFill>
                            <a:schemeClr val="tx1"/>
                          </a:solidFill>
                          <a:effectLst/>
                        </a:rPr>
                        <a:t>3</a:t>
                      </a:r>
                      <a:r>
                        <a:rPr lang="en-US" sz="2700" b="0" dirty="0" smtClean="0">
                          <a:solidFill>
                            <a:schemeClr val="tx1"/>
                          </a:solidFill>
                          <a:effectLst/>
                        </a:rPr>
                        <a:t>&gt;PH</a:t>
                      </a:r>
                      <a:r>
                        <a:rPr lang="en-US" sz="2700" b="0" baseline="-25000" dirty="0" smtClean="0">
                          <a:solidFill>
                            <a:schemeClr val="tx1"/>
                          </a:solidFill>
                          <a:effectLst/>
                        </a:rPr>
                        <a:t>3</a:t>
                      </a:r>
                      <a:endParaRPr lang="zh-CN" sz="2700" b="0" dirty="0">
                        <a:solidFill>
                          <a:schemeClr val="tx1"/>
                        </a:solidFill>
                        <a:effectLst/>
                      </a:endParaRPr>
                    </a:p>
                    <a:p>
                      <a:pPr>
                        <a:lnSpc>
                          <a:spcPct val="120000"/>
                        </a:lnSpc>
                        <a:spcAft>
                          <a:spcPts val="0"/>
                        </a:spcAft>
                      </a:pPr>
                      <a:r>
                        <a:rPr lang="en-US" sz="2700" b="0" dirty="0">
                          <a:solidFill>
                            <a:schemeClr val="tx1"/>
                          </a:solidFill>
                          <a:effectLst/>
                        </a:rPr>
                        <a:t>(2)</a:t>
                      </a:r>
                      <a:r>
                        <a:rPr lang="zh-CN" sz="2700" b="0" dirty="0">
                          <a:solidFill>
                            <a:schemeClr val="tx1"/>
                          </a:solidFill>
                          <a:effectLst/>
                        </a:rPr>
                        <a:t>分子内氢键使物质的熔、沸点降低</a:t>
                      </a:r>
                      <a:endParaRPr lang="zh-CN" sz="2700" b="0" dirty="0">
                        <a:solidFill>
                          <a:schemeClr val="tx1"/>
                        </a:solidFill>
                        <a:effectLst/>
                        <a:latin typeface="NEU-BZ-S92"/>
                        <a:ea typeface="方正书宋_GBK"/>
                        <a:cs typeface="Times New Roman" panose="02020603050405020304" pitchFamily="18" charset="0"/>
                      </a:endParaRPr>
                    </a:p>
                  </a:txBody>
                  <a:tcPr marL="20320" marR="203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700" b="0" dirty="0">
                          <a:solidFill>
                            <a:schemeClr val="tx1"/>
                          </a:solidFill>
                          <a:effectLst/>
                        </a:rPr>
                        <a:t>影响分子的稳定性</a:t>
                      </a:r>
                      <a:r>
                        <a:rPr lang="en-US" sz="2700" b="0" dirty="0">
                          <a:solidFill>
                            <a:schemeClr val="tx1"/>
                          </a:solidFill>
                          <a:effectLst/>
                        </a:rPr>
                        <a:t>,</a:t>
                      </a:r>
                      <a:r>
                        <a:rPr lang="zh-CN" sz="2700" b="0" dirty="0">
                          <a:solidFill>
                            <a:schemeClr val="tx1"/>
                          </a:solidFill>
                          <a:effectLst/>
                        </a:rPr>
                        <a:t>共价键键能越大</a:t>
                      </a:r>
                      <a:r>
                        <a:rPr lang="en-US" sz="2700" b="0" dirty="0">
                          <a:solidFill>
                            <a:schemeClr val="tx1"/>
                          </a:solidFill>
                          <a:effectLst/>
                        </a:rPr>
                        <a:t>,</a:t>
                      </a:r>
                      <a:r>
                        <a:rPr lang="zh-CN" sz="2700" b="0" dirty="0">
                          <a:solidFill>
                            <a:schemeClr val="tx1"/>
                          </a:solidFill>
                          <a:effectLst/>
                        </a:rPr>
                        <a:t>分子稳定性越强</a:t>
                      </a:r>
                      <a:endParaRPr lang="zh-CN" sz="27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55394203"/>
                  </a:ext>
                </a:extLst>
              </a:tr>
            </a:tbl>
          </a:graphicData>
        </a:graphic>
      </p:graphicFrame>
    </p:spTree>
    <p:extLst>
      <p:ext uri="{BB962C8B-B14F-4D97-AF65-F5344CB8AC3E}">
        <p14:creationId xmlns:p14="http://schemas.microsoft.com/office/powerpoint/2010/main" val="3222505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4043" y="748393"/>
            <a:ext cx="11723913" cy="5262979"/>
          </a:xfrm>
          <a:prstGeom prst="rect">
            <a:avLst/>
          </a:prstGeom>
        </p:spPr>
        <p:txBody>
          <a:bodyPr wrap="square">
            <a:spAutoFit/>
          </a:bodyPr>
          <a:lstStyle/>
          <a:p>
            <a:pPr>
              <a:lnSpc>
                <a:spcPct val="150000"/>
              </a:lnSpc>
            </a:pPr>
            <a:r>
              <a:rPr lang="en-US" altLang="zh-CN" sz="2800" dirty="0"/>
              <a:t>(1)</a:t>
            </a:r>
            <a:r>
              <a:rPr lang="zh-CN" altLang="en-US" sz="2800" dirty="0"/>
              <a:t>了解晶体的类型</a:t>
            </a:r>
            <a:r>
              <a:rPr lang="en-US" altLang="zh-CN" sz="2800" dirty="0"/>
              <a:t>,</a:t>
            </a:r>
            <a:r>
              <a:rPr lang="zh-CN" altLang="en-US" sz="2800" dirty="0"/>
              <a:t>了解不同类型晶体中结构微粒、微粒间作用力的区别。</a:t>
            </a:r>
          </a:p>
          <a:p>
            <a:pPr>
              <a:lnSpc>
                <a:spcPct val="150000"/>
              </a:lnSpc>
            </a:pPr>
            <a:r>
              <a:rPr lang="en-US" altLang="zh-CN" sz="2800" dirty="0"/>
              <a:t>(2)</a:t>
            </a:r>
            <a:r>
              <a:rPr lang="zh-CN" altLang="en-US" sz="2800" dirty="0"/>
              <a:t>了解晶格能的概念</a:t>
            </a:r>
            <a:r>
              <a:rPr lang="en-US" altLang="zh-CN" sz="2800" dirty="0"/>
              <a:t>,</a:t>
            </a:r>
            <a:r>
              <a:rPr lang="zh-CN" altLang="en-US" sz="2800" dirty="0"/>
              <a:t>了解晶格能对离子晶体性质的影响。</a:t>
            </a:r>
          </a:p>
          <a:p>
            <a:pPr>
              <a:lnSpc>
                <a:spcPct val="150000"/>
              </a:lnSpc>
            </a:pPr>
            <a:r>
              <a:rPr lang="en-US" altLang="zh-CN" sz="2800" dirty="0"/>
              <a:t>(3)</a:t>
            </a:r>
            <a:r>
              <a:rPr lang="zh-CN" altLang="en-US" sz="2800" dirty="0"/>
              <a:t>了解分子晶体结构与性质的关系。</a:t>
            </a:r>
          </a:p>
          <a:p>
            <a:pPr>
              <a:lnSpc>
                <a:spcPct val="150000"/>
              </a:lnSpc>
            </a:pPr>
            <a:r>
              <a:rPr lang="en-US" altLang="zh-CN" sz="2800" dirty="0"/>
              <a:t>(4)</a:t>
            </a:r>
            <a:r>
              <a:rPr lang="zh-CN" altLang="en-US" sz="2800" dirty="0"/>
              <a:t>了解原子晶体的特征</a:t>
            </a:r>
            <a:r>
              <a:rPr lang="en-US" altLang="zh-CN" sz="2800" dirty="0"/>
              <a:t>,</a:t>
            </a:r>
            <a:r>
              <a:rPr lang="zh-CN" altLang="en-US" sz="2800" dirty="0"/>
              <a:t>能描述金刚石、二氧化硅等原子晶体的结构与性质的关系。</a:t>
            </a:r>
          </a:p>
          <a:p>
            <a:pPr>
              <a:lnSpc>
                <a:spcPct val="150000"/>
              </a:lnSpc>
            </a:pPr>
            <a:r>
              <a:rPr lang="en-US" altLang="zh-CN" sz="2800" dirty="0"/>
              <a:t>(5)</a:t>
            </a:r>
            <a:r>
              <a:rPr lang="zh-CN" altLang="en-US" sz="2800" dirty="0"/>
              <a:t>理解金属键的含义</a:t>
            </a:r>
            <a:r>
              <a:rPr lang="en-US" altLang="zh-CN" sz="2800" dirty="0"/>
              <a:t>,</a:t>
            </a:r>
            <a:r>
              <a:rPr lang="zh-CN" altLang="en-US" sz="2800" dirty="0"/>
              <a:t>能用金属键理论解释金属的一些物理性质。了解金属晶体常见的堆积方式。</a:t>
            </a:r>
          </a:p>
          <a:p>
            <a:pPr>
              <a:lnSpc>
                <a:spcPct val="150000"/>
              </a:lnSpc>
            </a:pPr>
            <a:r>
              <a:rPr lang="en-US" altLang="zh-CN" sz="2800" dirty="0"/>
              <a:t>(6)</a:t>
            </a:r>
            <a:r>
              <a:rPr lang="zh-CN" altLang="en-US" sz="2800" dirty="0"/>
              <a:t>了解晶胞的概念</a:t>
            </a:r>
            <a:r>
              <a:rPr lang="en-US" altLang="zh-CN" sz="2800" dirty="0"/>
              <a:t>,</a:t>
            </a:r>
            <a:r>
              <a:rPr lang="zh-CN" altLang="en-US" sz="2800" dirty="0"/>
              <a:t>能根据晶胞确定晶体的组成并进行相关的计算</a:t>
            </a:r>
          </a:p>
        </p:txBody>
      </p:sp>
    </p:spTree>
    <p:extLst>
      <p:ext uri="{BB962C8B-B14F-4D97-AF65-F5344CB8AC3E}">
        <p14:creationId xmlns:p14="http://schemas.microsoft.com/office/powerpoint/2010/main" val="299685462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9C8E2509-D347-4A0B-A477-EA57B888F130}"/>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
        <p:nvSpPr>
          <p:cNvPr id="9" name="矩形 8">
            <a:extLst>
              <a:ext uri="{FF2B5EF4-FFF2-40B4-BE49-F238E27FC236}">
                <a16:creationId xmlns:a16="http://schemas.microsoft.com/office/drawing/2014/main" xmlns="" id="{EF4BE4BE-E2AD-4FCD-9686-0A449735FB3F}"/>
              </a:ext>
            </a:extLst>
          </p:cNvPr>
          <p:cNvSpPr/>
          <p:nvPr/>
        </p:nvSpPr>
        <p:spPr>
          <a:xfrm>
            <a:off x="234043" y="389965"/>
            <a:ext cx="11723913" cy="5909310"/>
          </a:xfrm>
          <a:prstGeom prst="rect">
            <a:avLst/>
          </a:prstGeom>
        </p:spPr>
        <p:txBody>
          <a:bodyPr wrap="square">
            <a:spAutoFit/>
          </a:bodyPr>
          <a:lstStyle/>
          <a:p>
            <a:pPr>
              <a:lnSpc>
                <a:spcPct val="150000"/>
              </a:lnSpc>
            </a:pPr>
            <a:r>
              <a:rPr lang="en-US" altLang="zh-CN" sz="2800" b="1" dirty="0"/>
              <a:t>2.</a:t>
            </a:r>
            <a:r>
              <a:rPr lang="zh-CN" altLang="zh-CN" sz="2800" b="1" dirty="0"/>
              <a:t>无机含氧酸分子的酸性比较</a:t>
            </a:r>
          </a:p>
          <a:p>
            <a:pPr>
              <a:lnSpc>
                <a:spcPct val="150000"/>
              </a:lnSpc>
            </a:pPr>
            <a:r>
              <a:rPr lang="zh-CN" altLang="zh-CN" sz="2800" dirty="0"/>
              <a:t>无机含氧酸的水溶液能显示酸性</a:t>
            </a:r>
            <a:r>
              <a:rPr lang="en-US" altLang="zh-CN" sz="2800" dirty="0"/>
              <a:t>,</a:t>
            </a:r>
            <a:r>
              <a:rPr lang="zh-CN" altLang="zh-CN" sz="2800" dirty="0"/>
              <a:t>是因为其分子中含有</a:t>
            </a:r>
            <a:r>
              <a:rPr lang="en-US" altLang="zh-CN" sz="2800" dirty="0"/>
              <a:t>—OH,</a:t>
            </a:r>
            <a:r>
              <a:rPr lang="zh-CN" altLang="zh-CN" sz="2800" dirty="0"/>
              <a:t>而</a:t>
            </a:r>
            <a:r>
              <a:rPr lang="en-US" altLang="zh-CN" sz="2800" dirty="0"/>
              <a:t>—OH</a:t>
            </a:r>
            <a:r>
              <a:rPr lang="zh-CN" altLang="zh-CN" sz="2800" dirty="0"/>
              <a:t>上的</a:t>
            </a:r>
            <a:r>
              <a:rPr lang="en-US" altLang="zh-CN" sz="2800" dirty="0"/>
              <a:t>H</a:t>
            </a:r>
            <a:r>
              <a:rPr lang="zh-CN" altLang="zh-CN" sz="2800" dirty="0"/>
              <a:t>在水分子的作用下能够变成</a:t>
            </a:r>
            <a:r>
              <a:rPr lang="en-US" altLang="zh-CN" sz="2800" dirty="0"/>
              <a:t>H</a:t>
            </a:r>
            <a:r>
              <a:rPr lang="en-US" altLang="zh-CN" sz="2800" baseline="30000" dirty="0"/>
              <a:t>+</a:t>
            </a:r>
            <a:r>
              <a:rPr lang="zh-CN" altLang="zh-CN" sz="2800" dirty="0"/>
              <a:t>而显示一定的酸性。</a:t>
            </a:r>
          </a:p>
          <a:p>
            <a:pPr>
              <a:lnSpc>
                <a:spcPct val="150000"/>
              </a:lnSpc>
            </a:pPr>
            <a:r>
              <a:rPr lang="en-US" altLang="zh-CN" sz="2800" dirty="0"/>
              <a:t>(1)</a:t>
            </a:r>
            <a:r>
              <a:rPr lang="zh-CN" altLang="zh-CN" sz="2800" dirty="0"/>
              <a:t>根据元素周期表判断</a:t>
            </a:r>
          </a:p>
          <a:p>
            <a:pPr>
              <a:lnSpc>
                <a:spcPct val="150000"/>
              </a:lnSpc>
            </a:pPr>
            <a:r>
              <a:rPr lang="zh-CN" altLang="zh-CN" sz="2800" dirty="0"/>
              <a:t>非金属性越强</a:t>
            </a:r>
            <a:r>
              <a:rPr lang="en-US" altLang="zh-CN" sz="2800" dirty="0"/>
              <a:t>,</a:t>
            </a:r>
            <a:r>
              <a:rPr lang="zh-CN" altLang="zh-CN" sz="2800" dirty="0"/>
              <a:t>对应最高价含氧酸的酸性越强。如酸性</a:t>
            </a:r>
            <a:r>
              <a:rPr lang="en-US" altLang="zh-CN" sz="2800" dirty="0"/>
              <a:t>:HClO</a:t>
            </a:r>
            <a:r>
              <a:rPr lang="en-US" altLang="zh-CN" sz="2800" baseline="-25000" dirty="0"/>
              <a:t>4</a:t>
            </a:r>
            <a:r>
              <a:rPr lang="en-US" altLang="zh-CN" sz="2800" dirty="0"/>
              <a:t>&gt;H</a:t>
            </a:r>
            <a:r>
              <a:rPr lang="en-US" altLang="zh-CN" sz="2800" baseline="-25000" dirty="0"/>
              <a:t>2</a:t>
            </a:r>
            <a:r>
              <a:rPr lang="en-US" altLang="zh-CN" sz="2800" dirty="0"/>
              <a:t>SO</a:t>
            </a:r>
            <a:r>
              <a:rPr lang="en-US" altLang="zh-CN" sz="2800" baseline="-25000" dirty="0"/>
              <a:t>4</a:t>
            </a:r>
            <a:r>
              <a:rPr lang="en-US" altLang="zh-CN" sz="2800" dirty="0"/>
              <a:t>&gt;H</a:t>
            </a:r>
            <a:r>
              <a:rPr lang="en-US" altLang="zh-CN" sz="2800" baseline="-25000" dirty="0"/>
              <a:t>3</a:t>
            </a:r>
            <a:r>
              <a:rPr lang="en-US" altLang="zh-CN" sz="2800" dirty="0"/>
              <a:t>PO</a:t>
            </a:r>
            <a:r>
              <a:rPr lang="en-US" altLang="zh-CN" sz="2800" baseline="-25000" dirty="0"/>
              <a:t>4</a:t>
            </a:r>
            <a:r>
              <a:rPr lang="en-US" altLang="zh-CN" sz="2800" dirty="0"/>
              <a:t>&gt;H</a:t>
            </a:r>
            <a:r>
              <a:rPr lang="en-US" altLang="zh-CN" sz="2800" baseline="-25000" dirty="0"/>
              <a:t>2</a:t>
            </a:r>
            <a:r>
              <a:rPr lang="en-US" altLang="zh-CN" sz="2800" dirty="0"/>
              <a:t>SiO</a:t>
            </a:r>
            <a:r>
              <a:rPr lang="en-US" altLang="zh-CN" sz="2800" baseline="-25000" dirty="0"/>
              <a:t>3</a:t>
            </a:r>
            <a:r>
              <a:rPr lang="zh-CN" altLang="zh-CN" sz="2800" dirty="0"/>
              <a:t>。</a:t>
            </a:r>
          </a:p>
          <a:p>
            <a:pPr>
              <a:lnSpc>
                <a:spcPct val="150000"/>
              </a:lnSpc>
            </a:pPr>
            <a:r>
              <a:rPr lang="en-US" altLang="zh-CN" sz="2800" dirty="0"/>
              <a:t>(2)</a:t>
            </a:r>
            <a:r>
              <a:rPr lang="zh-CN" altLang="zh-CN" sz="2800" dirty="0"/>
              <a:t>根据化合价判断</a:t>
            </a:r>
            <a:endParaRPr lang="en-US" altLang="zh-CN" sz="2800" dirty="0"/>
          </a:p>
          <a:p>
            <a:pPr>
              <a:lnSpc>
                <a:spcPct val="150000"/>
              </a:lnSpc>
            </a:pPr>
            <a:r>
              <a:rPr lang="zh-CN" altLang="zh-CN" sz="2800" dirty="0"/>
              <a:t>同种元素的含氧酸的中心原子的化合价越高</a:t>
            </a:r>
            <a:r>
              <a:rPr lang="en-US" altLang="zh-CN" sz="2800" dirty="0"/>
              <a:t>,</a:t>
            </a:r>
            <a:r>
              <a:rPr lang="zh-CN" altLang="zh-CN" sz="2800" dirty="0"/>
              <a:t>酸性越强。如酸性</a:t>
            </a:r>
            <a:r>
              <a:rPr lang="en-US" altLang="zh-CN" sz="2800" dirty="0"/>
              <a:t>:HClO</a:t>
            </a:r>
            <a:r>
              <a:rPr lang="en-US" altLang="zh-CN" sz="2800" baseline="-25000" dirty="0"/>
              <a:t>4</a:t>
            </a:r>
            <a:r>
              <a:rPr lang="en-US" altLang="zh-CN" sz="2800" dirty="0"/>
              <a:t>(</a:t>
            </a:r>
            <a:r>
              <a:rPr lang="zh-CN" altLang="zh-CN" sz="2800" dirty="0"/>
              <a:t>高氯酸</a:t>
            </a:r>
            <a:r>
              <a:rPr lang="en-US" altLang="zh-CN" sz="2800" dirty="0"/>
              <a:t>)&gt;HClO</a:t>
            </a:r>
            <a:r>
              <a:rPr lang="en-US" altLang="zh-CN" sz="2800" baseline="-25000" dirty="0"/>
              <a:t>3</a:t>
            </a:r>
            <a:r>
              <a:rPr lang="en-US" altLang="zh-CN" sz="2800" dirty="0"/>
              <a:t>(</a:t>
            </a:r>
            <a:r>
              <a:rPr lang="zh-CN" altLang="zh-CN" sz="2800" dirty="0"/>
              <a:t>氯酸</a:t>
            </a:r>
            <a:r>
              <a:rPr lang="en-US" altLang="zh-CN" sz="2800" dirty="0"/>
              <a:t>)&gt;HClO</a:t>
            </a:r>
            <a:r>
              <a:rPr lang="en-US" altLang="zh-CN" sz="2800" baseline="-25000" dirty="0"/>
              <a:t>2</a:t>
            </a:r>
            <a:r>
              <a:rPr lang="en-US" altLang="zh-CN" sz="2800" dirty="0"/>
              <a:t>(</a:t>
            </a:r>
            <a:r>
              <a:rPr lang="zh-CN" altLang="zh-CN" sz="2800" dirty="0"/>
              <a:t>亚氯酸</a:t>
            </a:r>
            <a:r>
              <a:rPr lang="en-US" altLang="zh-CN" sz="2800" dirty="0"/>
              <a:t>)&gt;</a:t>
            </a:r>
            <a:r>
              <a:rPr lang="en-US" altLang="zh-CN" sz="2800" dirty="0" err="1"/>
              <a:t>HClO</a:t>
            </a:r>
            <a:r>
              <a:rPr lang="en-US" altLang="zh-CN" sz="2800" dirty="0"/>
              <a:t>(</a:t>
            </a:r>
            <a:r>
              <a:rPr lang="zh-CN" altLang="zh-CN" sz="2800" dirty="0"/>
              <a:t>次氯酸</a:t>
            </a:r>
            <a:r>
              <a:rPr lang="en-US" altLang="zh-CN" sz="2800" dirty="0"/>
              <a:t>)</a:t>
            </a:r>
            <a:endParaRPr lang="zh-CN" altLang="zh-CN" sz="2800" dirty="0"/>
          </a:p>
        </p:txBody>
      </p:sp>
    </p:spTree>
    <p:extLst>
      <p:ext uri="{BB962C8B-B14F-4D97-AF65-F5344CB8AC3E}">
        <p14:creationId xmlns:p14="http://schemas.microsoft.com/office/powerpoint/2010/main" val="69242995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9C8E2509-D347-4A0B-A477-EA57B888F130}"/>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
        <p:nvSpPr>
          <p:cNvPr id="9" name="矩形 8">
            <a:extLst>
              <a:ext uri="{FF2B5EF4-FFF2-40B4-BE49-F238E27FC236}">
                <a16:creationId xmlns:a16="http://schemas.microsoft.com/office/drawing/2014/main" xmlns="" id="{EF4BE4BE-E2AD-4FCD-9686-0A449735FB3F}"/>
              </a:ext>
            </a:extLst>
          </p:cNvPr>
          <p:cNvSpPr/>
          <p:nvPr/>
        </p:nvSpPr>
        <p:spPr>
          <a:xfrm>
            <a:off x="234043" y="244823"/>
            <a:ext cx="11723913" cy="3323987"/>
          </a:xfrm>
          <a:prstGeom prst="rect">
            <a:avLst/>
          </a:prstGeom>
        </p:spPr>
        <p:txBody>
          <a:bodyPr wrap="square">
            <a:spAutoFit/>
          </a:bodyPr>
          <a:lstStyle/>
          <a:p>
            <a:pPr>
              <a:lnSpc>
                <a:spcPct val="150000"/>
              </a:lnSpc>
            </a:pPr>
            <a:r>
              <a:rPr lang="en-US" altLang="zh-CN" sz="2800" dirty="0"/>
              <a:t>(3)</a:t>
            </a:r>
            <a:r>
              <a:rPr lang="zh-CN" altLang="zh-CN" sz="2800" dirty="0"/>
              <a:t>根据酸</a:t>
            </a:r>
            <a:r>
              <a:rPr lang="en-US" altLang="zh-CN" sz="2800" dirty="0"/>
              <a:t>(HO)</a:t>
            </a:r>
            <a:r>
              <a:rPr lang="en-US" altLang="zh-CN" sz="2800" i="1" baseline="-25000" dirty="0" err="1"/>
              <a:t>m</a:t>
            </a:r>
            <a:r>
              <a:rPr lang="en-US" altLang="zh-CN" sz="2800" dirty="0" err="1"/>
              <a:t>RO</a:t>
            </a:r>
            <a:r>
              <a:rPr lang="en-US" altLang="zh-CN" sz="2800" i="1" baseline="-25000" dirty="0" err="1"/>
              <a:t>n</a:t>
            </a:r>
            <a:r>
              <a:rPr lang="zh-CN" altLang="zh-CN" sz="2800" dirty="0"/>
              <a:t>中非羟基氧原子个数</a:t>
            </a:r>
            <a:r>
              <a:rPr lang="en-US" altLang="zh-CN" sz="2800" dirty="0"/>
              <a:t>(</a:t>
            </a:r>
            <a:r>
              <a:rPr lang="en-US" altLang="zh-CN" sz="2800" i="1" dirty="0"/>
              <a:t>n</a:t>
            </a:r>
            <a:r>
              <a:rPr lang="en-US" altLang="zh-CN" sz="2800" dirty="0"/>
              <a:t>)</a:t>
            </a:r>
            <a:r>
              <a:rPr lang="zh-CN" altLang="zh-CN" sz="2800" dirty="0"/>
              <a:t>判断</a:t>
            </a:r>
          </a:p>
          <a:p>
            <a:pPr>
              <a:lnSpc>
                <a:spcPct val="150000"/>
              </a:lnSpc>
            </a:pPr>
            <a:r>
              <a:rPr lang="zh-CN" altLang="zh-CN" sz="2800" dirty="0"/>
              <a:t>不管中心原子是不是同种元素的原子</a:t>
            </a:r>
            <a:r>
              <a:rPr lang="en-US" altLang="zh-CN" sz="2800" dirty="0"/>
              <a:t>,</a:t>
            </a:r>
            <a:r>
              <a:rPr lang="zh-CN" altLang="zh-CN" sz="2800" dirty="0"/>
              <a:t>所形成的含氧酸的酸性都随着分子中连接在中心原子上的非羟基氧原子的个数增多而增强</a:t>
            </a:r>
            <a:r>
              <a:rPr lang="en-US" altLang="zh-CN" sz="2800" dirty="0"/>
              <a:t>,</a:t>
            </a:r>
            <a:r>
              <a:rPr lang="zh-CN" altLang="zh-CN" sz="2800" dirty="0"/>
              <a:t>即</a:t>
            </a:r>
            <a:r>
              <a:rPr lang="en-US" altLang="zh-CN" sz="2800" dirty="0"/>
              <a:t>(HO)</a:t>
            </a:r>
            <a:r>
              <a:rPr lang="en-US" altLang="zh-CN" sz="2800" i="1" baseline="-25000" dirty="0" err="1"/>
              <a:t>m</a:t>
            </a:r>
            <a:r>
              <a:rPr lang="en-US" altLang="zh-CN" sz="2800" dirty="0" err="1"/>
              <a:t>RO</a:t>
            </a:r>
            <a:r>
              <a:rPr lang="en-US" altLang="zh-CN" sz="2800" i="1" baseline="-25000" dirty="0" err="1"/>
              <a:t>n</a:t>
            </a:r>
            <a:r>
              <a:rPr lang="zh-CN" altLang="zh-CN" sz="2800" dirty="0"/>
              <a:t>中</a:t>
            </a:r>
            <a:r>
              <a:rPr lang="en-US" altLang="zh-CN" sz="2800" i="1" dirty="0"/>
              <a:t>n</a:t>
            </a:r>
            <a:r>
              <a:rPr lang="zh-CN" altLang="zh-CN" sz="2800" dirty="0"/>
              <a:t>值越大</a:t>
            </a:r>
            <a:r>
              <a:rPr lang="en-US" altLang="zh-CN" sz="2800" dirty="0"/>
              <a:t>,</a:t>
            </a:r>
            <a:r>
              <a:rPr lang="zh-CN" altLang="zh-CN" sz="2800" dirty="0"/>
              <a:t>酸性越强</a:t>
            </a:r>
            <a:r>
              <a:rPr lang="en-US" altLang="zh-CN" sz="2800" dirty="0"/>
              <a:t>,</a:t>
            </a:r>
            <a:r>
              <a:rPr lang="en-US" altLang="zh-CN" sz="2800" i="1" dirty="0"/>
              <a:t>n</a:t>
            </a:r>
            <a:r>
              <a:rPr lang="zh-CN" altLang="zh-CN" sz="2800" dirty="0"/>
              <a:t>值相同</a:t>
            </a:r>
            <a:r>
              <a:rPr lang="en-US" altLang="zh-CN" sz="2800" dirty="0"/>
              <a:t>,</a:t>
            </a:r>
            <a:r>
              <a:rPr lang="zh-CN" altLang="zh-CN" sz="2800" dirty="0"/>
              <a:t>酸性接近。</a:t>
            </a:r>
          </a:p>
          <a:p>
            <a:pPr>
              <a:lnSpc>
                <a:spcPct val="150000"/>
              </a:lnSpc>
            </a:pPr>
            <a:r>
              <a:rPr lang="zh-CN" altLang="zh-CN" sz="2800" dirty="0"/>
              <a:t>常见无机含氧酸的酸性</a:t>
            </a:r>
            <a:endParaRPr lang="en-US" altLang="zh-CN" sz="2800" dirty="0"/>
          </a:p>
        </p:txBody>
      </p:sp>
      <p:graphicFrame>
        <p:nvGraphicFramePr>
          <p:cNvPr id="2" name="表格 1">
            <a:extLst>
              <a:ext uri="{FF2B5EF4-FFF2-40B4-BE49-F238E27FC236}">
                <a16:creationId xmlns:a16="http://schemas.microsoft.com/office/drawing/2014/main" xmlns="" id="{95D42457-3BD2-4B0A-9374-6ABFC5EB4049}"/>
              </a:ext>
            </a:extLst>
          </p:cNvPr>
          <p:cNvGraphicFramePr>
            <a:graphicFrameLocks noGrp="1"/>
          </p:cNvGraphicFramePr>
          <p:nvPr>
            <p:extLst>
              <p:ext uri="{D42A27DB-BD31-4B8C-83A1-F6EECF244321}">
                <p14:modId xmlns:p14="http://schemas.microsoft.com/office/powerpoint/2010/main" val="3075117268"/>
              </p:ext>
            </p:extLst>
          </p:nvPr>
        </p:nvGraphicFramePr>
        <p:xfrm>
          <a:off x="643635" y="3568810"/>
          <a:ext cx="9879222" cy="2846505"/>
        </p:xfrm>
        <a:graphic>
          <a:graphicData uri="http://schemas.openxmlformats.org/drawingml/2006/table">
            <a:tbl>
              <a:tblPr firstRow="1" firstCol="1" bandRow="1">
                <a:tableStyleId>{5C22544A-7EE6-4342-B048-85BDC9FD1C3A}</a:tableStyleId>
              </a:tblPr>
              <a:tblGrid>
                <a:gridCol w="1647825">
                  <a:extLst>
                    <a:ext uri="{9D8B030D-6E8A-4147-A177-3AD203B41FA5}">
                      <a16:colId xmlns:a16="http://schemas.microsoft.com/office/drawing/2014/main" xmlns="" val="496781271"/>
                    </a:ext>
                  </a:extLst>
                </a:gridCol>
                <a:gridCol w="2541797">
                  <a:extLst>
                    <a:ext uri="{9D8B030D-6E8A-4147-A177-3AD203B41FA5}">
                      <a16:colId xmlns:a16="http://schemas.microsoft.com/office/drawing/2014/main" xmlns="" val="4139445108"/>
                    </a:ext>
                  </a:extLst>
                </a:gridCol>
                <a:gridCol w="3014460">
                  <a:extLst>
                    <a:ext uri="{9D8B030D-6E8A-4147-A177-3AD203B41FA5}">
                      <a16:colId xmlns:a16="http://schemas.microsoft.com/office/drawing/2014/main" xmlns="" val="2830038344"/>
                    </a:ext>
                  </a:extLst>
                </a:gridCol>
                <a:gridCol w="2675140">
                  <a:extLst>
                    <a:ext uri="{9D8B030D-6E8A-4147-A177-3AD203B41FA5}">
                      <a16:colId xmlns:a16="http://schemas.microsoft.com/office/drawing/2014/main" xmlns="" val="2233089518"/>
                    </a:ext>
                  </a:extLst>
                </a:gridCol>
              </a:tblGrid>
              <a:tr h="569301">
                <a:tc>
                  <a:txBody>
                    <a:bodyPr/>
                    <a:lstStyle/>
                    <a:p>
                      <a:pPr algn="ctr">
                        <a:lnSpc>
                          <a:spcPct val="100000"/>
                        </a:lnSpc>
                        <a:spcAft>
                          <a:spcPts val="0"/>
                        </a:spcAft>
                      </a:pPr>
                      <a:r>
                        <a:rPr lang="zh-CN" sz="2800" b="0">
                          <a:solidFill>
                            <a:schemeClr val="tx1"/>
                          </a:solidFill>
                          <a:effectLst/>
                        </a:rPr>
                        <a:t>含氧酸</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通式</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dirty="0">
                          <a:solidFill>
                            <a:schemeClr val="tx1"/>
                          </a:solidFill>
                          <a:effectLst/>
                        </a:rPr>
                        <a:t>非羟基氧原子数目</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酸性</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34085645"/>
                  </a:ext>
                </a:extLst>
              </a:tr>
              <a:tr h="569301">
                <a:tc>
                  <a:txBody>
                    <a:bodyPr/>
                    <a:lstStyle/>
                    <a:p>
                      <a:pPr algn="ctr">
                        <a:lnSpc>
                          <a:spcPct val="100000"/>
                        </a:lnSpc>
                        <a:spcAft>
                          <a:spcPts val="0"/>
                        </a:spcAft>
                      </a:pPr>
                      <a:r>
                        <a:rPr lang="en-US" sz="2800" b="0">
                          <a:solidFill>
                            <a:schemeClr val="tx1"/>
                          </a:solidFill>
                          <a:effectLst/>
                        </a:rPr>
                        <a:t>HClO</a:t>
                      </a:r>
                      <a:r>
                        <a:rPr lang="en-US" sz="2800" b="0" baseline="-25000">
                          <a:solidFill>
                            <a:schemeClr val="tx1"/>
                          </a:solidFill>
                          <a:effectLst/>
                        </a:rPr>
                        <a:t>4</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(HO)ClO</a:t>
                      </a:r>
                      <a:r>
                        <a:rPr lang="en-US" sz="2800" b="0" baseline="-25000">
                          <a:solidFill>
                            <a:schemeClr val="tx1"/>
                          </a:solidFill>
                          <a:effectLst/>
                        </a:rPr>
                        <a:t>3</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3</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最强酸</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27649197"/>
                  </a:ext>
                </a:extLst>
              </a:tr>
              <a:tr h="569301">
                <a:tc>
                  <a:txBody>
                    <a:bodyPr/>
                    <a:lstStyle/>
                    <a:p>
                      <a:pPr algn="ctr">
                        <a:lnSpc>
                          <a:spcPct val="100000"/>
                        </a:lnSpc>
                        <a:spcAft>
                          <a:spcPts val="0"/>
                        </a:spcAft>
                      </a:pPr>
                      <a:r>
                        <a:rPr lang="en-US" sz="2800" b="0">
                          <a:solidFill>
                            <a:schemeClr val="tx1"/>
                          </a:solidFill>
                          <a:effectLst/>
                        </a:rPr>
                        <a:t>H</a:t>
                      </a:r>
                      <a:r>
                        <a:rPr lang="en-US" sz="2800" b="0" baseline="-25000">
                          <a:solidFill>
                            <a:schemeClr val="tx1"/>
                          </a:solidFill>
                          <a:effectLst/>
                        </a:rPr>
                        <a:t>2</a:t>
                      </a:r>
                      <a:r>
                        <a:rPr lang="en-US" sz="2800" b="0">
                          <a:solidFill>
                            <a:schemeClr val="tx1"/>
                          </a:solidFill>
                          <a:effectLst/>
                        </a:rPr>
                        <a:t>SO</a:t>
                      </a:r>
                      <a:r>
                        <a:rPr lang="en-US" sz="2800" b="0" baseline="-25000">
                          <a:solidFill>
                            <a:schemeClr val="tx1"/>
                          </a:solidFill>
                          <a:effectLst/>
                        </a:rPr>
                        <a:t>4</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(HO)</a:t>
                      </a:r>
                      <a:r>
                        <a:rPr lang="en-US" sz="2800" b="0" baseline="-25000">
                          <a:solidFill>
                            <a:schemeClr val="tx1"/>
                          </a:solidFill>
                          <a:effectLst/>
                        </a:rPr>
                        <a:t>2</a:t>
                      </a:r>
                      <a:r>
                        <a:rPr lang="en-US" sz="2800" b="0">
                          <a:solidFill>
                            <a:schemeClr val="tx1"/>
                          </a:solidFill>
                          <a:effectLst/>
                        </a:rPr>
                        <a:t>SO</a:t>
                      </a:r>
                      <a:r>
                        <a:rPr lang="en-US" sz="2800" b="0" baseline="-25000">
                          <a:solidFill>
                            <a:schemeClr val="tx1"/>
                          </a:solidFill>
                          <a:effectLst/>
                        </a:rPr>
                        <a:t>2</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2</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强酸</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74054437"/>
                  </a:ext>
                </a:extLst>
              </a:tr>
              <a:tr h="569301">
                <a:tc>
                  <a:txBody>
                    <a:bodyPr/>
                    <a:lstStyle/>
                    <a:p>
                      <a:pPr algn="ctr">
                        <a:lnSpc>
                          <a:spcPct val="100000"/>
                        </a:lnSpc>
                        <a:spcAft>
                          <a:spcPts val="0"/>
                        </a:spcAft>
                      </a:pPr>
                      <a:r>
                        <a:rPr lang="en-US" sz="2800" b="0">
                          <a:solidFill>
                            <a:schemeClr val="tx1"/>
                          </a:solidFill>
                          <a:effectLst/>
                        </a:rPr>
                        <a:t>HClO</a:t>
                      </a:r>
                      <a:r>
                        <a:rPr lang="en-US" sz="2800" b="0" baseline="-25000">
                          <a:solidFill>
                            <a:schemeClr val="tx1"/>
                          </a:solidFill>
                          <a:effectLst/>
                        </a:rPr>
                        <a:t>3</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(HO)ClO</a:t>
                      </a:r>
                      <a:r>
                        <a:rPr lang="en-US" sz="2800" b="0" baseline="-25000">
                          <a:solidFill>
                            <a:schemeClr val="tx1"/>
                          </a:solidFill>
                          <a:effectLst/>
                        </a:rPr>
                        <a:t>2</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dirty="0">
                          <a:solidFill>
                            <a:schemeClr val="tx1"/>
                          </a:solidFill>
                          <a:effectLst/>
                        </a:rPr>
                        <a:t>2</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强酸</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456536259"/>
                  </a:ext>
                </a:extLst>
              </a:tr>
              <a:tr h="569301">
                <a:tc>
                  <a:txBody>
                    <a:bodyPr/>
                    <a:lstStyle/>
                    <a:p>
                      <a:pPr algn="ctr">
                        <a:lnSpc>
                          <a:spcPct val="100000"/>
                        </a:lnSpc>
                        <a:spcAft>
                          <a:spcPts val="0"/>
                        </a:spcAft>
                      </a:pPr>
                      <a:r>
                        <a:rPr lang="en-US" sz="2800" b="0">
                          <a:solidFill>
                            <a:schemeClr val="tx1"/>
                          </a:solidFill>
                          <a:effectLst/>
                        </a:rPr>
                        <a:t>H</a:t>
                      </a:r>
                      <a:r>
                        <a:rPr lang="en-US" sz="2800" b="0" baseline="-25000">
                          <a:solidFill>
                            <a:schemeClr val="tx1"/>
                          </a:solidFill>
                          <a:effectLst/>
                        </a:rPr>
                        <a:t>2</a:t>
                      </a:r>
                      <a:r>
                        <a:rPr lang="en-US" sz="2800" b="0">
                          <a:solidFill>
                            <a:schemeClr val="tx1"/>
                          </a:solidFill>
                          <a:effectLst/>
                        </a:rPr>
                        <a:t>SO</a:t>
                      </a:r>
                      <a:r>
                        <a:rPr lang="en-US" sz="2800" b="0" baseline="-25000">
                          <a:solidFill>
                            <a:schemeClr val="tx1"/>
                          </a:solidFill>
                          <a:effectLst/>
                        </a:rPr>
                        <a:t>3</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(HO)</a:t>
                      </a:r>
                      <a:r>
                        <a:rPr lang="en-US" sz="2800" b="0" baseline="-25000">
                          <a:solidFill>
                            <a:schemeClr val="tx1"/>
                          </a:solidFill>
                          <a:effectLst/>
                        </a:rPr>
                        <a:t>2</a:t>
                      </a:r>
                      <a:r>
                        <a:rPr lang="en-US" sz="2800" b="0">
                          <a:solidFill>
                            <a:schemeClr val="tx1"/>
                          </a:solidFill>
                          <a:effectLst/>
                        </a:rPr>
                        <a:t>SO</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dirty="0">
                          <a:solidFill>
                            <a:schemeClr val="tx1"/>
                          </a:solidFill>
                          <a:effectLst/>
                        </a:rPr>
                        <a:t>1</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dirty="0">
                          <a:solidFill>
                            <a:schemeClr val="tx1"/>
                          </a:solidFill>
                          <a:effectLst/>
                        </a:rPr>
                        <a:t>中强酸</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6937975"/>
                  </a:ext>
                </a:extLst>
              </a:tr>
            </a:tbl>
          </a:graphicData>
        </a:graphic>
      </p:graphicFrame>
    </p:spTree>
    <p:extLst>
      <p:ext uri="{BB962C8B-B14F-4D97-AF65-F5344CB8AC3E}">
        <p14:creationId xmlns:p14="http://schemas.microsoft.com/office/powerpoint/2010/main" val="283100628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9C8E2509-D347-4A0B-A477-EA57B888F130}"/>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
        <p:nvSpPr>
          <p:cNvPr id="9" name="矩形 8">
            <a:extLst>
              <a:ext uri="{FF2B5EF4-FFF2-40B4-BE49-F238E27FC236}">
                <a16:creationId xmlns:a16="http://schemas.microsoft.com/office/drawing/2014/main" xmlns="" id="{EF4BE4BE-E2AD-4FCD-9686-0A449735FB3F}"/>
              </a:ext>
            </a:extLst>
          </p:cNvPr>
          <p:cNvSpPr/>
          <p:nvPr/>
        </p:nvSpPr>
        <p:spPr>
          <a:xfrm>
            <a:off x="234043" y="3873392"/>
            <a:ext cx="11723913" cy="2677656"/>
          </a:xfrm>
          <a:prstGeom prst="rect">
            <a:avLst/>
          </a:prstGeom>
        </p:spPr>
        <p:txBody>
          <a:bodyPr wrap="square">
            <a:spAutoFit/>
          </a:bodyPr>
          <a:lstStyle/>
          <a:p>
            <a:pPr>
              <a:lnSpc>
                <a:spcPct val="150000"/>
              </a:lnSpc>
            </a:pPr>
            <a:r>
              <a:rPr lang="en-US" altLang="zh-CN" sz="2800" dirty="0"/>
              <a:t>(4)</a:t>
            </a:r>
            <a:r>
              <a:rPr lang="zh-CN" altLang="zh-CN" sz="2800" dirty="0"/>
              <a:t>根据酸的电离平衡常数判断</a:t>
            </a:r>
          </a:p>
          <a:p>
            <a:pPr>
              <a:lnSpc>
                <a:spcPct val="150000"/>
              </a:lnSpc>
            </a:pPr>
            <a:r>
              <a:rPr lang="zh-CN" altLang="zh-CN" sz="2800" dirty="0"/>
              <a:t>相同条件下</a:t>
            </a:r>
            <a:r>
              <a:rPr lang="en-US" altLang="zh-CN" sz="2800" dirty="0"/>
              <a:t>,</a:t>
            </a:r>
            <a:r>
              <a:rPr lang="zh-CN" altLang="zh-CN" sz="2800" dirty="0"/>
              <a:t>酸的电离平衡常数越大</a:t>
            </a:r>
            <a:r>
              <a:rPr lang="en-US" altLang="zh-CN" sz="2800" dirty="0"/>
              <a:t>,</a:t>
            </a:r>
            <a:r>
              <a:rPr lang="zh-CN" altLang="zh-CN" sz="2800" dirty="0"/>
              <a:t>电离程度越大</a:t>
            </a:r>
            <a:r>
              <a:rPr lang="en-US" altLang="zh-CN" sz="2800" dirty="0"/>
              <a:t>,</a:t>
            </a:r>
            <a:r>
              <a:rPr lang="zh-CN" altLang="zh-CN" sz="2800" dirty="0"/>
              <a:t>酸性越强。</a:t>
            </a:r>
          </a:p>
          <a:p>
            <a:pPr>
              <a:lnSpc>
                <a:spcPct val="150000"/>
              </a:lnSpc>
            </a:pPr>
            <a:r>
              <a:rPr lang="en-US" altLang="zh-CN" sz="2800" dirty="0"/>
              <a:t>(5)</a:t>
            </a:r>
            <a:r>
              <a:rPr lang="zh-CN" altLang="zh-CN" sz="2800" dirty="0"/>
              <a:t>根据化学反应判断</a:t>
            </a:r>
          </a:p>
          <a:p>
            <a:pPr>
              <a:lnSpc>
                <a:spcPct val="150000"/>
              </a:lnSpc>
            </a:pPr>
            <a:r>
              <a:rPr lang="zh-CN" altLang="zh-CN" sz="2800" dirty="0"/>
              <a:t>在水溶液中</a:t>
            </a:r>
            <a:r>
              <a:rPr lang="en-US" altLang="zh-CN" sz="2800" dirty="0"/>
              <a:t>,</a:t>
            </a:r>
            <a:r>
              <a:rPr lang="zh-CN" altLang="zh-CN" sz="2800" dirty="0"/>
              <a:t>强酸可以制弱酸</a:t>
            </a:r>
            <a:r>
              <a:rPr lang="en-US" altLang="zh-CN" sz="2800" dirty="0"/>
              <a:t>,</a:t>
            </a:r>
            <a:r>
              <a:rPr lang="zh-CN" altLang="zh-CN" sz="2800" dirty="0"/>
              <a:t>如硫酸可以制醋酸。</a:t>
            </a:r>
          </a:p>
        </p:txBody>
      </p:sp>
      <p:graphicFrame>
        <p:nvGraphicFramePr>
          <p:cNvPr id="4" name="表格 3">
            <a:extLst>
              <a:ext uri="{FF2B5EF4-FFF2-40B4-BE49-F238E27FC236}">
                <a16:creationId xmlns:a16="http://schemas.microsoft.com/office/drawing/2014/main" xmlns="" id="{ADC958B8-528C-4D63-B050-A942FDFE980A}"/>
              </a:ext>
            </a:extLst>
          </p:cNvPr>
          <p:cNvGraphicFramePr>
            <a:graphicFrameLocks noGrp="1"/>
          </p:cNvGraphicFramePr>
          <p:nvPr>
            <p:extLst>
              <p:ext uri="{D42A27DB-BD31-4B8C-83A1-F6EECF244321}">
                <p14:modId xmlns:p14="http://schemas.microsoft.com/office/powerpoint/2010/main" val="969703578"/>
              </p:ext>
            </p:extLst>
          </p:nvPr>
        </p:nvGraphicFramePr>
        <p:xfrm>
          <a:off x="1156388" y="1039713"/>
          <a:ext cx="9879222" cy="2734470"/>
        </p:xfrm>
        <a:graphic>
          <a:graphicData uri="http://schemas.openxmlformats.org/drawingml/2006/table">
            <a:tbl>
              <a:tblPr firstRow="1" firstCol="1" bandRow="1">
                <a:tableStyleId>{5C22544A-7EE6-4342-B048-85BDC9FD1C3A}</a:tableStyleId>
              </a:tblPr>
              <a:tblGrid>
                <a:gridCol w="1647825">
                  <a:extLst>
                    <a:ext uri="{9D8B030D-6E8A-4147-A177-3AD203B41FA5}">
                      <a16:colId xmlns:a16="http://schemas.microsoft.com/office/drawing/2014/main" xmlns="" val="496781271"/>
                    </a:ext>
                  </a:extLst>
                </a:gridCol>
                <a:gridCol w="2541797">
                  <a:extLst>
                    <a:ext uri="{9D8B030D-6E8A-4147-A177-3AD203B41FA5}">
                      <a16:colId xmlns:a16="http://schemas.microsoft.com/office/drawing/2014/main" xmlns="" val="4139445108"/>
                    </a:ext>
                  </a:extLst>
                </a:gridCol>
                <a:gridCol w="3014460">
                  <a:extLst>
                    <a:ext uri="{9D8B030D-6E8A-4147-A177-3AD203B41FA5}">
                      <a16:colId xmlns:a16="http://schemas.microsoft.com/office/drawing/2014/main" xmlns="" val="2830038344"/>
                    </a:ext>
                  </a:extLst>
                </a:gridCol>
                <a:gridCol w="2675140">
                  <a:extLst>
                    <a:ext uri="{9D8B030D-6E8A-4147-A177-3AD203B41FA5}">
                      <a16:colId xmlns:a16="http://schemas.microsoft.com/office/drawing/2014/main" xmlns="" val="2233089518"/>
                    </a:ext>
                  </a:extLst>
                </a:gridCol>
              </a:tblGrid>
              <a:tr h="546894">
                <a:tc>
                  <a:txBody>
                    <a:bodyPr/>
                    <a:lstStyle/>
                    <a:p>
                      <a:pPr algn="ctr">
                        <a:lnSpc>
                          <a:spcPct val="100000"/>
                        </a:lnSpc>
                        <a:spcAft>
                          <a:spcPts val="0"/>
                        </a:spcAft>
                      </a:pPr>
                      <a:r>
                        <a:rPr lang="zh-CN" sz="2800" b="0">
                          <a:solidFill>
                            <a:schemeClr val="tx1"/>
                          </a:solidFill>
                          <a:effectLst/>
                        </a:rPr>
                        <a:t>含氧酸</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通式</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dirty="0">
                          <a:solidFill>
                            <a:schemeClr val="tx1"/>
                          </a:solidFill>
                          <a:effectLst/>
                        </a:rPr>
                        <a:t>非羟基氧原子数目</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dirty="0">
                          <a:solidFill>
                            <a:schemeClr val="tx1"/>
                          </a:solidFill>
                          <a:effectLst/>
                        </a:rPr>
                        <a:t>酸性</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34085645"/>
                  </a:ext>
                </a:extLst>
              </a:tr>
              <a:tr h="546894">
                <a:tc>
                  <a:txBody>
                    <a:bodyPr/>
                    <a:lstStyle/>
                    <a:p>
                      <a:pPr algn="ctr">
                        <a:lnSpc>
                          <a:spcPct val="100000"/>
                        </a:lnSpc>
                        <a:spcAft>
                          <a:spcPts val="0"/>
                        </a:spcAft>
                      </a:pPr>
                      <a:r>
                        <a:rPr lang="en-US" sz="2800" b="0">
                          <a:solidFill>
                            <a:schemeClr val="tx1"/>
                          </a:solidFill>
                          <a:effectLst/>
                        </a:rPr>
                        <a:t>H</a:t>
                      </a:r>
                      <a:r>
                        <a:rPr lang="en-US" sz="2800" b="0" baseline="-25000">
                          <a:solidFill>
                            <a:schemeClr val="tx1"/>
                          </a:solidFill>
                          <a:effectLst/>
                        </a:rPr>
                        <a:t>3</a:t>
                      </a:r>
                      <a:r>
                        <a:rPr lang="en-US" sz="2800" b="0">
                          <a:solidFill>
                            <a:schemeClr val="tx1"/>
                          </a:solidFill>
                          <a:effectLst/>
                        </a:rPr>
                        <a:t>PO</a:t>
                      </a:r>
                      <a:r>
                        <a:rPr lang="en-US" sz="2800" b="0" baseline="-25000">
                          <a:solidFill>
                            <a:schemeClr val="tx1"/>
                          </a:solidFill>
                          <a:effectLst/>
                        </a:rPr>
                        <a:t>4</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(HO)</a:t>
                      </a:r>
                      <a:r>
                        <a:rPr lang="en-US" sz="2800" b="0" baseline="-25000">
                          <a:solidFill>
                            <a:schemeClr val="tx1"/>
                          </a:solidFill>
                          <a:effectLst/>
                        </a:rPr>
                        <a:t>3</a:t>
                      </a:r>
                      <a:r>
                        <a:rPr lang="en-US" sz="2800" b="0">
                          <a:solidFill>
                            <a:schemeClr val="tx1"/>
                          </a:solidFill>
                          <a:effectLst/>
                        </a:rPr>
                        <a:t>PO</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dirty="0">
                          <a:solidFill>
                            <a:schemeClr val="tx1"/>
                          </a:solidFill>
                          <a:effectLst/>
                        </a:rPr>
                        <a:t>1</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dirty="0">
                          <a:solidFill>
                            <a:schemeClr val="tx1"/>
                          </a:solidFill>
                          <a:effectLst/>
                        </a:rPr>
                        <a:t>中强酸</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481637860"/>
                  </a:ext>
                </a:extLst>
              </a:tr>
              <a:tr h="546894">
                <a:tc>
                  <a:txBody>
                    <a:bodyPr/>
                    <a:lstStyle/>
                    <a:p>
                      <a:pPr algn="ctr">
                        <a:lnSpc>
                          <a:spcPct val="100000"/>
                        </a:lnSpc>
                        <a:spcAft>
                          <a:spcPts val="0"/>
                        </a:spcAft>
                      </a:pPr>
                      <a:r>
                        <a:rPr lang="en-US" sz="2800" b="0">
                          <a:solidFill>
                            <a:schemeClr val="tx1"/>
                          </a:solidFill>
                          <a:effectLst/>
                        </a:rPr>
                        <a:t>HNO</a:t>
                      </a:r>
                      <a:r>
                        <a:rPr lang="en-US" sz="2800" b="0" baseline="-25000">
                          <a:solidFill>
                            <a:schemeClr val="tx1"/>
                          </a:solidFill>
                          <a:effectLst/>
                        </a:rPr>
                        <a:t>2</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(HO)NO</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1</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中强酸</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32969388"/>
                  </a:ext>
                </a:extLst>
              </a:tr>
              <a:tr h="546894">
                <a:tc>
                  <a:txBody>
                    <a:bodyPr/>
                    <a:lstStyle/>
                    <a:p>
                      <a:pPr algn="ctr">
                        <a:lnSpc>
                          <a:spcPct val="100000"/>
                        </a:lnSpc>
                        <a:spcAft>
                          <a:spcPts val="0"/>
                        </a:spcAft>
                      </a:pPr>
                      <a:r>
                        <a:rPr lang="en-US" sz="2800" b="0">
                          <a:solidFill>
                            <a:schemeClr val="tx1"/>
                          </a:solidFill>
                          <a:effectLst/>
                        </a:rPr>
                        <a:t>H</a:t>
                      </a:r>
                      <a:r>
                        <a:rPr lang="en-US" sz="2800" b="0" baseline="-25000">
                          <a:solidFill>
                            <a:schemeClr val="tx1"/>
                          </a:solidFill>
                          <a:effectLst/>
                        </a:rPr>
                        <a:t>3</a:t>
                      </a:r>
                      <a:r>
                        <a:rPr lang="en-US" sz="2800" b="0">
                          <a:solidFill>
                            <a:schemeClr val="tx1"/>
                          </a:solidFill>
                          <a:effectLst/>
                        </a:rPr>
                        <a:t>BO</a:t>
                      </a:r>
                      <a:r>
                        <a:rPr lang="en-US" sz="2800" b="0" baseline="-25000">
                          <a:solidFill>
                            <a:schemeClr val="tx1"/>
                          </a:solidFill>
                          <a:effectLst/>
                        </a:rPr>
                        <a:t>3</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dirty="0">
                          <a:solidFill>
                            <a:schemeClr val="tx1"/>
                          </a:solidFill>
                          <a:effectLst/>
                        </a:rPr>
                        <a:t>(HO)</a:t>
                      </a:r>
                      <a:r>
                        <a:rPr lang="en-US" sz="2800" b="0" baseline="-25000" dirty="0">
                          <a:solidFill>
                            <a:schemeClr val="tx1"/>
                          </a:solidFill>
                          <a:effectLst/>
                        </a:rPr>
                        <a:t>3</a:t>
                      </a:r>
                      <a:r>
                        <a:rPr lang="en-US" sz="2800" b="0" dirty="0">
                          <a:solidFill>
                            <a:schemeClr val="tx1"/>
                          </a:solidFill>
                          <a:effectLst/>
                        </a:rPr>
                        <a:t>B</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0</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弱酸</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74588516"/>
                  </a:ext>
                </a:extLst>
              </a:tr>
              <a:tr h="546894">
                <a:tc>
                  <a:txBody>
                    <a:bodyPr/>
                    <a:lstStyle/>
                    <a:p>
                      <a:pPr algn="ctr">
                        <a:lnSpc>
                          <a:spcPct val="100000"/>
                        </a:lnSpc>
                        <a:spcAft>
                          <a:spcPts val="0"/>
                        </a:spcAft>
                      </a:pPr>
                      <a:r>
                        <a:rPr lang="en-US" sz="2800" b="0">
                          <a:solidFill>
                            <a:schemeClr val="tx1"/>
                          </a:solidFill>
                          <a:effectLst/>
                        </a:rPr>
                        <a:t>HClO</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(HO)Cl</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0</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dirty="0">
                          <a:solidFill>
                            <a:schemeClr val="tx1"/>
                          </a:solidFill>
                          <a:effectLst/>
                        </a:rPr>
                        <a:t>弱酸</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987986979"/>
                  </a:ext>
                </a:extLst>
              </a:tr>
            </a:tbl>
          </a:graphicData>
        </a:graphic>
      </p:graphicFrame>
      <p:sp>
        <p:nvSpPr>
          <p:cNvPr id="5" name="矩形 4">
            <a:extLst>
              <a:ext uri="{FF2B5EF4-FFF2-40B4-BE49-F238E27FC236}">
                <a16:creationId xmlns:a16="http://schemas.microsoft.com/office/drawing/2014/main" xmlns="" id="{E54638E3-9FC7-43C2-882D-A38D7680A6F6}"/>
              </a:ext>
            </a:extLst>
          </p:cNvPr>
          <p:cNvSpPr/>
          <p:nvPr/>
        </p:nvSpPr>
        <p:spPr>
          <a:xfrm>
            <a:off x="234043" y="308325"/>
            <a:ext cx="11723913" cy="661207"/>
          </a:xfrm>
          <a:prstGeom prst="rect">
            <a:avLst/>
          </a:prstGeom>
        </p:spPr>
        <p:txBody>
          <a:bodyPr wrap="square">
            <a:spAutoFit/>
          </a:bodyPr>
          <a:lstStyle/>
          <a:p>
            <a:pPr algn="r">
              <a:lnSpc>
                <a:spcPct val="150000"/>
              </a:lnSpc>
            </a:pPr>
            <a:r>
              <a:rPr lang="zh-CN" altLang="en-US" sz="2800" dirty="0"/>
              <a:t>（续表）</a:t>
            </a:r>
            <a:endParaRPr lang="en-US" altLang="zh-CN" sz="2800" dirty="0"/>
          </a:p>
        </p:txBody>
      </p:sp>
    </p:spTree>
    <p:extLst>
      <p:ext uri="{BB962C8B-B14F-4D97-AF65-F5344CB8AC3E}">
        <p14:creationId xmlns:p14="http://schemas.microsoft.com/office/powerpoint/2010/main" val="350946957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9C8E2509-D347-4A0B-A477-EA57B888F130}"/>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
        <p:nvSpPr>
          <p:cNvPr id="9" name="矩形 8">
            <a:extLst>
              <a:ext uri="{FF2B5EF4-FFF2-40B4-BE49-F238E27FC236}">
                <a16:creationId xmlns:a16="http://schemas.microsoft.com/office/drawing/2014/main" xmlns="" id="{EF4BE4BE-E2AD-4FCD-9686-0A449735FB3F}"/>
              </a:ext>
            </a:extLst>
          </p:cNvPr>
          <p:cNvSpPr/>
          <p:nvPr/>
        </p:nvSpPr>
        <p:spPr>
          <a:xfrm>
            <a:off x="234043" y="244823"/>
            <a:ext cx="11723913" cy="6555641"/>
          </a:xfrm>
          <a:prstGeom prst="rect">
            <a:avLst/>
          </a:prstGeom>
        </p:spPr>
        <p:txBody>
          <a:bodyPr wrap="square">
            <a:spAutoFit/>
          </a:bodyPr>
          <a:lstStyle/>
          <a:p>
            <a:pPr>
              <a:lnSpc>
                <a:spcPct val="150000"/>
              </a:lnSpc>
            </a:pPr>
            <a:r>
              <a:rPr lang="zh-CN" altLang="zh-CN" sz="2800" b="1" dirty="0">
                <a:solidFill>
                  <a:srgbClr val="DA251C"/>
                </a:solidFill>
              </a:rPr>
              <a:t>示例</a:t>
            </a:r>
            <a:r>
              <a:rPr lang="en-US" altLang="zh-CN" sz="2800" b="1" dirty="0">
                <a:solidFill>
                  <a:srgbClr val="DA251C"/>
                </a:solidFill>
              </a:rPr>
              <a:t>5</a:t>
            </a:r>
            <a:r>
              <a:rPr lang="zh-CN" altLang="zh-CN" sz="2800" dirty="0"/>
              <a:t>　</a:t>
            </a:r>
            <a:r>
              <a:rPr lang="en-US" altLang="zh-CN" sz="2800" dirty="0"/>
              <a:t>[</a:t>
            </a:r>
            <a:r>
              <a:rPr lang="zh-CN" altLang="zh-CN" sz="2800" dirty="0"/>
              <a:t>高考组合题</a:t>
            </a:r>
            <a:r>
              <a:rPr lang="en-US" altLang="zh-CN" sz="2800" dirty="0"/>
              <a:t>](1)[2016</a:t>
            </a:r>
            <a:r>
              <a:rPr lang="zh-CN" altLang="zh-CN" sz="2800" dirty="0"/>
              <a:t>全国卷</a:t>
            </a:r>
            <a:r>
              <a:rPr lang="en-US" altLang="zh-CN" sz="2800" dirty="0"/>
              <a:t>Ⅰ, 37(3)(5),4</a:t>
            </a:r>
            <a:r>
              <a:rPr lang="zh-CN" altLang="zh-CN" sz="2800" dirty="0"/>
              <a:t>分</a:t>
            </a:r>
            <a:r>
              <a:rPr lang="en-US" altLang="zh-CN" sz="2800" dirty="0"/>
              <a:t>]①</a:t>
            </a:r>
            <a:r>
              <a:rPr lang="zh-CN" altLang="zh-CN" sz="2800" dirty="0"/>
              <a:t>比较下列锗卤化物的熔点和沸点</a:t>
            </a:r>
            <a:r>
              <a:rPr lang="en-US" altLang="zh-CN" sz="2800" dirty="0"/>
              <a:t>,</a:t>
            </a:r>
            <a:r>
              <a:rPr lang="zh-CN" altLang="zh-CN" sz="2800" dirty="0"/>
              <a:t>分析其变化规律及原因</a:t>
            </a: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endParaRPr lang="zh-CN" altLang="zh-CN" sz="2800" dirty="0"/>
          </a:p>
          <a:p>
            <a:pPr>
              <a:lnSpc>
                <a:spcPct val="150000"/>
              </a:lnSpc>
            </a:pPr>
            <a:r>
              <a:rPr lang="en-US" altLang="zh-CN" sz="2800" dirty="0"/>
              <a:t>_______________________________________________________________</a:t>
            </a:r>
          </a:p>
          <a:p>
            <a:pPr>
              <a:lnSpc>
                <a:spcPct val="150000"/>
              </a:lnSpc>
            </a:pPr>
            <a:r>
              <a:rPr lang="en-US" altLang="zh-CN" sz="2800" dirty="0"/>
              <a:t>______________________________________________________________</a:t>
            </a:r>
            <a:r>
              <a:rPr lang="zh-CN" altLang="zh-CN" sz="2800" dirty="0"/>
              <a:t>。</a:t>
            </a:r>
            <a:r>
              <a:rPr lang="en-US" altLang="zh-CN" sz="2800" dirty="0"/>
              <a:t> </a:t>
            </a:r>
          </a:p>
          <a:p>
            <a:pPr>
              <a:lnSpc>
                <a:spcPct val="150000"/>
              </a:lnSpc>
            </a:pPr>
            <a:r>
              <a:rPr lang="en-US" altLang="zh-CN" sz="2800" dirty="0"/>
              <a:t>②Ge</a:t>
            </a:r>
            <a:r>
              <a:rPr lang="zh-CN" altLang="zh-CN" sz="2800" dirty="0"/>
              <a:t>单晶具有金刚石型结构</a:t>
            </a:r>
            <a:r>
              <a:rPr lang="en-US" altLang="zh-CN" sz="2800" dirty="0"/>
              <a:t>,</a:t>
            </a:r>
            <a:r>
              <a:rPr lang="zh-CN" altLang="zh-CN" sz="2800" dirty="0"/>
              <a:t>其中</a:t>
            </a:r>
            <a:r>
              <a:rPr lang="en-US" altLang="zh-CN" sz="2800" dirty="0"/>
              <a:t>Ge</a:t>
            </a:r>
            <a:r>
              <a:rPr lang="zh-CN" altLang="zh-CN" sz="2800" dirty="0"/>
              <a:t>原子的杂化方式为</a:t>
            </a:r>
            <a:r>
              <a:rPr lang="zh-CN" altLang="zh-CN" sz="2800" u="sng" dirty="0"/>
              <a:t>　　　　</a:t>
            </a:r>
            <a:r>
              <a:rPr lang="en-US" altLang="zh-CN" sz="2800" dirty="0"/>
              <a:t>,</a:t>
            </a:r>
            <a:r>
              <a:rPr lang="zh-CN" altLang="zh-CN" sz="2800" dirty="0"/>
              <a:t>微粒之间存在的作用力是</a:t>
            </a:r>
            <a:r>
              <a:rPr lang="zh-CN" altLang="zh-CN" sz="2800" u="sng" dirty="0"/>
              <a:t>　　　　</a:t>
            </a:r>
            <a:r>
              <a:rPr lang="zh-CN" altLang="zh-CN" sz="2800" dirty="0"/>
              <a:t>。</a:t>
            </a:r>
            <a:r>
              <a:rPr lang="en-US" altLang="zh-CN" sz="2800" dirty="0"/>
              <a:t> </a:t>
            </a:r>
            <a:endParaRPr lang="zh-CN" altLang="zh-CN" sz="2800" dirty="0"/>
          </a:p>
        </p:txBody>
      </p:sp>
      <p:graphicFrame>
        <p:nvGraphicFramePr>
          <p:cNvPr id="3" name="表格 2">
            <a:extLst>
              <a:ext uri="{FF2B5EF4-FFF2-40B4-BE49-F238E27FC236}">
                <a16:creationId xmlns:a16="http://schemas.microsoft.com/office/drawing/2014/main" xmlns="" id="{52BC0D1F-FBE0-4A7E-81CC-F95281CF3BEC}"/>
              </a:ext>
            </a:extLst>
          </p:cNvPr>
          <p:cNvGraphicFramePr>
            <a:graphicFrameLocks noGrp="1"/>
          </p:cNvGraphicFramePr>
          <p:nvPr>
            <p:extLst>
              <p:ext uri="{D42A27DB-BD31-4B8C-83A1-F6EECF244321}">
                <p14:modId xmlns:p14="http://schemas.microsoft.com/office/powerpoint/2010/main" val="3013940831"/>
              </p:ext>
            </p:extLst>
          </p:nvPr>
        </p:nvGraphicFramePr>
        <p:xfrm>
          <a:off x="1844474" y="1889465"/>
          <a:ext cx="5775528" cy="1742736"/>
        </p:xfrm>
        <a:graphic>
          <a:graphicData uri="http://schemas.openxmlformats.org/drawingml/2006/table">
            <a:tbl>
              <a:tblPr firstRow="1" firstCol="1" bandRow="1">
                <a:tableStyleId>{5C22544A-7EE6-4342-B048-85BDC9FD1C3A}</a:tableStyleId>
              </a:tblPr>
              <a:tblGrid>
                <a:gridCol w="1443882">
                  <a:extLst>
                    <a:ext uri="{9D8B030D-6E8A-4147-A177-3AD203B41FA5}">
                      <a16:colId xmlns:a16="http://schemas.microsoft.com/office/drawing/2014/main" xmlns="" val="3772126678"/>
                    </a:ext>
                  </a:extLst>
                </a:gridCol>
                <a:gridCol w="1443882">
                  <a:extLst>
                    <a:ext uri="{9D8B030D-6E8A-4147-A177-3AD203B41FA5}">
                      <a16:colId xmlns:a16="http://schemas.microsoft.com/office/drawing/2014/main" xmlns="" val="1309659887"/>
                    </a:ext>
                  </a:extLst>
                </a:gridCol>
                <a:gridCol w="1443882">
                  <a:extLst>
                    <a:ext uri="{9D8B030D-6E8A-4147-A177-3AD203B41FA5}">
                      <a16:colId xmlns:a16="http://schemas.microsoft.com/office/drawing/2014/main" xmlns="" val="1730643067"/>
                    </a:ext>
                  </a:extLst>
                </a:gridCol>
                <a:gridCol w="1443882">
                  <a:extLst>
                    <a:ext uri="{9D8B030D-6E8A-4147-A177-3AD203B41FA5}">
                      <a16:colId xmlns:a16="http://schemas.microsoft.com/office/drawing/2014/main" xmlns="" val="2687863220"/>
                    </a:ext>
                  </a:extLst>
                </a:gridCol>
              </a:tblGrid>
              <a:tr h="580912">
                <a:tc>
                  <a:txBody>
                    <a:bodyPr/>
                    <a:lstStyle/>
                    <a:p>
                      <a:pPr algn="ctr">
                        <a:lnSpc>
                          <a:spcPct val="100000"/>
                        </a:lnSpc>
                        <a:spcAft>
                          <a:spcPts val="0"/>
                        </a:spcAft>
                      </a:pPr>
                      <a:r>
                        <a:rPr lang="en-US" sz="2800" b="0">
                          <a:solidFill>
                            <a:schemeClr val="tx1"/>
                          </a:solidFill>
                          <a:effectLst/>
                        </a:rPr>
                        <a:t> </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GeCl</a:t>
                      </a:r>
                      <a:r>
                        <a:rPr lang="en-US" sz="2800" b="0" baseline="-25000">
                          <a:solidFill>
                            <a:schemeClr val="tx1"/>
                          </a:solidFill>
                          <a:effectLst/>
                        </a:rPr>
                        <a:t>4</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GeBr</a:t>
                      </a:r>
                      <a:r>
                        <a:rPr lang="en-US" sz="2800" b="0" baseline="-25000">
                          <a:solidFill>
                            <a:schemeClr val="tx1"/>
                          </a:solidFill>
                          <a:effectLst/>
                        </a:rPr>
                        <a:t>4</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GeI</a:t>
                      </a:r>
                      <a:r>
                        <a:rPr lang="en-US" sz="2800" b="0" baseline="-25000">
                          <a:solidFill>
                            <a:schemeClr val="tx1"/>
                          </a:solidFill>
                          <a:effectLst/>
                        </a:rPr>
                        <a:t>4</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45426957"/>
                  </a:ext>
                </a:extLst>
              </a:tr>
              <a:tr h="580912">
                <a:tc>
                  <a:txBody>
                    <a:bodyPr/>
                    <a:lstStyle/>
                    <a:p>
                      <a:pPr algn="ctr">
                        <a:lnSpc>
                          <a:spcPct val="100000"/>
                        </a:lnSpc>
                        <a:spcAft>
                          <a:spcPts val="0"/>
                        </a:spcAft>
                      </a:pPr>
                      <a:r>
                        <a:rPr lang="zh-CN" sz="2800" b="0">
                          <a:solidFill>
                            <a:schemeClr val="tx1"/>
                          </a:solidFill>
                          <a:effectLst/>
                        </a:rPr>
                        <a:t>熔点</a:t>
                      </a:r>
                      <a:r>
                        <a:rPr lang="en-US" sz="2800" b="0">
                          <a:solidFill>
                            <a:schemeClr val="tx1"/>
                          </a:solidFill>
                          <a:effectLst/>
                        </a:rPr>
                        <a:t>/℃</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dirty="0">
                          <a:solidFill>
                            <a:schemeClr val="tx1"/>
                          </a:solidFill>
                          <a:effectLst/>
                        </a:rPr>
                        <a:t>-49.5</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26</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146</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96013176"/>
                  </a:ext>
                </a:extLst>
              </a:tr>
              <a:tr h="580912">
                <a:tc>
                  <a:txBody>
                    <a:bodyPr/>
                    <a:lstStyle/>
                    <a:p>
                      <a:pPr algn="ctr">
                        <a:lnSpc>
                          <a:spcPct val="100000"/>
                        </a:lnSpc>
                        <a:spcAft>
                          <a:spcPts val="0"/>
                        </a:spcAft>
                      </a:pPr>
                      <a:r>
                        <a:rPr lang="zh-CN" sz="2800" b="0">
                          <a:solidFill>
                            <a:schemeClr val="tx1"/>
                          </a:solidFill>
                          <a:effectLst/>
                        </a:rPr>
                        <a:t>沸点</a:t>
                      </a:r>
                      <a:r>
                        <a:rPr lang="en-US" sz="2800" b="0">
                          <a:solidFill>
                            <a:schemeClr val="tx1"/>
                          </a:solidFill>
                          <a:effectLst/>
                        </a:rPr>
                        <a:t>/℃</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dirty="0">
                          <a:solidFill>
                            <a:schemeClr val="tx1"/>
                          </a:solidFill>
                          <a:effectLst/>
                        </a:rPr>
                        <a:t>83.1</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chemeClr val="tx1"/>
                          </a:solidFill>
                          <a:effectLst/>
                        </a:rPr>
                        <a:t>186</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dirty="0">
                          <a:solidFill>
                            <a:schemeClr val="tx1"/>
                          </a:solidFill>
                          <a:effectLst/>
                        </a:rPr>
                        <a:t>约</a:t>
                      </a:r>
                      <a:r>
                        <a:rPr lang="en-US" sz="2800" b="0" dirty="0">
                          <a:solidFill>
                            <a:schemeClr val="tx1"/>
                          </a:solidFill>
                          <a:effectLst/>
                        </a:rPr>
                        <a:t>400</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58979061"/>
                  </a:ext>
                </a:extLst>
              </a:tr>
            </a:tbl>
          </a:graphicData>
        </a:graphic>
      </p:graphicFrame>
    </p:spTree>
    <p:extLst>
      <p:ext uri="{BB962C8B-B14F-4D97-AF65-F5344CB8AC3E}">
        <p14:creationId xmlns:p14="http://schemas.microsoft.com/office/powerpoint/2010/main" val="126904414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9C8E2509-D347-4A0B-A477-EA57B888F130}"/>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
        <p:nvSpPr>
          <p:cNvPr id="9" name="矩形 8">
            <a:extLst>
              <a:ext uri="{FF2B5EF4-FFF2-40B4-BE49-F238E27FC236}">
                <a16:creationId xmlns:a16="http://schemas.microsoft.com/office/drawing/2014/main" xmlns="" id="{EF4BE4BE-E2AD-4FCD-9686-0A449735FB3F}"/>
              </a:ext>
            </a:extLst>
          </p:cNvPr>
          <p:cNvSpPr/>
          <p:nvPr/>
        </p:nvSpPr>
        <p:spPr>
          <a:xfrm>
            <a:off x="234043" y="375451"/>
            <a:ext cx="11723913" cy="3323987"/>
          </a:xfrm>
          <a:prstGeom prst="rect">
            <a:avLst/>
          </a:prstGeom>
        </p:spPr>
        <p:txBody>
          <a:bodyPr wrap="square">
            <a:spAutoFit/>
          </a:bodyPr>
          <a:lstStyle/>
          <a:p>
            <a:pPr>
              <a:lnSpc>
                <a:spcPct val="150000"/>
              </a:lnSpc>
            </a:pPr>
            <a:r>
              <a:rPr lang="en-US" altLang="zh-CN" sz="2800" dirty="0"/>
              <a:t>(2)[2016</a:t>
            </a:r>
            <a:r>
              <a:rPr lang="zh-CN" altLang="zh-CN" sz="2800" dirty="0"/>
              <a:t>全国卷</a:t>
            </a:r>
            <a:r>
              <a:rPr lang="en-US" altLang="zh-CN" sz="2800" dirty="0"/>
              <a:t>Ⅱ , 37(2)③,4</a:t>
            </a:r>
            <a:r>
              <a:rPr lang="zh-CN" altLang="zh-CN" sz="2800" dirty="0"/>
              <a:t>分</a:t>
            </a:r>
            <a:r>
              <a:rPr lang="en-US" altLang="zh-CN" sz="2800" dirty="0"/>
              <a:t>]</a:t>
            </a:r>
            <a:r>
              <a:rPr lang="zh-CN" altLang="zh-CN" sz="2800" dirty="0"/>
              <a:t>氨的沸点</a:t>
            </a:r>
            <a:r>
              <a:rPr lang="zh-CN" altLang="zh-CN" sz="2800" u="sng" dirty="0"/>
              <a:t>　　　　</a:t>
            </a:r>
            <a:r>
              <a:rPr lang="en-US" altLang="zh-CN" sz="2800" dirty="0"/>
              <a:t>(</a:t>
            </a:r>
            <a:r>
              <a:rPr lang="zh-CN" altLang="zh-CN" sz="2800" dirty="0"/>
              <a:t>填</a:t>
            </a:r>
            <a:r>
              <a:rPr lang="en-US" altLang="zh-CN" sz="2800" dirty="0"/>
              <a:t>“</a:t>
            </a:r>
            <a:r>
              <a:rPr lang="zh-CN" altLang="zh-CN" sz="2800" dirty="0"/>
              <a:t>高于</a:t>
            </a:r>
            <a:r>
              <a:rPr lang="en-US" altLang="zh-CN" sz="2800" dirty="0"/>
              <a:t>”</a:t>
            </a:r>
            <a:r>
              <a:rPr lang="zh-CN" altLang="zh-CN" sz="2800" dirty="0"/>
              <a:t>或</a:t>
            </a:r>
            <a:r>
              <a:rPr lang="en-US" altLang="zh-CN" sz="2800" dirty="0"/>
              <a:t>“</a:t>
            </a:r>
            <a:r>
              <a:rPr lang="zh-CN" altLang="zh-CN" sz="2800" dirty="0"/>
              <a:t>低于</a:t>
            </a:r>
            <a:r>
              <a:rPr lang="en-US" altLang="zh-CN" sz="2800" dirty="0"/>
              <a:t>”)</a:t>
            </a:r>
            <a:r>
              <a:rPr lang="zh-CN" altLang="zh-CN" sz="2800" dirty="0"/>
              <a:t>膦</a:t>
            </a:r>
            <a:r>
              <a:rPr lang="en-US" altLang="zh-CN" sz="2800" dirty="0"/>
              <a:t>(PH</a:t>
            </a:r>
            <a:r>
              <a:rPr lang="en-US" altLang="zh-CN" sz="2800" baseline="-25000" dirty="0"/>
              <a:t>3</a:t>
            </a:r>
            <a:r>
              <a:rPr lang="en-US" altLang="zh-CN" sz="2800" dirty="0"/>
              <a:t>),</a:t>
            </a:r>
            <a:r>
              <a:rPr lang="zh-CN" altLang="zh-CN" sz="2800" dirty="0"/>
              <a:t>原因是</a:t>
            </a:r>
            <a:r>
              <a:rPr lang="zh-CN" altLang="zh-CN" sz="2800" u="sng" dirty="0"/>
              <a:t>　　　　　　　</a:t>
            </a:r>
            <a:r>
              <a:rPr lang="en-US" altLang="zh-CN" sz="2800" dirty="0"/>
              <a:t>; </a:t>
            </a:r>
            <a:r>
              <a:rPr lang="zh-CN" altLang="zh-CN" sz="2800" dirty="0"/>
              <a:t>氨是</a:t>
            </a:r>
            <a:r>
              <a:rPr lang="zh-CN" altLang="zh-CN" sz="2800" u="sng" dirty="0"/>
              <a:t>　　　　</a:t>
            </a:r>
            <a:r>
              <a:rPr lang="zh-CN" altLang="zh-CN" sz="2800" dirty="0"/>
              <a:t>分子</a:t>
            </a:r>
            <a:r>
              <a:rPr lang="en-US" altLang="zh-CN" sz="2800" dirty="0"/>
              <a:t>(</a:t>
            </a:r>
            <a:r>
              <a:rPr lang="zh-CN" altLang="zh-CN" sz="2800" dirty="0"/>
              <a:t>填</a:t>
            </a:r>
            <a:r>
              <a:rPr lang="en-US" altLang="zh-CN" sz="2800" dirty="0"/>
              <a:t>“</a:t>
            </a:r>
            <a:r>
              <a:rPr lang="zh-CN" altLang="zh-CN" sz="2800" dirty="0"/>
              <a:t>极性</a:t>
            </a:r>
            <a:r>
              <a:rPr lang="en-US" altLang="zh-CN" sz="2800" dirty="0"/>
              <a:t>”</a:t>
            </a:r>
            <a:r>
              <a:rPr lang="zh-CN" altLang="zh-CN" sz="2800" dirty="0"/>
              <a:t>或</a:t>
            </a:r>
            <a:r>
              <a:rPr lang="en-US" altLang="zh-CN" sz="2800" dirty="0"/>
              <a:t>“</a:t>
            </a:r>
            <a:r>
              <a:rPr lang="zh-CN" altLang="zh-CN" sz="2800" dirty="0"/>
              <a:t>非极性</a:t>
            </a:r>
            <a:r>
              <a:rPr lang="en-US" altLang="zh-CN" sz="2800" dirty="0"/>
              <a:t>”),</a:t>
            </a:r>
            <a:r>
              <a:rPr lang="zh-CN" altLang="zh-CN" sz="2800" dirty="0"/>
              <a:t>中心原子的轨道杂化类型为</a:t>
            </a:r>
            <a:r>
              <a:rPr lang="zh-CN" altLang="zh-CN" sz="2800" u="sng" dirty="0"/>
              <a:t>　　　　</a:t>
            </a:r>
            <a:r>
              <a:rPr lang="zh-CN" altLang="zh-CN" sz="2800" dirty="0"/>
              <a:t>。</a:t>
            </a:r>
            <a:endParaRPr lang="en-US" altLang="zh-CN" sz="2800" dirty="0"/>
          </a:p>
          <a:p>
            <a:pPr>
              <a:lnSpc>
                <a:spcPct val="150000"/>
              </a:lnSpc>
            </a:pPr>
            <a:endParaRPr lang="en-US" altLang="zh-CN" sz="2800" dirty="0"/>
          </a:p>
          <a:p>
            <a:pPr>
              <a:lnSpc>
                <a:spcPct val="150000"/>
              </a:lnSpc>
            </a:pPr>
            <a:r>
              <a:rPr lang="zh-CN" altLang="en-US" sz="2800" b="1" dirty="0">
                <a:solidFill>
                  <a:srgbClr val="DA251C"/>
                </a:solidFill>
              </a:rPr>
              <a:t>思维导引　</a:t>
            </a:r>
          </a:p>
        </p:txBody>
      </p:sp>
      <p:pic>
        <p:nvPicPr>
          <p:cNvPr id="4" name="图片 3">
            <a:extLst>
              <a:ext uri="{FF2B5EF4-FFF2-40B4-BE49-F238E27FC236}">
                <a16:creationId xmlns:a16="http://schemas.microsoft.com/office/drawing/2014/main" xmlns="" id="{1FDA8B0C-5479-4E18-BF4C-1D521092A06B}"/>
              </a:ext>
            </a:extLst>
          </p:cNvPr>
          <p:cNvPicPr/>
          <p:nvPr/>
        </p:nvPicPr>
        <p:blipFill>
          <a:blip r:embed="rId3"/>
          <a:stretch>
            <a:fillRect/>
          </a:stretch>
        </p:blipFill>
        <p:spPr>
          <a:xfrm>
            <a:off x="3458314" y="3812737"/>
            <a:ext cx="1692445" cy="885962"/>
          </a:xfrm>
          <a:prstGeom prst="rect">
            <a:avLst/>
          </a:prstGeom>
        </p:spPr>
      </p:pic>
      <p:sp>
        <p:nvSpPr>
          <p:cNvPr id="5" name="矩形 4">
            <a:extLst>
              <a:ext uri="{FF2B5EF4-FFF2-40B4-BE49-F238E27FC236}">
                <a16:creationId xmlns:a16="http://schemas.microsoft.com/office/drawing/2014/main" xmlns="" id="{C8DB4FA2-FBAB-49F0-9421-EC26FFA50D2C}"/>
              </a:ext>
            </a:extLst>
          </p:cNvPr>
          <p:cNvSpPr/>
          <p:nvPr/>
        </p:nvSpPr>
        <p:spPr>
          <a:xfrm>
            <a:off x="690738" y="3994108"/>
            <a:ext cx="2574978" cy="523220"/>
          </a:xfrm>
          <a:prstGeom prst="rect">
            <a:avLst/>
          </a:prstGeom>
          <a:ln>
            <a:solidFill>
              <a:schemeClr val="tx1"/>
            </a:solidFill>
          </a:ln>
        </p:spPr>
        <p:txBody>
          <a:bodyPr wrap="square">
            <a:spAutoFit/>
          </a:bodyPr>
          <a:lstStyle/>
          <a:p>
            <a:pPr algn="ctr"/>
            <a:r>
              <a:rPr lang="zh-CN" altLang="en-US" sz="2800" dirty="0"/>
              <a:t>确定晶体类型</a:t>
            </a:r>
          </a:p>
        </p:txBody>
      </p:sp>
      <p:sp>
        <p:nvSpPr>
          <p:cNvPr id="7" name="矩形 6">
            <a:extLst>
              <a:ext uri="{FF2B5EF4-FFF2-40B4-BE49-F238E27FC236}">
                <a16:creationId xmlns:a16="http://schemas.microsoft.com/office/drawing/2014/main" xmlns="" id="{2D91DA74-57A9-43CA-AD22-C8BEB409694C}"/>
              </a:ext>
            </a:extLst>
          </p:cNvPr>
          <p:cNvSpPr/>
          <p:nvPr/>
        </p:nvSpPr>
        <p:spPr>
          <a:xfrm>
            <a:off x="5262737" y="3994108"/>
            <a:ext cx="3549249" cy="523220"/>
          </a:xfrm>
          <a:prstGeom prst="rect">
            <a:avLst/>
          </a:prstGeom>
          <a:ln>
            <a:solidFill>
              <a:schemeClr val="tx1"/>
            </a:solidFill>
          </a:ln>
        </p:spPr>
        <p:txBody>
          <a:bodyPr wrap="square">
            <a:spAutoFit/>
          </a:bodyPr>
          <a:lstStyle/>
          <a:p>
            <a:pPr algn="ctr"/>
            <a:r>
              <a:rPr lang="zh-CN" altLang="en-US" sz="2800" dirty="0"/>
              <a:t>推断物质的相关性质</a:t>
            </a:r>
          </a:p>
        </p:txBody>
      </p:sp>
    </p:spTree>
    <p:extLst>
      <p:ext uri="{BB962C8B-B14F-4D97-AF65-F5344CB8AC3E}">
        <p14:creationId xmlns:p14="http://schemas.microsoft.com/office/powerpoint/2010/main" val="391534545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9C8E2509-D347-4A0B-A477-EA57B888F130}"/>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p:sp>
        <p:nvSpPr>
          <p:cNvPr id="9" name="矩形 8">
            <a:extLst>
              <a:ext uri="{FF2B5EF4-FFF2-40B4-BE49-F238E27FC236}">
                <a16:creationId xmlns:a16="http://schemas.microsoft.com/office/drawing/2014/main" xmlns="" id="{EF4BE4BE-E2AD-4FCD-9686-0A449735FB3F}"/>
              </a:ext>
            </a:extLst>
          </p:cNvPr>
          <p:cNvSpPr/>
          <p:nvPr/>
        </p:nvSpPr>
        <p:spPr>
          <a:xfrm>
            <a:off x="234043" y="201281"/>
            <a:ext cx="11723913" cy="6555641"/>
          </a:xfrm>
          <a:prstGeom prst="rect">
            <a:avLst/>
          </a:prstGeom>
        </p:spPr>
        <p:txBody>
          <a:bodyPr wrap="square">
            <a:spAutoFit/>
          </a:bodyPr>
          <a:lstStyle/>
          <a:p>
            <a:pPr>
              <a:lnSpc>
                <a:spcPct val="150000"/>
              </a:lnSpc>
            </a:pPr>
            <a:r>
              <a:rPr lang="zh-CN" altLang="zh-CN" sz="2800" b="1" dirty="0">
                <a:solidFill>
                  <a:srgbClr val="DA251C"/>
                </a:solidFill>
              </a:rPr>
              <a:t>解析</a:t>
            </a:r>
            <a:r>
              <a:rPr lang="zh-CN" altLang="zh-CN" sz="2800" dirty="0"/>
              <a:t>　</a:t>
            </a:r>
            <a:r>
              <a:rPr lang="en-US" altLang="zh-CN" sz="2800" dirty="0"/>
              <a:t>(1)①</a:t>
            </a:r>
            <a:r>
              <a:rPr lang="zh-CN" altLang="zh-CN" sz="2800" dirty="0"/>
              <a:t>根据表格数据得出</a:t>
            </a:r>
            <a:r>
              <a:rPr lang="en-US" altLang="zh-CN" sz="2800" dirty="0"/>
              <a:t>,</a:t>
            </a:r>
            <a:r>
              <a:rPr lang="zh-CN" altLang="zh-CN" sz="2800" dirty="0"/>
              <a:t>三种锗卤化物都是分子晶体</a:t>
            </a:r>
            <a:r>
              <a:rPr lang="en-US" altLang="zh-CN" sz="2800" dirty="0"/>
              <a:t>,</a:t>
            </a:r>
            <a:r>
              <a:rPr lang="zh-CN" altLang="zh-CN" sz="2800" dirty="0"/>
              <a:t>其熔、沸点分别依次增高</a:t>
            </a:r>
            <a:r>
              <a:rPr lang="en-US" altLang="zh-CN" sz="2800" dirty="0"/>
              <a:t>,</a:t>
            </a:r>
            <a:r>
              <a:rPr lang="zh-CN" altLang="zh-CN" sz="2800" dirty="0"/>
              <a:t>而熔、沸点的高低与分子间作用力强弱有关</a:t>
            </a:r>
            <a:r>
              <a:rPr lang="en-US" altLang="zh-CN" sz="2800" dirty="0"/>
              <a:t>,</a:t>
            </a:r>
            <a:r>
              <a:rPr lang="zh-CN" altLang="zh-CN" sz="2800" dirty="0"/>
              <a:t>分子间相互作用力强弱与分子量大小有关。</a:t>
            </a:r>
            <a:r>
              <a:rPr lang="en-US" altLang="zh-CN" sz="2800" dirty="0"/>
              <a:t>②</a:t>
            </a:r>
            <a:r>
              <a:rPr lang="zh-CN" altLang="zh-CN" sz="2800" dirty="0"/>
              <a:t>类比金刚石</a:t>
            </a:r>
            <a:r>
              <a:rPr lang="en-US" altLang="zh-CN" sz="2800" dirty="0"/>
              <a:t>,</a:t>
            </a:r>
            <a:r>
              <a:rPr lang="zh-CN" altLang="zh-CN" sz="2800" dirty="0"/>
              <a:t>晶体锗是原子晶体</a:t>
            </a:r>
            <a:r>
              <a:rPr lang="en-US" altLang="zh-CN" sz="2800" dirty="0"/>
              <a:t>,</a:t>
            </a:r>
            <a:r>
              <a:rPr lang="zh-CN" altLang="zh-CN" sz="2800" dirty="0"/>
              <a:t>每个锗原子与其周围的</a:t>
            </a:r>
            <a:r>
              <a:rPr lang="en-US" altLang="zh-CN" sz="2800" dirty="0"/>
              <a:t>4</a:t>
            </a:r>
            <a:r>
              <a:rPr lang="zh-CN" altLang="zh-CN" sz="2800" dirty="0"/>
              <a:t>个锗原子形成</a:t>
            </a:r>
            <a:r>
              <a:rPr lang="en-US" altLang="zh-CN" sz="2800" dirty="0"/>
              <a:t>4</a:t>
            </a:r>
            <a:r>
              <a:rPr lang="zh-CN" altLang="zh-CN" sz="2800" dirty="0"/>
              <a:t>个单键</a:t>
            </a:r>
            <a:r>
              <a:rPr lang="en-US" altLang="zh-CN" sz="2800" dirty="0"/>
              <a:t>,</a:t>
            </a:r>
            <a:r>
              <a:rPr lang="zh-CN" altLang="zh-CN" sz="2800" dirty="0"/>
              <a:t>故锗原子采取</a:t>
            </a:r>
            <a:r>
              <a:rPr lang="en-US" altLang="zh-CN" sz="2800" dirty="0"/>
              <a:t>sp</a:t>
            </a:r>
            <a:r>
              <a:rPr lang="en-US" altLang="zh-CN" sz="2800" baseline="30000" dirty="0"/>
              <a:t>3</a:t>
            </a:r>
            <a:r>
              <a:rPr lang="zh-CN" altLang="zh-CN" sz="2800" dirty="0"/>
              <a:t>杂化。微粒之间的作用力是共价键。</a:t>
            </a:r>
            <a:r>
              <a:rPr lang="en-US" altLang="zh-CN" sz="2800" dirty="0"/>
              <a:t>(2)NH</a:t>
            </a:r>
            <a:r>
              <a:rPr lang="en-US" altLang="zh-CN" sz="2800" baseline="-25000" dirty="0"/>
              <a:t>3</a:t>
            </a:r>
            <a:r>
              <a:rPr lang="zh-CN" altLang="zh-CN" sz="2800" dirty="0"/>
              <a:t>分子间存在氢键</a:t>
            </a:r>
            <a:r>
              <a:rPr lang="en-US" altLang="zh-CN" sz="2800" dirty="0"/>
              <a:t>,</a:t>
            </a:r>
            <a:r>
              <a:rPr lang="zh-CN" altLang="zh-CN" sz="2800" dirty="0"/>
              <a:t>故沸点比</a:t>
            </a:r>
            <a:r>
              <a:rPr lang="en-US" altLang="zh-CN" sz="2800" dirty="0"/>
              <a:t>PH</a:t>
            </a:r>
            <a:r>
              <a:rPr lang="en-US" altLang="zh-CN" sz="2800" baseline="-25000" dirty="0"/>
              <a:t>3</a:t>
            </a:r>
            <a:r>
              <a:rPr lang="zh-CN" altLang="zh-CN" sz="2800" dirty="0"/>
              <a:t>的高。</a:t>
            </a:r>
            <a:r>
              <a:rPr lang="en-US" altLang="zh-CN" sz="2800" dirty="0"/>
              <a:t>NH</a:t>
            </a:r>
            <a:r>
              <a:rPr lang="en-US" altLang="zh-CN" sz="2800" baseline="-25000" dirty="0"/>
              <a:t>3</a:t>
            </a:r>
            <a:r>
              <a:rPr lang="zh-CN" altLang="zh-CN" sz="2800" dirty="0"/>
              <a:t>中</a:t>
            </a:r>
            <a:r>
              <a:rPr lang="en-US" altLang="zh-CN" sz="2800" dirty="0"/>
              <a:t>N</a:t>
            </a:r>
            <a:r>
              <a:rPr lang="zh-CN" altLang="zh-CN" sz="2800" dirty="0"/>
              <a:t>有一个孤电子对</a:t>
            </a:r>
            <a:r>
              <a:rPr lang="en-US" altLang="zh-CN" sz="2800" dirty="0"/>
              <a:t>,</a:t>
            </a:r>
            <a:r>
              <a:rPr lang="zh-CN" altLang="zh-CN" sz="2800" dirty="0"/>
              <a:t>立体构型为三角锥形</a:t>
            </a:r>
            <a:r>
              <a:rPr lang="en-US" altLang="zh-CN" sz="2800" dirty="0"/>
              <a:t>,</a:t>
            </a:r>
            <a:r>
              <a:rPr lang="zh-CN" altLang="zh-CN" sz="2800" dirty="0"/>
              <a:t>因此</a:t>
            </a:r>
            <a:r>
              <a:rPr lang="en-US" altLang="zh-CN" sz="2800" dirty="0"/>
              <a:t>NH</a:t>
            </a:r>
            <a:r>
              <a:rPr lang="en-US" altLang="zh-CN" sz="2800" baseline="-25000" dirty="0"/>
              <a:t>3</a:t>
            </a:r>
            <a:r>
              <a:rPr lang="zh-CN" altLang="zh-CN" sz="2800" dirty="0"/>
              <a:t>为极性分子</a:t>
            </a:r>
            <a:r>
              <a:rPr lang="en-US" altLang="zh-CN" sz="2800" dirty="0"/>
              <a:t>,N</a:t>
            </a:r>
            <a:r>
              <a:rPr lang="zh-CN" altLang="zh-CN" sz="2800" dirty="0"/>
              <a:t>的杂化轨道数为</a:t>
            </a:r>
            <a:r>
              <a:rPr lang="en-US" altLang="zh-CN" sz="2800" dirty="0"/>
              <a:t>3+1=4,</a:t>
            </a:r>
            <a:r>
              <a:rPr lang="zh-CN" altLang="zh-CN" sz="2800" dirty="0"/>
              <a:t>杂化类型为</a:t>
            </a:r>
            <a:r>
              <a:rPr lang="en-US" altLang="zh-CN" sz="2800" dirty="0"/>
              <a:t>sp</a:t>
            </a:r>
            <a:r>
              <a:rPr lang="en-US" altLang="zh-CN" sz="2800" baseline="30000" dirty="0"/>
              <a:t>3</a:t>
            </a:r>
            <a:r>
              <a:rPr lang="zh-CN" altLang="zh-CN" sz="2800" dirty="0"/>
              <a:t>。</a:t>
            </a:r>
          </a:p>
          <a:p>
            <a:pPr>
              <a:lnSpc>
                <a:spcPct val="150000"/>
              </a:lnSpc>
            </a:pPr>
            <a:r>
              <a:rPr lang="zh-CN" altLang="zh-CN" sz="2800" b="1" dirty="0">
                <a:solidFill>
                  <a:srgbClr val="DA251C"/>
                </a:solidFill>
              </a:rPr>
              <a:t>答案　</a:t>
            </a:r>
            <a:r>
              <a:rPr lang="en-US" altLang="zh-CN" sz="2800" dirty="0"/>
              <a:t>(1)①GeCl</a:t>
            </a:r>
            <a:r>
              <a:rPr lang="en-US" altLang="zh-CN" sz="2800" baseline="-25000" dirty="0"/>
              <a:t>4</a:t>
            </a:r>
            <a:r>
              <a:rPr lang="zh-CN" altLang="zh-CN" sz="2800" dirty="0"/>
              <a:t>、</a:t>
            </a:r>
            <a:r>
              <a:rPr lang="en-US" altLang="zh-CN" sz="2800" dirty="0"/>
              <a:t>GeBr</a:t>
            </a:r>
            <a:r>
              <a:rPr lang="en-US" altLang="zh-CN" sz="2800" baseline="-25000" dirty="0"/>
              <a:t>4</a:t>
            </a:r>
            <a:r>
              <a:rPr lang="zh-CN" altLang="zh-CN" sz="2800" dirty="0"/>
              <a:t>、</a:t>
            </a:r>
            <a:r>
              <a:rPr lang="en-US" altLang="zh-CN" sz="2800" dirty="0"/>
              <a:t>GeI</a:t>
            </a:r>
            <a:r>
              <a:rPr lang="en-US" altLang="zh-CN" sz="2800" baseline="-25000" dirty="0"/>
              <a:t>4</a:t>
            </a:r>
            <a:r>
              <a:rPr lang="zh-CN" altLang="zh-CN" sz="2800" dirty="0"/>
              <a:t>的熔、沸点依次增高。原因是分子结构相似</a:t>
            </a:r>
            <a:r>
              <a:rPr lang="en-US" altLang="zh-CN" sz="2800" dirty="0"/>
              <a:t>,</a:t>
            </a:r>
            <a:r>
              <a:rPr lang="zh-CN" altLang="zh-CN" sz="2800" dirty="0"/>
              <a:t>分子量依次增大</a:t>
            </a:r>
            <a:r>
              <a:rPr lang="en-US" altLang="zh-CN" sz="2800" dirty="0"/>
              <a:t>,</a:t>
            </a:r>
            <a:r>
              <a:rPr lang="zh-CN" altLang="zh-CN" sz="2800" dirty="0"/>
              <a:t>分子间相互作用力逐渐增强 　</a:t>
            </a:r>
            <a:r>
              <a:rPr lang="en-US" altLang="zh-CN" sz="2800" dirty="0"/>
              <a:t>②sp</a:t>
            </a:r>
            <a:r>
              <a:rPr lang="en-US" altLang="zh-CN" sz="2800" baseline="30000" dirty="0"/>
              <a:t>3</a:t>
            </a:r>
            <a:r>
              <a:rPr lang="zh-CN" altLang="zh-CN" sz="2800" dirty="0"/>
              <a:t>　共价键　</a:t>
            </a:r>
            <a:r>
              <a:rPr lang="en-US" altLang="zh-CN" sz="2800" dirty="0"/>
              <a:t>(2)</a:t>
            </a:r>
            <a:r>
              <a:rPr lang="zh-CN" altLang="zh-CN" sz="2800" dirty="0"/>
              <a:t>高于 　</a:t>
            </a:r>
            <a:r>
              <a:rPr lang="en-US" altLang="zh-CN" sz="2800" dirty="0"/>
              <a:t>NH</a:t>
            </a:r>
            <a:r>
              <a:rPr lang="en-US" altLang="zh-CN" sz="2800" baseline="-25000" dirty="0"/>
              <a:t>3</a:t>
            </a:r>
            <a:r>
              <a:rPr lang="zh-CN" altLang="zh-CN" sz="2800" dirty="0"/>
              <a:t>分子间可形成氢键 　极性　</a:t>
            </a:r>
            <a:r>
              <a:rPr lang="en-US" altLang="zh-CN" sz="2800" dirty="0"/>
              <a:t>sp</a:t>
            </a:r>
            <a:r>
              <a:rPr lang="en-US" altLang="zh-CN" sz="2800" baseline="30000" dirty="0"/>
              <a:t>3</a:t>
            </a:r>
            <a:r>
              <a:rPr lang="en-US" altLang="zh-CN" sz="2800" dirty="0"/>
              <a:t> </a:t>
            </a:r>
            <a:endParaRPr lang="zh-CN" altLang="zh-CN" sz="2800" dirty="0"/>
          </a:p>
        </p:txBody>
      </p:sp>
    </p:spTree>
    <p:extLst>
      <p:ext uri="{BB962C8B-B14F-4D97-AF65-F5344CB8AC3E}">
        <p14:creationId xmlns:p14="http://schemas.microsoft.com/office/powerpoint/2010/main" val="304716946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990601" y="-2"/>
            <a:ext cx="4481285"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ea typeface="微软雅黑" panose="020B0503020204020204" pitchFamily="34" charset="-122"/>
              </a:rPr>
              <a:t>方法</a:t>
            </a:r>
            <a:r>
              <a:rPr lang="en-US" altLang="zh-CN" sz="2800" dirty="0">
                <a:solidFill>
                  <a:srgbClr val="DA251C"/>
                </a:solidFill>
                <a:ea typeface="微软雅黑" panose="020B0503020204020204" pitchFamily="34" charset="-122"/>
              </a:rPr>
              <a:t>5   </a:t>
            </a:r>
            <a:r>
              <a:rPr lang="zh-CN" altLang="en-US" sz="2800" dirty="0">
                <a:solidFill>
                  <a:srgbClr val="DA251C"/>
                </a:solidFill>
                <a:ea typeface="微软雅黑" panose="020B0503020204020204" pitchFamily="34" charset="-122"/>
              </a:rPr>
              <a:t>等电子原理的应用</a:t>
            </a:r>
          </a:p>
        </p:txBody>
      </p:sp>
      <mc:AlternateContent xmlns:mc="http://schemas.openxmlformats.org/markup-compatibility/2006" xmlns:a14="http://schemas.microsoft.com/office/drawing/2010/main">
        <mc:Choice Requires="a14">
          <p:sp>
            <p:nvSpPr>
              <p:cNvPr id="2" name="矩形 1"/>
              <p:cNvSpPr/>
              <p:nvPr/>
            </p:nvSpPr>
            <p:spPr>
              <a:xfrm>
                <a:off x="234043" y="804764"/>
                <a:ext cx="11723913" cy="5352619"/>
              </a:xfrm>
              <a:prstGeom prst="rect">
                <a:avLst/>
              </a:prstGeom>
            </p:spPr>
            <p:txBody>
              <a:bodyPr wrap="square">
                <a:spAutoFit/>
              </a:bodyPr>
              <a:lstStyle/>
              <a:p>
                <a:pPr>
                  <a:lnSpc>
                    <a:spcPct val="150000"/>
                  </a:lnSpc>
                  <a:spcAft>
                    <a:spcPts val="0"/>
                  </a:spcAft>
                </a:pPr>
                <a:r>
                  <a:rPr lang="zh-CN" altLang="en-US" sz="2800" b="1" dirty="0">
                    <a:solidFill>
                      <a:srgbClr val="DA251C"/>
                    </a:solidFill>
                    <a:cs typeface="Times New Roman" panose="02020603050405020304" pitchFamily="18" charset="0"/>
                  </a:rPr>
                  <a:t>方法解读：</a:t>
                </a:r>
                <a:endParaRPr lang="en-US" altLang="zh-CN" sz="2800" b="1" dirty="0">
                  <a:solidFill>
                    <a:srgbClr val="DA251C"/>
                  </a:solidFill>
                  <a:cs typeface="Times New Roman" panose="02020603050405020304" pitchFamily="18" charset="0"/>
                </a:endParaRPr>
              </a:p>
              <a:p>
                <a:pPr>
                  <a:lnSpc>
                    <a:spcPct val="150000"/>
                  </a:lnSpc>
                </a:pPr>
                <a:r>
                  <a:rPr lang="en-US" altLang="zh-CN" sz="2800" b="1" dirty="0"/>
                  <a:t>1.</a:t>
                </a:r>
                <a:r>
                  <a:rPr lang="zh-CN" altLang="zh-CN" sz="2800" b="1" dirty="0"/>
                  <a:t>等电子体的判断方法</a:t>
                </a:r>
              </a:p>
              <a:p>
                <a:pPr>
                  <a:lnSpc>
                    <a:spcPct val="150000"/>
                  </a:lnSpc>
                </a:pPr>
                <a:r>
                  <a:rPr lang="en-US" altLang="zh-CN" sz="2800" dirty="0"/>
                  <a:t>(1)</a:t>
                </a:r>
                <a:r>
                  <a:rPr lang="zh-CN" altLang="zh-CN" sz="2800" dirty="0"/>
                  <a:t>同主族变换</a:t>
                </a:r>
                <a:r>
                  <a:rPr lang="en-US" altLang="zh-CN" sz="2800" dirty="0"/>
                  <a:t>,</a:t>
                </a:r>
                <a:r>
                  <a:rPr lang="zh-CN" altLang="zh-CN" sz="2800" dirty="0"/>
                  <a:t>如</a:t>
                </a:r>
                <a:r>
                  <a:rPr lang="en-US" altLang="zh-CN" sz="2800" dirty="0"/>
                  <a:t>CO</a:t>
                </a:r>
                <a:r>
                  <a:rPr lang="en-US" altLang="zh-CN" sz="2800" baseline="-25000" dirty="0"/>
                  <a:t>2</a:t>
                </a:r>
                <a:r>
                  <a:rPr lang="zh-CN" altLang="zh-CN" sz="2800" dirty="0"/>
                  <a:t>与</a:t>
                </a:r>
                <a:r>
                  <a:rPr lang="en-US" altLang="zh-CN" sz="2800" dirty="0"/>
                  <a:t>CS</a:t>
                </a:r>
                <a:r>
                  <a:rPr lang="en-US" altLang="zh-CN" sz="2800" baseline="-25000" dirty="0"/>
                  <a:t>2</a:t>
                </a:r>
                <a:r>
                  <a:rPr lang="zh-CN" altLang="zh-CN" sz="2800" dirty="0"/>
                  <a:t>、</a:t>
                </a:r>
                <a:r>
                  <a:rPr lang="en-US" altLang="zh-CN" sz="2800" dirty="0"/>
                  <a:t>CF</a:t>
                </a:r>
                <a:r>
                  <a:rPr lang="en-US" altLang="zh-CN" sz="2800" baseline="-25000" dirty="0"/>
                  <a:t>4</a:t>
                </a:r>
                <a:r>
                  <a:rPr lang="zh-CN" altLang="zh-CN" sz="2800" dirty="0"/>
                  <a:t>与</a:t>
                </a:r>
                <a:r>
                  <a:rPr lang="en-US" altLang="zh-CN" sz="2800" dirty="0"/>
                  <a:t>CCl</a:t>
                </a:r>
                <a:r>
                  <a:rPr lang="en-US" altLang="zh-CN" sz="2800" baseline="-25000" dirty="0"/>
                  <a:t>4</a:t>
                </a:r>
                <a:r>
                  <a:rPr lang="zh-CN" altLang="zh-CN" sz="2800" dirty="0"/>
                  <a:t>是等电子体。</a:t>
                </a:r>
              </a:p>
              <a:p>
                <a:pPr>
                  <a:lnSpc>
                    <a:spcPct val="150000"/>
                  </a:lnSpc>
                </a:pPr>
                <a:r>
                  <a:rPr lang="en-US" altLang="zh-CN" sz="2800" dirty="0"/>
                  <a:t>(2)</a:t>
                </a:r>
                <a:r>
                  <a:rPr lang="zh-CN" altLang="zh-CN" sz="2800" dirty="0"/>
                  <a:t>左右移位</a:t>
                </a:r>
                <a:r>
                  <a:rPr lang="en-US" altLang="zh-CN" sz="2800" dirty="0"/>
                  <a:t>,</a:t>
                </a:r>
                <a:r>
                  <a:rPr lang="zh-CN" altLang="zh-CN" sz="2800" dirty="0"/>
                  <a:t>如</a:t>
                </a:r>
                <a:r>
                  <a:rPr lang="en-US" altLang="zh-CN" sz="2800" dirty="0"/>
                  <a:t>N</a:t>
                </a:r>
                <a:r>
                  <a:rPr lang="en-US" altLang="zh-CN" sz="2800" baseline="-25000" dirty="0"/>
                  <a:t>2</a:t>
                </a:r>
                <a:r>
                  <a:rPr lang="zh-CN" altLang="zh-CN" sz="2800" dirty="0"/>
                  <a:t>与</a:t>
                </a:r>
                <a:r>
                  <a:rPr lang="en-US" altLang="zh-CN" sz="2800" dirty="0"/>
                  <a:t>CO,C</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a:rPr>
                          <m:t>3</m:t>
                        </m:r>
                      </m:sub>
                      <m:sup>
                        <m:r>
                          <a:rPr lang="en-US" altLang="zh-CN" sz="2800">
                            <a:latin typeface="Cambria Math"/>
                          </a:rPr>
                          <m:t>2</m:t>
                        </m:r>
                        <m:r>
                          <m:rPr>
                            <m:nor/>
                          </m:rPr>
                          <a:rPr lang="en-US" altLang="zh-CN" sz="2800" i="1"/>
                          <m:t>−</m:t>
                        </m:r>
                      </m:sup>
                    </m:sSubSup>
                  </m:oMath>
                </a14:m>
                <a:r>
                  <a:rPr lang="zh-CN" altLang="zh-CN" sz="2800" dirty="0"/>
                  <a:t>、</a:t>
                </a:r>
                <a:r>
                  <a:rPr lang="en-US" altLang="zh-CN" sz="2800" dirty="0"/>
                  <a:t>N</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a:rPr>
                          <m:t>3</m:t>
                        </m:r>
                      </m:sub>
                      <m:sup>
                        <m:r>
                          <m:rPr>
                            <m:nor/>
                          </m:rPr>
                          <a:rPr lang="en-US" altLang="zh-CN" sz="2800" i="1"/>
                          <m:t>−</m:t>
                        </m:r>
                      </m:sup>
                    </m:sSubSup>
                  </m:oMath>
                </a14:m>
                <a:r>
                  <a:rPr lang="zh-CN" altLang="zh-CN" sz="2800" dirty="0"/>
                  <a:t>与</a:t>
                </a:r>
                <a:r>
                  <a:rPr lang="en-US" altLang="zh-CN" sz="2800" dirty="0"/>
                  <a:t>SO</a:t>
                </a:r>
                <a:r>
                  <a:rPr lang="en-US" altLang="zh-CN" sz="2800" baseline="-25000" dirty="0"/>
                  <a:t>3</a:t>
                </a:r>
                <a:r>
                  <a:rPr lang="zh-CN" altLang="zh-CN" sz="2800" dirty="0"/>
                  <a:t>是等电子体。如果是阴离子</a:t>
                </a:r>
                <a:r>
                  <a:rPr lang="en-US" altLang="zh-CN" sz="2800" dirty="0"/>
                  <a:t>,</a:t>
                </a:r>
                <a:r>
                  <a:rPr lang="zh-CN" altLang="zh-CN" sz="2800" dirty="0"/>
                  <a:t>判断价电子总数时应用各原子价电子数之和加上阴离子所带的电荷数</a:t>
                </a:r>
                <a:r>
                  <a:rPr lang="en-US" altLang="zh-CN" sz="2800" dirty="0"/>
                  <a:t>;</a:t>
                </a:r>
                <a:r>
                  <a:rPr lang="zh-CN" altLang="zh-CN" sz="2800" dirty="0"/>
                  <a:t>如果是阳离子</a:t>
                </a:r>
                <a:r>
                  <a:rPr lang="en-US" altLang="zh-CN" sz="2800" dirty="0"/>
                  <a:t>,</a:t>
                </a:r>
                <a:r>
                  <a:rPr lang="zh-CN" altLang="zh-CN" sz="2800" dirty="0"/>
                  <a:t>判断价电子总数时应用各原子价电子数之和减去阳离子所带的电荷数。如</a:t>
                </a:r>
                <a:r>
                  <a:rPr lang="en-US" altLang="zh-CN" sz="2800" dirty="0"/>
                  <a:t>N</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a:rPr>
                          <m:t>H</m:t>
                        </m:r>
                      </m:e>
                      <m:sub>
                        <m:r>
                          <a:rPr lang="en-US" altLang="zh-CN" sz="2800">
                            <a:latin typeface="Cambria Math"/>
                          </a:rPr>
                          <m:t>4</m:t>
                        </m:r>
                      </m:sub>
                      <m:sup>
                        <m:r>
                          <a:rPr lang="en-US" altLang="zh-CN" sz="2800">
                            <a:latin typeface="Cambria Math"/>
                          </a:rPr>
                          <m:t>+</m:t>
                        </m:r>
                      </m:sup>
                    </m:sSubSup>
                  </m:oMath>
                </a14:m>
                <a:r>
                  <a:rPr lang="zh-CN" altLang="zh-CN" sz="2800" dirty="0"/>
                  <a:t>价电子总数为</a:t>
                </a:r>
                <a:r>
                  <a:rPr lang="en-US" altLang="zh-CN" sz="2800" dirty="0"/>
                  <a:t>8,C</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a:rPr>
                          <m:t>3</m:t>
                        </m:r>
                      </m:sub>
                      <m:sup>
                        <m:r>
                          <a:rPr lang="en-US" altLang="zh-CN" sz="2800">
                            <a:latin typeface="Cambria Math"/>
                          </a:rPr>
                          <m:t>2</m:t>
                        </m:r>
                        <m:r>
                          <m:rPr>
                            <m:nor/>
                          </m:rPr>
                          <a:rPr lang="en-US" altLang="zh-CN" sz="2800" i="1"/>
                          <m:t>−</m:t>
                        </m:r>
                      </m:sup>
                    </m:sSubSup>
                  </m:oMath>
                </a14:m>
                <a:r>
                  <a:rPr lang="zh-CN" altLang="zh-CN" sz="2800" dirty="0"/>
                  <a:t>价电子总数为</a:t>
                </a:r>
                <a:r>
                  <a:rPr lang="en-US" altLang="zh-CN" sz="2800" dirty="0"/>
                  <a:t>24</a:t>
                </a:r>
                <a:r>
                  <a:rPr lang="zh-CN" altLang="zh-CN" sz="2800" dirty="0"/>
                  <a:t>。</a:t>
                </a:r>
              </a:p>
              <a:p>
                <a:pPr>
                  <a:lnSpc>
                    <a:spcPct val="150000"/>
                  </a:lnSpc>
                </a:pPr>
                <a:r>
                  <a:rPr lang="en-US" altLang="zh-CN" sz="2800" dirty="0"/>
                  <a:t>(3)</a:t>
                </a:r>
                <a:r>
                  <a:rPr lang="zh-CN" altLang="zh-CN" sz="2800" dirty="0"/>
                  <a:t>左右移位和同主族变换方法举例</a:t>
                </a:r>
                <a:endParaRPr lang="en-US" altLang="zh-CN" sz="2800" dirty="0"/>
              </a:p>
            </p:txBody>
          </p:sp>
        </mc:Choice>
        <mc:Fallback xmlns="">
          <p:sp>
            <p:nvSpPr>
              <p:cNvPr id="2" name="矩形 1"/>
              <p:cNvSpPr>
                <a:spLocks noRot="1" noChangeAspect="1" noMove="1" noResize="1" noEditPoints="1" noAdjustHandles="1" noChangeArrowheads="1" noChangeShapeType="1" noTextEdit="1"/>
              </p:cNvSpPr>
              <p:nvPr/>
            </p:nvSpPr>
            <p:spPr>
              <a:xfrm>
                <a:off x="234043" y="804764"/>
                <a:ext cx="11723913" cy="5352619"/>
              </a:xfrm>
              <a:prstGeom prst="rect">
                <a:avLst/>
              </a:prstGeom>
              <a:blipFill rotWithShape="1">
                <a:blip r:embed="rId2"/>
                <a:stretch>
                  <a:fillRect l="-1040" r="-260" b="-79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3046651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9C8E2509-D347-4A0B-A477-EA57B888F130}"/>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xmlns="" id="{710F792B-175F-4341-AF37-48251051A7A9}"/>
                  </a:ext>
                </a:extLst>
              </p:cNvPr>
              <p:cNvSpPr/>
              <p:nvPr/>
            </p:nvSpPr>
            <p:spPr>
              <a:xfrm>
                <a:off x="234043" y="1556887"/>
                <a:ext cx="11723913" cy="5755165"/>
              </a:xfrm>
              <a:prstGeom prst="rect">
                <a:avLst/>
              </a:prstGeom>
            </p:spPr>
            <p:txBody>
              <a:bodyPr wrap="square">
                <a:spAutoFit/>
              </a:bodyPr>
              <a:lstStyle/>
              <a:p>
                <a:pPr>
                  <a:lnSpc>
                    <a:spcPct val="150000"/>
                  </a:lnSpc>
                </a:pPr>
                <a:r>
                  <a:rPr lang="en-US" altLang="zh-CN" sz="2700" dirty="0"/>
                  <a:t>②SO</a:t>
                </a:r>
                <a:r>
                  <a:rPr lang="en-US" altLang="zh-CN" sz="2700" baseline="-25000" dirty="0"/>
                  <a:t>2                </a:t>
                </a:r>
                <a:r>
                  <a:rPr lang="en-US" altLang="zh-CN" sz="2700" dirty="0"/>
                  <a:t>O</a:t>
                </a:r>
                <a:r>
                  <a:rPr lang="en-US" altLang="zh-CN" sz="2700" baseline="-25000" dirty="0"/>
                  <a:t>3</a:t>
                </a:r>
                <a:r>
                  <a:rPr lang="en-US" altLang="zh-CN" sz="2700" dirty="0"/>
                  <a:t>,CO</a:t>
                </a:r>
                <a:r>
                  <a:rPr lang="en-US" altLang="zh-CN" sz="2700" baseline="-25000" dirty="0"/>
                  <a:t>2                </a:t>
                </a:r>
                <a:r>
                  <a:rPr lang="en-US" altLang="zh-CN" sz="2700" dirty="0"/>
                  <a:t>CS</a:t>
                </a:r>
                <a:r>
                  <a:rPr lang="en-US" altLang="zh-CN" sz="2700" baseline="-25000" dirty="0"/>
                  <a:t>2</a:t>
                </a:r>
                <a:r>
                  <a:rPr lang="en-US" altLang="zh-CN" sz="2700" dirty="0"/>
                  <a:t>,SiF</a:t>
                </a:r>
                <a:r>
                  <a:rPr lang="en-US" altLang="zh-CN" sz="2700" baseline="-25000" dirty="0"/>
                  <a:t>4                </a:t>
                </a:r>
                <a:r>
                  <a:rPr lang="en-US" altLang="zh-CN" sz="2700" dirty="0"/>
                  <a:t>CCl</a:t>
                </a:r>
                <a:r>
                  <a:rPr lang="en-US" altLang="zh-CN" sz="2700" baseline="-25000" dirty="0"/>
                  <a:t>4</a:t>
                </a:r>
              </a:p>
              <a:p>
                <a:pPr>
                  <a:lnSpc>
                    <a:spcPct val="150000"/>
                  </a:lnSpc>
                </a:pPr>
                <a:r>
                  <a:rPr lang="zh-CN" altLang="en-US" sz="2700" b="1" dirty="0">
                    <a:solidFill>
                      <a:srgbClr val="DA251C"/>
                    </a:solidFill>
                  </a:rPr>
                  <a:t>注意    </a:t>
                </a:r>
                <a:r>
                  <a:rPr lang="zh-CN" altLang="zh-CN" sz="2700" dirty="0"/>
                  <a:t>等电子体结构相似</a:t>
                </a:r>
                <a:r>
                  <a:rPr lang="en-US" altLang="zh-CN" sz="2700" dirty="0"/>
                  <a:t>,</a:t>
                </a:r>
                <a:r>
                  <a:rPr lang="zh-CN" altLang="zh-CN" sz="2700" dirty="0"/>
                  <a:t>物理性质相近</a:t>
                </a:r>
                <a:r>
                  <a:rPr lang="en-US" altLang="zh-CN" sz="2700" dirty="0"/>
                  <a:t>,</a:t>
                </a:r>
                <a:r>
                  <a:rPr lang="zh-CN" altLang="zh-CN" sz="2700" dirty="0"/>
                  <a:t>但化学性质不同。</a:t>
                </a:r>
              </a:p>
              <a:p>
                <a:pPr>
                  <a:lnSpc>
                    <a:spcPct val="150000"/>
                  </a:lnSpc>
                </a:pPr>
                <a:r>
                  <a:rPr lang="en-US" altLang="zh-CN" sz="2700" b="1" dirty="0"/>
                  <a:t>2.</a:t>
                </a:r>
                <a:r>
                  <a:rPr lang="zh-CN" altLang="zh-CN" sz="2700" b="1" dirty="0"/>
                  <a:t>等电子原理的应用</a:t>
                </a:r>
              </a:p>
              <a:p>
                <a:pPr algn="dist">
                  <a:lnSpc>
                    <a:spcPct val="150000"/>
                  </a:lnSpc>
                </a:pPr>
                <a:r>
                  <a:rPr lang="en-US" altLang="zh-CN" sz="2700" dirty="0"/>
                  <a:t>(1)</a:t>
                </a:r>
                <a:r>
                  <a:rPr lang="zh-CN" altLang="zh-CN" sz="2700" dirty="0"/>
                  <a:t>利用等电子原理可以判断一些分子的空间构型以及键合的情况</a:t>
                </a:r>
                <a:r>
                  <a:rPr lang="en-US" altLang="zh-CN" sz="2700" dirty="0"/>
                  <a:t>,</a:t>
                </a:r>
                <a:r>
                  <a:rPr lang="zh-CN" altLang="zh-CN" sz="2700" dirty="0"/>
                  <a:t>如</a:t>
                </a:r>
                <a:r>
                  <a:rPr lang="en-US" altLang="zh-CN" sz="2700" dirty="0"/>
                  <a:t>NH</a:t>
                </a:r>
                <a:r>
                  <a:rPr lang="en-US" altLang="zh-CN" sz="2700" baseline="-25000" dirty="0"/>
                  <a:t>3</a:t>
                </a:r>
                <a:r>
                  <a:rPr lang="zh-CN" altLang="zh-CN" sz="2700" dirty="0"/>
                  <a:t>和</a:t>
                </a:r>
                <a:r>
                  <a:rPr lang="en-US" altLang="zh-CN" sz="2700" dirty="0"/>
                  <a:t>H</a:t>
                </a:r>
                <a:r>
                  <a:rPr lang="en-US" altLang="zh-CN" sz="2700" baseline="-25000" dirty="0"/>
                  <a:t>3</a:t>
                </a:r>
                <a:r>
                  <a:rPr lang="en-US" altLang="zh-CN" sz="2700" dirty="0"/>
                  <a:t>O</a:t>
                </a:r>
                <a:r>
                  <a:rPr lang="en-US" altLang="zh-CN" sz="2700" baseline="30000" dirty="0"/>
                  <a:t>+</a:t>
                </a:r>
                <a:r>
                  <a:rPr lang="en-US" altLang="zh-CN" sz="2700" dirty="0"/>
                  <a:t>,SiCl</a:t>
                </a:r>
                <a:r>
                  <a:rPr lang="en-US" altLang="zh-CN" sz="2700" baseline="-25000" dirty="0"/>
                  <a:t>4</a:t>
                </a:r>
                <a:r>
                  <a:rPr lang="zh-CN" altLang="zh-CN" sz="2700" dirty="0"/>
                  <a:t>、</a:t>
                </a:r>
                <a:r>
                  <a:rPr lang="en-US" altLang="zh-CN" sz="2700" dirty="0"/>
                  <a:t>Si</a:t>
                </a:r>
                <a14:m>
                  <m:oMath xmlns:m="http://schemas.openxmlformats.org/officeDocument/2006/math">
                    <m:sSubSup>
                      <m:sSubSupPr>
                        <m:ctrlPr>
                          <a:rPr lang="zh-CN" altLang="zh-CN" sz="2400" i="1">
                            <a:latin typeface="Cambria Math" panose="02040503050406030204" pitchFamily="18" charset="0"/>
                          </a:rPr>
                        </m:ctrlPr>
                      </m:sSubSupPr>
                      <m:e>
                        <m:r>
                          <m:rPr>
                            <m:nor/>
                          </m:rPr>
                          <a:rPr lang="en-US" altLang="zh-CN" sz="2400" dirty="0"/>
                          <m:t>O</m:t>
                        </m:r>
                      </m:e>
                      <m:sub>
                        <m:r>
                          <a:rPr lang="en-US" altLang="zh-CN" sz="2400">
                            <a:latin typeface="Cambria Math"/>
                          </a:rPr>
                          <m:t>4</m:t>
                        </m:r>
                      </m:sub>
                      <m:sup>
                        <m:r>
                          <a:rPr lang="en-US" altLang="zh-CN" sz="2400">
                            <a:latin typeface="Cambria Math"/>
                          </a:rPr>
                          <m:t>4</m:t>
                        </m:r>
                        <m:r>
                          <m:rPr>
                            <m:nor/>
                          </m:rPr>
                          <a:rPr lang="en-US" altLang="zh-CN" sz="2400" i="1"/>
                          <m:t>−</m:t>
                        </m:r>
                      </m:sup>
                    </m:sSubSup>
                  </m:oMath>
                </a14:m>
                <a:r>
                  <a:rPr lang="zh-CN" altLang="zh-CN" sz="2700" dirty="0"/>
                  <a:t>和</a:t>
                </a:r>
                <a:r>
                  <a:rPr lang="en-US" altLang="zh-CN" sz="2700" dirty="0"/>
                  <a:t>S</a:t>
                </a:r>
                <a14:m>
                  <m:oMath xmlns:m="http://schemas.openxmlformats.org/officeDocument/2006/math">
                    <m:sSubSup>
                      <m:sSubSupPr>
                        <m:ctrlPr>
                          <a:rPr lang="zh-CN" altLang="zh-CN" sz="2400" i="1">
                            <a:latin typeface="Cambria Math" panose="02040503050406030204" pitchFamily="18" charset="0"/>
                          </a:rPr>
                        </m:ctrlPr>
                      </m:sSubSupPr>
                      <m:e>
                        <m:r>
                          <m:rPr>
                            <m:nor/>
                          </m:rPr>
                          <a:rPr lang="en-US" altLang="zh-CN" sz="2400" dirty="0"/>
                          <m:t>O</m:t>
                        </m:r>
                      </m:e>
                      <m:sub>
                        <m:r>
                          <a:rPr lang="en-US" altLang="zh-CN" sz="2400">
                            <a:latin typeface="Cambria Math"/>
                          </a:rPr>
                          <m:t>4</m:t>
                        </m:r>
                      </m:sub>
                      <m:sup>
                        <m:r>
                          <a:rPr lang="en-US" altLang="zh-CN" sz="2400">
                            <a:latin typeface="Cambria Math"/>
                          </a:rPr>
                          <m:t>2</m:t>
                        </m:r>
                        <m:r>
                          <m:rPr>
                            <m:nor/>
                          </m:rPr>
                          <a:rPr lang="en-US" altLang="zh-CN" sz="2400" i="1"/>
                          <m:t>−</m:t>
                        </m:r>
                      </m:sup>
                    </m:sSubSup>
                  </m:oMath>
                </a14:m>
                <a:r>
                  <a:rPr lang="zh-CN" altLang="zh-CN" sz="2700" dirty="0"/>
                  <a:t>的空间构型相似</a:t>
                </a:r>
                <a:r>
                  <a:rPr lang="en-US" altLang="zh-CN" sz="2700" dirty="0"/>
                  <a:t>,</a:t>
                </a:r>
                <a:r>
                  <a:rPr lang="zh-CN" altLang="zh-CN" sz="2700" dirty="0"/>
                  <a:t>分别为三角锥形和正四面体形。</a:t>
                </a:r>
              </a:p>
              <a:p>
                <a:pPr algn="dist">
                  <a:lnSpc>
                    <a:spcPct val="150000"/>
                  </a:lnSpc>
                </a:pPr>
                <a:r>
                  <a:rPr lang="en-US" altLang="zh-CN" sz="2700" dirty="0"/>
                  <a:t>(2)</a:t>
                </a:r>
                <a:r>
                  <a:rPr lang="zh-CN" altLang="zh-CN" sz="2700" dirty="0"/>
                  <a:t>应用于制造新材料。某些等电子体具有相同的结构特征</a:t>
                </a:r>
                <a:r>
                  <a:rPr lang="en-US" altLang="zh-CN" sz="2700" dirty="0"/>
                  <a:t>,</a:t>
                </a:r>
                <a:r>
                  <a:rPr lang="zh-CN" altLang="zh-CN" sz="2700" dirty="0"/>
                  <a:t>在性质和应用上也有相似之处</a:t>
                </a:r>
                <a:r>
                  <a:rPr lang="en-US" altLang="zh-CN" sz="2700" dirty="0"/>
                  <a:t>,</a:t>
                </a:r>
                <a:r>
                  <a:rPr lang="zh-CN" altLang="zh-CN" sz="2700" dirty="0"/>
                  <a:t>这对制造新材料是有启发的</a:t>
                </a:r>
                <a:r>
                  <a:rPr lang="en-US" altLang="zh-CN" sz="2700" dirty="0"/>
                  <a:t>,</a:t>
                </a:r>
                <a:r>
                  <a:rPr lang="zh-CN" altLang="zh-CN" sz="2700" dirty="0"/>
                  <a:t>例如</a:t>
                </a:r>
                <a:r>
                  <a:rPr lang="en-US" altLang="zh-CN" sz="2700" dirty="0"/>
                  <a:t>,</a:t>
                </a:r>
                <a:r>
                  <a:rPr lang="zh-CN" altLang="zh-CN" sz="2700" dirty="0"/>
                  <a:t>晶体硅、锗是良好的半导体材料</a:t>
                </a:r>
                <a:r>
                  <a:rPr lang="en-US" altLang="zh-CN" sz="2700" dirty="0"/>
                  <a:t>,</a:t>
                </a:r>
                <a:r>
                  <a:rPr lang="zh-CN" altLang="zh-CN" sz="2700" dirty="0"/>
                  <a:t>它们的等电子体磷化铝</a:t>
                </a:r>
                <a:r>
                  <a:rPr lang="en-US" altLang="zh-CN" sz="2700" dirty="0"/>
                  <a:t>(</a:t>
                </a:r>
                <a:r>
                  <a:rPr lang="en-US" altLang="zh-CN" sz="2700" dirty="0" err="1"/>
                  <a:t>AlP</a:t>
                </a:r>
                <a:r>
                  <a:rPr lang="en-US" altLang="zh-CN" sz="2700" dirty="0"/>
                  <a:t>)</a:t>
                </a:r>
                <a:r>
                  <a:rPr lang="zh-CN" altLang="zh-CN" sz="2700" dirty="0"/>
                  <a:t>、砷化镓</a:t>
                </a:r>
                <a:r>
                  <a:rPr lang="en-US" altLang="zh-CN" sz="2700" dirty="0"/>
                  <a:t>(GaAs)</a:t>
                </a:r>
                <a:r>
                  <a:rPr lang="zh-CN" altLang="zh-CN" sz="2700" dirty="0"/>
                  <a:t>也都是良好的半导体材料。</a:t>
                </a:r>
              </a:p>
              <a:p>
                <a:pPr>
                  <a:lnSpc>
                    <a:spcPct val="150000"/>
                  </a:lnSpc>
                </a:pPr>
                <a:endParaRPr lang="zh-CN" altLang="zh-CN" sz="2700" dirty="0"/>
              </a:p>
            </p:txBody>
          </p:sp>
        </mc:Choice>
        <mc:Fallback xmlns="">
          <p:sp>
            <p:nvSpPr>
              <p:cNvPr id="4" name="矩形 3">
                <a:extLst>
                  <a:ext uri="{FF2B5EF4-FFF2-40B4-BE49-F238E27FC236}">
                    <a16:creationId xmlns:a16="http://schemas.microsoft.com/office/drawing/2014/main" xmlns:a14="http://schemas.microsoft.com/office/drawing/2010/main" xmlns="" id="{710F792B-175F-4341-AF37-48251051A7A9}"/>
                  </a:ext>
                </a:extLst>
              </p:cNvPr>
              <p:cNvSpPr>
                <a:spLocks noRot="1" noChangeAspect="1" noMove="1" noResize="1" noEditPoints="1" noAdjustHandles="1" noChangeArrowheads="1" noChangeShapeType="1" noTextEdit="1"/>
              </p:cNvSpPr>
              <p:nvPr/>
            </p:nvSpPr>
            <p:spPr>
              <a:xfrm>
                <a:off x="234043" y="1556887"/>
                <a:ext cx="11723913" cy="5755165"/>
              </a:xfrm>
              <a:prstGeom prst="rect">
                <a:avLst/>
              </a:prstGeom>
              <a:blipFill rotWithShape="1">
                <a:blip r:embed="rId3"/>
                <a:stretch>
                  <a:fillRect l="-936" r="-988"/>
                </a:stretch>
              </a:blipFill>
            </p:spPr>
            <p:txBody>
              <a:bodyPr/>
              <a:lstStyle/>
              <a:p>
                <a:r>
                  <a:rPr lang="zh-CN" altLang="en-US">
                    <a:noFill/>
                  </a:rPr>
                  <a:t> </a:t>
                </a:r>
              </a:p>
            </p:txBody>
          </p:sp>
        </mc:Fallback>
      </mc:AlternateContent>
      <p:pic>
        <p:nvPicPr>
          <p:cNvPr id="5" name="18DYEBHXS29.jpg" descr="id:2147515109;FounderCES">
            <a:extLst>
              <a:ext uri="{FF2B5EF4-FFF2-40B4-BE49-F238E27FC236}">
                <a16:creationId xmlns:a16="http://schemas.microsoft.com/office/drawing/2014/main" xmlns="" id="{736212FD-9AA2-4F37-881F-81C36425C684}"/>
              </a:ext>
            </a:extLst>
          </p:cNvPr>
          <p:cNvPicPr/>
          <p:nvPr/>
        </p:nvPicPr>
        <p:blipFill>
          <a:blip r:embed="rId4"/>
          <a:stretch>
            <a:fillRect/>
          </a:stretch>
        </p:blipFill>
        <p:spPr>
          <a:xfrm>
            <a:off x="2412682" y="504395"/>
            <a:ext cx="5425032" cy="950892"/>
          </a:xfrm>
          <a:prstGeom prst="rect">
            <a:avLst/>
          </a:prstGeom>
        </p:spPr>
      </p:pic>
      <p:pic>
        <p:nvPicPr>
          <p:cNvPr id="7" name="图片 6">
            <a:extLst>
              <a:ext uri="{FF2B5EF4-FFF2-40B4-BE49-F238E27FC236}">
                <a16:creationId xmlns:a16="http://schemas.microsoft.com/office/drawing/2014/main" xmlns="" id="{83E486FB-0C40-42AB-AF01-963F2A6FCEAD}"/>
              </a:ext>
            </a:extLst>
          </p:cNvPr>
          <p:cNvPicPr/>
          <p:nvPr/>
        </p:nvPicPr>
        <p:blipFill>
          <a:blip r:embed="rId5"/>
          <a:stretch>
            <a:fillRect/>
          </a:stretch>
        </p:blipFill>
        <p:spPr>
          <a:xfrm>
            <a:off x="1363662" y="1765168"/>
            <a:ext cx="690757" cy="392430"/>
          </a:xfrm>
          <a:prstGeom prst="rect">
            <a:avLst/>
          </a:prstGeom>
        </p:spPr>
      </p:pic>
      <p:pic>
        <p:nvPicPr>
          <p:cNvPr id="10" name="图片 9">
            <a:extLst>
              <a:ext uri="{FF2B5EF4-FFF2-40B4-BE49-F238E27FC236}">
                <a16:creationId xmlns:a16="http://schemas.microsoft.com/office/drawing/2014/main" xmlns="" id="{00E5F6C0-9640-43D8-B316-C6B2849FE401}"/>
              </a:ext>
            </a:extLst>
          </p:cNvPr>
          <p:cNvPicPr/>
          <p:nvPr/>
        </p:nvPicPr>
        <p:blipFill>
          <a:blip r:embed="rId5"/>
          <a:stretch>
            <a:fillRect/>
          </a:stretch>
        </p:blipFill>
        <p:spPr>
          <a:xfrm>
            <a:off x="3395662" y="1765168"/>
            <a:ext cx="690757" cy="392430"/>
          </a:xfrm>
          <a:prstGeom prst="rect">
            <a:avLst/>
          </a:prstGeom>
        </p:spPr>
      </p:pic>
      <p:pic>
        <p:nvPicPr>
          <p:cNvPr id="11" name="图片 10">
            <a:extLst>
              <a:ext uri="{FF2B5EF4-FFF2-40B4-BE49-F238E27FC236}">
                <a16:creationId xmlns:a16="http://schemas.microsoft.com/office/drawing/2014/main" xmlns="" id="{9A8B07D9-44E7-41AE-B039-E4D27117C5EF}"/>
              </a:ext>
            </a:extLst>
          </p:cNvPr>
          <p:cNvPicPr/>
          <p:nvPr/>
        </p:nvPicPr>
        <p:blipFill>
          <a:blip r:embed="rId5"/>
          <a:stretch>
            <a:fillRect/>
          </a:stretch>
        </p:blipFill>
        <p:spPr>
          <a:xfrm>
            <a:off x="5613949" y="1765168"/>
            <a:ext cx="690757" cy="392430"/>
          </a:xfrm>
          <a:prstGeom prst="rect">
            <a:avLst/>
          </a:prstGeom>
        </p:spPr>
      </p:pic>
    </p:spTree>
    <p:extLst>
      <p:ext uri="{BB962C8B-B14F-4D97-AF65-F5344CB8AC3E}">
        <p14:creationId xmlns:p14="http://schemas.microsoft.com/office/powerpoint/2010/main" val="368434662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9C8E2509-D347-4A0B-A477-EA57B888F130}"/>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xmlns="" id="{710F792B-175F-4341-AF37-48251051A7A9}"/>
                  </a:ext>
                </a:extLst>
              </p:cNvPr>
              <p:cNvSpPr/>
              <p:nvPr/>
            </p:nvSpPr>
            <p:spPr>
              <a:xfrm>
                <a:off x="234043" y="244823"/>
                <a:ext cx="11723913" cy="6595652"/>
              </a:xfrm>
              <a:prstGeom prst="rect">
                <a:avLst/>
              </a:prstGeom>
            </p:spPr>
            <p:txBody>
              <a:bodyPr wrap="square">
                <a:spAutoFit/>
              </a:bodyPr>
              <a:lstStyle/>
              <a:p>
                <a:pPr>
                  <a:lnSpc>
                    <a:spcPct val="150000"/>
                  </a:lnSpc>
                </a:pPr>
                <a:r>
                  <a:rPr lang="zh-CN" altLang="zh-CN" sz="2800" b="1" dirty="0">
                    <a:solidFill>
                      <a:srgbClr val="DA251C"/>
                    </a:solidFill>
                  </a:rPr>
                  <a:t>示例</a:t>
                </a:r>
                <a:r>
                  <a:rPr lang="en-US" altLang="zh-CN" sz="2800" b="1" dirty="0">
                    <a:solidFill>
                      <a:srgbClr val="DA251C"/>
                    </a:solidFill>
                  </a:rPr>
                  <a:t>6</a:t>
                </a:r>
                <a:r>
                  <a:rPr lang="zh-CN" altLang="zh-CN" sz="2800" dirty="0"/>
                  <a:t>　</a:t>
                </a:r>
                <a:r>
                  <a:rPr lang="en-US" altLang="zh-CN" sz="2800" dirty="0"/>
                  <a:t>[2018</a:t>
                </a:r>
                <a:r>
                  <a:rPr lang="zh-CN" altLang="zh-CN" sz="2800" dirty="0"/>
                  <a:t>浙江温州模拟</a:t>
                </a:r>
                <a:r>
                  <a:rPr lang="en-US" altLang="zh-CN" sz="2800" dirty="0"/>
                  <a:t>]</a:t>
                </a:r>
                <a:r>
                  <a:rPr lang="zh-CN" altLang="zh-CN" sz="2800" dirty="0"/>
                  <a:t>有如表所示两个系列的物质</a:t>
                </a:r>
                <a:r>
                  <a:rPr lang="en-US" altLang="zh-CN" sz="2800" dirty="0"/>
                  <a:t>:</a:t>
                </a:r>
              </a:p>
              <a:p>
                <a:pPr>
                  <a:lnSpc>
                    <a:spcPct val="150000"/>
                  </a:lnSpc>
                </a:pPr>
                <a:endParaRPr lang="en-US" altLang="zh-CN" sz="2800" dirty="0"/>
              </a:p>
              <a:p>
                <a:pPr>
                  <a:lnSpc>
                    <a:spcPct val="150000"/>
                  </a:lnSpc>
                </a:pPr>
                <a:endParaRPr lang="en-US" altLang="zh-CN" sz="2800" dirty="0"/>
              </a:p>
              <a:p>
                <a:endParaRPr lang="en-US" altLang="zh-CN" sz="2800" dirty="0"/>
              </a:p>
              <a:p>
                <a:pPr>
                  <a:lnSpc>
                    <a:spcPct val="150000"/>
                  </a:lnSpc>
                </a:pPr>
                <a:r>
                  <a:rPr lang="zh-CN" altLang="zh-CN" sz="2800" dirty="0"/>
                  <a:t>试根据等电子体的概念及上述两系列物质的排列规律</a:t>
                </a:r>
                <a:r>
                  <a:rPr lang="en-US" altLang="zh-CN" sz="2800" dirty="0"/>
                  <a:t>,</a:t>
                </a:r>
                <a:r>
                  <a:rPr lang="zh-CN" altLang="zh-CN" sz="2800" dirty="0"/>
                  <a:t>推断</a:t>
                </a:r>
                <a:r>
                  <a:rPr lang="en-US" altLang="zh-CN" sz="2800" dirty="0"/>
                  <a:t>X</a:t>
                </a:r>
                <a:r>
                  <a:rPr lang="zh-CN" altLang="zh-CN" sz="2800" dirty="0"/>
                  <a:t>、</a:t>
                </a:r>
                <a:r>
                  <a:rPr lang="en-US" altLang="zh-CN" sz="2800" dirty="0"/>
                  <a:t>Y</a:t>
                </a:r>
                <a:r>
                  <a:rPr lang="zh-CN" altLang="zh-CN" sz="2800" dirty="0"/>
                  <a:t>、</a:t>
                </a:r>
                <a:r>
                  <a:rPr lang="en-US" altLang="zh-CN" sz="2800" dirty="0"/>
                  <a:t>Z</a:t>
                </a:r>
                <a:r>
                  <a:rPr lang="zh-CN" altLang="zh-CN" sz="2800" dirty="0"/>
                  <a:t>、</a:t>
                </a:r>
                <a:r>
                  <a:rPr lang="en-US" altLang="zh-CN" sz="2800" dirty="0"/>
                  <a:t>W</a:t>
                </a:r>
                <a:r>
                  <a:rPr lang="zh-CN" altLang="zh-CN" sz="2800" dirty="0"/>
                  <a:t>可能是下列各组物质中的</a:t>
                </a:r>
              </a:p>
              <a:p>
                <a:pPr>
                  <a:lnSpc>
                    <a:spcPct val="150000"/>
                  </a:lnSpc>
                </a:pPr>
                <a:r>
                  <a:rPr lang="en-US" altLang="zh-CN" sz="2800" dirty="0"/>
                  <a:t>A. N</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a:rPr>
                          <m:t>3</m:t>
                        </m:r>
                      </m:sub>
                      <m:sup>
                        <m:r>
                          <m:rPr>
                            <m:nor/>
                          </m:rPr>
                          <a:rPr lang="en-US" altLang="zh-CN" sz="2800" i="1"/>
                          <m:t>−</m:t>
                        </m:r>
                      </m:sup>
                    </m:sSubSup>
                  </m:oMath>
                </a14:m>
                <a:r>
                  <a:rPr lang="zh-CN" altLang="zh-CN" sz="2800" dirty="0"/>
                  <a:t>　</a:t>
                </a:r>
                <a:r>
                  <a:rPr lang="en-US" altLang="zh-CN" sz="2800" dirty="0"/>
                  <a:t>CO</a:t>
                </a:r>
                <a:r>
                  <a:rPr lang="en-US" altLang="zh-CN" sz="2800" baseline="-25000" dirty="0"/>
                  <a:t>2</a:t>
                </a:r>
                <a:r>
                  <a:rPr lang="zh-CN" altLang="zh-CN" sz="2800" dirty="0"/>
                  <a:t>　</a:t>
                </a:r>
                <a:r>
                  <a:rPr lang="en-US" altLang="zh-CN" sz="2800" dirty="0"/>
                  <a:t>N</a:t>
                </a:r>
                <a:r>
                  <a:rPr lang="en-US" altLang="zh-CN" sz="2800" baseline="-25000" dirty="0"/>
                  <a:t>2</a:t>
                </a:r>
                <a:r>
                  <a:rPr lang="en-US" altLang="zh-CN" sz="2800" dirty="0"/>
                  <a:t>O</a:t>
                </a:r>
                <a:r>
                  <a:rPr lang="en-US" altLang="zh-CN" sz="2800" baseline="-25000" dirty="0"/>
                  <a:t>4</a:t>
                </a:r>
                <a:r>
                  <a:rPr lang="zh-CN" altLang="zh-CN" sz="2800" dirty="0"/>
                  <a:t>　</a:t>
                </a:r>
                <a:r>
                  <a:rPr lang="en-US" altLang="zh-CN" sz="2800" dirty="0"/>
                  <a:t>CO</a:t>
                </a:r>
                <a:endParaRPr lang="zh-CN" altLang="zh-CN" sz="2800" dirty="0"/>
              </a:p>
              <a:p>
                <a:pPr>
                  <a:lnSpc>
                    <a:spcPct val="150000"/>
                  </a:lnSpc>
                </a:pPr>
                <a:r>
                  <a:rPr lang="en-US" altLang="zh-CN" sz="2800" dirty="0"/>
                  <a:t>B. N</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a:rPr>
                          <m:t>3</m:t>
                        </m:r>
                      </m:sub>
                      <m:sup>
                        <m:r>
                          <m:rPr>
                            <m:nor/>
                          </m:rPr>
                          <a:rPr lang="en-US" altLang="zh-CN" sz="2800" i="1"/>
                          <m:t>−</m:t>
                        </m:r>
                      </m:sup>
                    </m:sSubSup>
                  </m:oMath>
                </a14:m>
                <a:r>
                  <a:rPr lang="zh-CN" altLang="zh-CN" sz="2800" dirty="0"/>
                  <a:t>　</a:t>
                </a:r>
                <a:r>
                  <a:rPr lang="en-US" altLang="zh-CN" sz="2800" dirty="0"/>
                  <a:t>CO</a:t>
                </a:r>
                <a:r>
                  <a:rPr lang="en-US" altLang="zh-CN" sz="2800" baseline="-25000" dirty="0"/>
                  <a:t>2</a:t>
                </a:r>
                <a:r>
                  <a:rPr lang="zh-CN" altLang="zh-CN" sz="2800" dirty="0"/>
                  <a:t>　</a:t>
                </a:r>
                <a:r>
                  <a:rPr lang="en-US" altLang="zh-CN" sz="2800" dirty="0"/>
                  <a:t>N</a:t>
                </a:r>
                <a:r>
                  <a:rPr lang="en-US" altLang="zh-CN" sz="2800" baseline="-25000" dirty="0"/>
                  <a:t>2</a:t>
                </a:r>
                <a:r>
                  <a:rPr lang="en-US" altLang="zh-CN" sz="2800" dirty="0"/>
                  <a:t>H</a:t>
                </a:r>
                <a:r>
                  <a:rPr lang="en-US" altLang="zh-CN" sz="2800" baseline="-25000" dirty="0"/>
                  <a:t>4</a:t>
                </a:r>
                <a:r>
                  <a:rPr lang="zh-CN" altLang="zh-CN" sz="2800" dirty="0"/>
                  <a:t>　</a:t>
                </a:r>
                <a:r>
                  <a:rPr lang="en-US" altLang="zh-CN" sz="2800" dirty="0"/>
                  <a:t>C</a:t>
                </a:r>
                <a:r>
                  <a:rPr lang="en-US" altLang="zh-CN" sz="2800" baseline="-25000" dirty="0"/>
                  <a:t>2</a:t>
                </a:r>
                <a:r>
                  <a:rPr lang="en-US" altLang="zh-CN" sz="2800" dirty="0"/>
                  <a:t>H</a:t>
                </a:r>
                <a:r>
                  <a:rPr lang="en-US" altLang="zh-CN" sz="2800" baseline="-25000" dirty="0"/>
                  <a:t>2</a:t>
                </a:r>
                <a:endParaRPr lang="zh-CN" altLang="zh-CN" sz="2800" dirty="0"/>
              </a:p>
              <a:p>
                <a:pPr>
                  <a:lnSpc>
                    <a:spcPct val="150000"/>
                  </a:lnSpc>
                </a:pPr>
                <a:r>
                  <a:rPr lang="en-US" altLang="zh-CN" sz="2800" dirty="0"/>
                  <a:t>C. N</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a:rPr>
                          <m:t>3</m:t>
                        </m:r>
                      </m:sub>
                      <m:sup>
                        <m:r>
                          <m:rPr>
                            <m:nor/>
                          </m:rPr>
                          <a:rPr lang="en-US" altLang="zh-CN" sz="2800" i="1"/>
                          <m:t>−</m:t>
                        </m:r>
                      </m:sup>
                    </m:sSubSup>
                  </m:oMath>
                </a14:m>
                <a:r>
                  <a:rPr lang="zh-CN" altLang="zh-CN" sz="2800" dirty="0"/>
                  <a:t>　</a:t>
                </a:r>
                <a:r>
                  <a:rPr lang="en-US" altLang="zh-CN" sz="2800" dirty="0"/>
                  <a:t>CO</a:t>
                </a:r>
                <a:r>
                  <a:rPr lang="zh-CN" altLang="zh-CN" sz="2800" dirty="0"/>
                  <a:t>　</a:t>
                </a:r>
                <a:r>
                  <a:rPr lang="en-US" altLang="zh-CN" sz="2800" dirty="0"/>
                  <a:t>N</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a:rPr>
                          <m:t>2</m:t>
                        </m:r>
                      </m:sub>
                      <m:sup>
                        <m:r>
                          <m:rPr>
                            <m:nor/>
                          </m:rPr>
                          <a:rPr lang="en-US" altLang="zh-CN" sz="2800" i="1"/>
                          <m:t>−</m:t>
                        </m:r>
                      </m:sup>
                    </m:sSubSup>
                  </m:oMath>
                </a14:m>
                <a:r>
                  <a:rPr lang="zh-CN" altLang="zh-CN" sz="2800" dirty="0"/>
                  <a:t>　</a:t>
                </a:r>
                <a:r>
                  <a:rPr lang="en-US" altLang="zh-CN" sz="2800" dirty="0"/>
                  <a:t>C</a:t>
                </a:r>
                <a:r>
                  <a:rPr lang="en-US" altLang="zh-CN" sz="2800" baseline="-25000" dirty="0"/>
                  <a:t>2</a:t>
                </a:r>
                <a:r>
                  <a:rPr lang="en-US" altLang="zh-CN" sz="2800" dirty="0"/>
                  <a:t>H</a:t>
                </a:r>
                <a:r>
                  <a:rPr lang="en-US" altLang="zh-CN" sz="2800" baseline="-25000" dirty="0"/>
                  <a:t>2</a:t>
                </a:r>
                <a:endParaRPr lang="zh-CN" altLang="zh-CN" sz="2800" dirty="0"/>
              </a:p>
              <a:p>
                <a:pPr>
                  <a:lnSpc>
                    <a:spcPct val="150000"/>
                  </a:lnSpc>
                </a:pPr>
                <a:r>
                  <a:rPr lang="en-US" altLang="zh-CN" sz="2800" dirty="0"/>
                  <a:t>D. N</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a:rPr>
                          <m:t>3</m:t>
                        </m:r>
                      </m:sub>
                      <m:sup>
                        <m:r>
                          <m:rPr>
                            <m:nor/>
                          </m:rPr>
                          <a:rPr lang="en-US" altLang="zh-CN" sz="2800" i="1"/>
                          <m:t>−</m:t>
                        </m:r>
                      </m:sup>
                    </m:sSubSup>
                  </m:oMath>
                </a14:m>
                <a:r>
                  <a:rPr lang="zh-CN" altLang="zh-CN" sz="2800" dirty="0"/>
                  <a:t>　</a:t>
                </a:r>
                <a:r>
                  <a:rPr lang="en-US" altLang="zh-CN" sz="2800" dirty="0"/>
                  <a:t>HC</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a:rPr>
                          <m:t>3</m:t>
                        </m:r>
                      </m:sub>
                      <m:sup>
                        <m:r>
                          <m:rPr>
                            <m:nor/>
                          </m:rPr>
                          <a:rPr lang="en-US" altLang="zh-CN" sz="2800" i="1"/>
                          <m:t>−</m:t>
                        </m:r>
                      </m:sup>
                    </m:sSubSup>
                  </m:oMath>
                </a14:m>
                <a:r>
                  <a:rPr lang="zh-CN" altLang="zh-CN" sz="2800" dirty="0"/>
                  <a:t>　</a:t>
                </a:r>
                <a:r>
                  <a:rPr lang="en-US" altLang="zh-CN" sz="2800" dirty="0"/>
                  <a:t>N</a:t>
                </a:r>
                <a:r>
                  <a:rPr lang="en-US" altLang="zh-CN" sz="2800" baseline="-25000" dirty="0"/>
                  <a:t>2</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a:rPr>
                          <m:t>4</m:t>
                        </m:r>
                      </m:sub>
                      <m:sup>
                        <m:r>
                          <a:rPr lang="en-US" altLang="zh-CN" sz="2800">
                            <a:latin typeface="Cambria Math"/>
                          </a:rPr>
                          <m:t>2</m:t>
                        </m:r>
                        <m:r>
                          <m:rPr>
                            <m:nor/>
                          </m:rPr>
                          <a:rPr lang="en-US" altLang="zh-CN" sz="2800" i="1"/>
                          <m:t>−</m:t>
                        </m:r>
                      </m:sup>
                    </m:sSubSup>
                  </m:oMath>
                </a14:m>
                <a:r>
                  <a:rPr lang="zh-CN" altLang="zh-CN" sz="2800" dirty="0"/>
                  <a:t>　</a:t>
                </a:r>
                <a:r>
                  <a:rPr lang="en-US" altLang="zh-CN" sz="2800" dirty="0"/>
                  <a:t>CO</a:t>
                </a:r>
              </a:p>
            </p:txBody>
          </p:sp>
        </mc:Choice>
        <mc:Fallback xmlns="">
          <p:sp>
            <p:nvSpPr>
              <p:cNvPr id="4" name="矩形 3">
                <a:extLst>
                  <a:ext uri="{FF2B5EF4-FFF2-40B4-BE49-F238E27FC236}">
                    <a16:creationId xmlns:a16="http://schemas.microsoft.com/office/drawing/2014/main" xmlns:a14="http://schemas.microsoft.com/office/drawing/2010/main" xmlns="" id="{710F792B-175F-4341-AF37-48251051A7A9}"/>
                  </a:ext>
                </a:extLst>
              </p:cNvPr>
              <p:cNvSpPr>
                <a:spLocks noRot="1" noChangeAspect="1" noMove="1" noResize="1" noEditPoints="1" noAdjustHandles="1" noChangeArrowheads="1" noChangeShapeType="1" noTextEdit="1"/>
              </p:cNvSpPr>
              <p:nvPr/>
            </p:nvSpPr>
            <p:spPr>
              <a:xfrm>
                <a:off x="234043" y="244823"/>
                <a:ext cx="11723913" cy="6595652"/>
              </a:xfrm>
              <a:prstGeom prst="rect">
                <a:avLst/>
              </a:prstGeom>
              <a:blipFill rotWithShape="1">
                <a:blip r:embed="rId3"/>
                <a:stretch>
                  <a:fillRect l="-1040" r="-15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2" name="表格 1">
                <a:extLst>
                  <a:ext uri="{FF2B5EF4-FFF2-40B4-BE49-F238E27FC236}">
                    <a16:creationId xmlns:a16="http://schemas.microsoft.com/office/drawing/2014/main" xmlns="" id="{D49E320E-D236-4BB6-B2C2-334FCFB3036E}"/>
                  </a:ext>
                </a:extLst>
              </p:cNvPr>
              <p:cNvGraphicFramePr>
                <a:graphicFrameLocks noGrp="1"/>
              </p:cNvGraphicFramePr>
              <p:nvPr>
                <p:extLst>
                  <p:ext uri="{D42A27DB-BD31-4B8C-83A1-F6EECF244321}">
                    <p14:modId xmlns:p14="http://schemas.microsoft.com/office/powerpoint/2010/main" val="2669025460"/>
                  </p:ext>
                </p:extLst>
              </p:nvPr>
            </p:nvGraphicFramePr>
            <p:xfrm>
              <a:off x="1385680" y="1076666"/>
              <a:ext cx="8266320" cy="1361734"/>
            </p:xfrm>
            <a:graphic>
              <a:graphicData uri="http://schemas.openxmlformats.org/drawingml/2006/table">
                <a:tbl>
                  <a:tblPr firstRow="1" firstCol="1" bandRow="1">
                    <a:tableStyleId>{5C22544A-7EE6-4342-B048-85BDC9FD1C3A}</a:tableStyleId>
                  </a:tblPr>
                  <a:tblGrid>
                    <a:gridCol w="1456244">
                      <a:extLst>
                        <a:ext uri="{9D8B030D-6E8A-4147-A177-3AD203B41FA5}">
                          <a16:colId xmlns:a16="http://schemas.microsoft.com/office/drawing/2014/main" xmlns="" val="135055049"/>
                        </a:ext>
                      </a:extLst>
                    </a:gridCol>
                    <a:gridCol w="1092182">
                      <a:extLst>
                        <a:ext uri="{9D8B030D-6E8A-4147-A177-3AD203B41FA5}">
                          <a16:colId xmlns:a16="http://schemas.microsoft.com/office/drawing/2014/main" xmlns="" val="867537002"/>
                        </a:ext>
                      </a:extLst>
                    </a:gridCol>
                    <a:gridCol w="1220674">
                      <a:extLst>
                        <a:ext uri="{9D8B030D-6E8A-4147-A177-3AD203B41FA5}">
                          <a16:colId xmlns:a16="http://schemas.microsoft.com/office/drawing/2014/main" xmlns="" val="573445651"/>
                        </a:ext>
                      </a:extLst>
                    </a:gridCol>
                    <a:gridCol w="1092182">
                      <a:extLst>
                        <a:ext uri="{9D8B030D-6E8A-4147-A177-3AD203B41FA5}">
                          <a16:colId xmlns:a16="http://schemas.microsoft.com/office/drawing/2014/main" xmlns="" val="1507867489"/>
                        </a:ext>
                      </a:extLst>
                    </a:gridCol>
                    <a:gridCol w="1092182">
                      <a:extLst>
                        <a:ext uri="{9D8B030D-6E8A-4147-A177-3AD203B41FA5}">
                          <a16:colId xmlns:a16="http://schemas.microsoft.com/office/drawing/2014/main" xmlns="" val="1568026996"/>
                        </a:ext>
                      </a:extLst>
                    </a:gridCol>
                    <a:gridCol w="1220674">
                      <a:extLst>
                        <a:ext uri="{9D8B030D-6E8A-4147-A177-3AD203B41FA5}">
                          <a16:colId xmlns:a16="http://schemas.microsoft.com/office/drawing/2014/main" xmlns="" val="1535921712"/>
                        </a:ext>
                      </a:extLst>
                    </a:gridCol>
                    <a:gridCol w="1092182">
                      <a:extLst>
                        <a:ext uri="{9D8B030D-6E8A-4147-A177-3AD203B41FA5}">
                          <a16:colId xmlns:a16="http://schemas.microsoft.com/office/drawing/2014/main" xmlns="" val="1891937190"/>
                        </a:ext>
                      </a:extLst>
                    </a:gridCol>
                  </a:tblGrid>
                  <a:tr h="678784">
                    <a:tc>
                      <a:txBody>
                        <a:bodyPr/>
                        <a:lstStyle/>
                        <a:p>
                          <a:pPr algn="ctr">
                            <a:lnSpc>
                              <a:spcPct val="100000"/>
                            </a:lnSpc>
                            <a:spcAft>
                              <a:spcPts val="0"/>
                            </a:spcAft>
                          </a:pPr>
                          <a:r>
                            <a:rPr lang="zh-CN" sz="2800" b="0" i="0">
                              <a:solidFill>
                                <a:schemeClr val="tx1"/>
                              </a:solidFill>
                              <a:effectLst/>
                            </a:rPr>
                            <a:t>系列一</a:t>
                          </a:r>
                          <a:endParaRPr lang="zh-CN" sz="2800" b="0" i="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i="0">
                              <a:solidFill>
                                <a:schemeClr val="tx1"/>
                              </a:solidFill>
                              <a:effectLst/>
                            </a:rPr>
                            <a:t>CH</a:t>
                          </a:r>
                          <a:r>
                            <a:rPr lang="en-US" sz="2800" b="0" i="0" baseline="-25000">
                              <a:solidFill>
                                <a:schemeClr val="tx1"/>
                              </a:solidFill>
                              <a:effectLst/>
                            </a:rPr>
                            <a:t>4</a:t>
                          </a:r>
                          <a:endParaRPr lang="zh-CN" sz="2800" b="0" i="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i="0">
                              <a:solidFill>
                                <a:schemeClr val="tx1"/>
                              </a:solidFill>
                              <a:effectLst/>
                            </a:rPr>
                            <a:t>C</a:t>
                          </a:r>
                          <a:r>
                            <a:rPr lang="en-US" sz="2800" b="0" i="0" baseline="-25000">
                              <a:solidFill>
                                <a:schemeClr val="tx1"/>
                              </a:solidFill>
                              <a:effectLst/>
                            </a:rPr>
                            <a:t>2</a:t>
                          </a:r>
                          <a:r>
                            <a:rPr lang="en-US" sz="2800" b="0" i="0">
                              <a:solidFill>
                                <a:schemeClr val="tx1"/>
                              </a:solidFill>
                              <a:effectLst/>
                            </a:rPr>
                            <a:t>H</a:t>
                          </a:r>
                          <a:r>
                            <a:rPr lang="en-US" sz="2800" b="0" i="0" baseline="-25000">
                              <a:solidFill>
                                <a:schemeClr val="tx1"/>
                              </a:solidFill>
                              <a:effectLst/>
                            </a:rPr>
                            <a:t>6</a:t>
                          </a:r>
                          <a:endParaRPr lang="zh-CN" sz="2800" b="0" i="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i="0">
                              <a:solidFill>
                                <a:schemeClr val="tx1"/>
                              </a:solidFill>
                              <a:effectLst/>
                            </a:rPr>
                            <a:t>C</a:t>
                          </a:r>
                          <a14:m>
                            <m:oMath xmlns:m="http://schemas.openxmlformats.org/officeDocument/2006/math">
                              <m:sSubSup>
                                <m:sSubSupPr>
                                  <m:ctrlPr>
                                    <a:rPr lang="zh-CN" sz="2800" b="0" i="1">
                                      <a:solidFill>
                                        <a:schemeClr val="tx1"/>
                                      </a:solidFill>
                                      <a:effectLst/>
                                      <a:latin typeface="Cambria Math" panose="02040503050406030204" pitchFamily="18" charset="0"/>
                                    </a:rPr>
                                  </m:ctrlPr>
                                </m:sSubSupPr>
                                <m:e>
                                  <m:r>
                                    <m:rPr>
                                      <m:sty m:val="p"/>
                                    </m:rPr>
                                    <a:rPr lang="en-US" sz="2800" b="0" i="0" smtClean="0">
                                      <a:solidFill>
                                        <a:schemeClr val="tx1"/>
                                      </a:solidFill>
                                      <a:effectLst/>
                                      <a:latin typeface="Cambria Math" panose="02040503050406030204" pitchFamily="18" charset="0"/>
                                    </a:rPr>
                                    <m:t>O</m:t>
                                  </m:r>
                                </m:e>
                                <m:sub>
                                  <m:r>
                                    <a:rPr lang="en-US" sz="2800" b="0" i="0" smtClean="0">
                                      <a:solidFill>
                                        <a:schemeClr val="tx1"/>
                                      </a:solidFill>
                                      <a:effectLst/>
                                      <a:latin typeface="Cambria Math" panose="02040503050406030204" pitchFamily="18" charset="0"/>
                                    </a:rPr>
                                    <m:t>3</m:t>
                                  </m:r>
                                </m:sub>
                                <m:sup>
                                  <m:r>
                                    <a:rPr lang="en-US" sz="2800" b="0" i="0" smtClean="0">
                                      <a:solidFill>
                                        <a:schemeClr val="tx1"/>
                                      </a:solidFill>
                                      <a:effectLst/>
                                      <a:latin typeface="Cambria Math" panose="02040503050406030204" pitchFamily="18" charset="0"/>
                                    </a:rPr>
                                    <m:t>2</m:t>
                                  </m:r>
                                  <m:r>
                                    <m:rPr>
                                      <m:nor/>
                                    </m:rPr>
                                    <a:rPr lang="en-US" sz="2800" b="0" i="0">
                                      <a:solidFill>
                                        <a:schemeClr val="tx1"/>
                                      </a:solidFill>
                                      <a:effectLst/>
                                    </a:rPr>
                                    <m:t>−</m:t>
                                  </m:r>
                                </m:sup>
                              </m:sSubSup>
                            </m:oMath>
                          </a14:m>
                          <a:endParaRPr lang="zh-CN" sz="2800" b="0" i="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i="0" dirty="0">
                              <a:solidFill>
                                <a:schemeClr val="tx1"/>
                              </a:solidFill>
                              <a:effectLst/>
                            </a:rPr>
                            <a:t>Y</a:t>
                          </a:r>
                          <a:endParaRPr lang="zh-CN" sz="2800" b="0" i="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i="0">
                              <a:solidFill>
                                <a:schemeClr val="tx1"/>
                              </a:solidFill>
                              <a:effectLst/>
                            </a:rPr>
                            <a:t>C</a:t>
                          </a:r>
                          <a:r>
                            <a:rPr lang="en-US" sz="2800" b="0" i="0" baseline="-25000">
                              <a:solidFill>
                                <a:schemeClr val="tx1"/>
                              </a:solidFill>
                              <a:effectLst/>
                            </a:rPr>
                            <a:t>2</a:t>
                          </a:r>
                          <a14:m>
                            <m:oMath xmlns:m="http://schemas.openxmlformats.org/officeDocument/2006/math">
                              <m:sSubSup>
                                <m:sSubSupPr>
                                  <m:ctrlPr>
                                    <a:rPr lang="zh-CN" sz="2800" b="0" i="1">
                                      <a:solidFill>
                                        <a:schemeClr val="tx1"/>
                                      </a:solidFill>
                                      <a:effectLst/>
                                      <a:latin typeface="Cambria Math" panose="02040503050406030204" pitchFamily="18" charset="0"/>
                                    </a:rPr>
                                  </m:ctrlPr>
                                </m:sSubSupPr>
                                <m:e>
                                  <m:r>
                                    <m:rPr>
                                      <m:sty m:val="p"/>
                                    </m:rPr>
                                    <a:rPr lang="en-US" sz="2800" b="0" i="0" smtClean="0">
                                      <a:solidFill>
                                        <a:schemeClr val="tx1"/>
                                      </a:solidFill>
                                      <a:effectLst/>
                                      <a:latin typeface="Cambria Math" panose="02040503050406030204" pitchFamily="18" charset="0"/>
                                    </a:rPr>
                                    <m:t>O</m:t>
                                  </m:r>
                                </m:e>
                                <m:sub>
                                  <m:r>
                                    <a:rPr lang="en-US" sz="2800" b="0" i="0" smtClean="0">
                                      <a:solidFill>
                                        <a:schemeClr val="tx1"/>
                                      </a:solidFill>
                                      <a:effectLst/>
                                      <a:latin typeface="Cambria Math" panose="02040503050406030204" pitchFamily="18" charset="0"/>
                                    </a:rPr>
                                    <m:t>4</m:t>
                                  </m:r>
                                </m:sub>
                                <m:sup>
                                  <m:r>
                                    <a:rPr lang="en-US" sz="2800" b="0" i="0" smtClean="0">
                                      <a:solidFill>
                                        <a:schemeClr val="tx1"/>
                                      </a:solidFill>
                                      <a:effectLst/>
                                      <a:latin typeface="Cambria Math" panose="02040503050406030204" pitchFamily="18" charset="0"/>
                                    </a:rPr>
                                    <m:t>2</m:t>
                                  </m:r>
                                  <m:r>
                                    <m:rPr>
                                      <m:nor/>
                                    </m:rPr>
                                    <a:rPr lang="en-US" sz="2800" b="0" i="0">
                                      <a:solidFill>
                                        <a:schemeClr val="tx1"/>
                                      </a:solidFill>
                                      <a:effectLst/>
                                    </a:rPr>
                                    <m:t>−</m:t>
                                  </m:r>
                                </m:sup>
                              </m:sSubSup>
                            </m:oMath>
                          </a14:m>
                          <a:endParaRPr lang="zh-CN" sz="2800" b="0" i="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i="0">
                              <a:solidFill>
                                <a:schemeClr val="tx1"/>
                              </a:solidFill>
                              <a:effectLst/>
                            </a:rPr>
                            <a:t>W</a:t>
                          </a:r>
                          <a:endParaRPr lang="zh-CN" sz="2800" b="0" i="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07124705"/>
                      </a:ext>
                    </a:extLst>
                  </a:tr>
                  <a:tr h="682950">
                    <a:tc>
                      <a:txBody>
                        <a:bodyPr/>
                        <a:lstStyle/>
                        <a:p>
                          <a:pPr algn="ctr">
                            <a:lnSpc>
                              <a:spcPct val="100000"/>
                            </a:lnSpc>
                            <a:spcAft>
                              <a:spcPts val="0"/>
                            </a:spcAft>
                          </a:pPr>
                          <a:r>
                            <a:rPr lang="zh-CN" sz="2800" b="0" i="0">
                              <a:solidFill>
                                <a:schemeClr val="tx1"/>
                              </a:solidFill>
                              <a:effectLst/>
                            </a:rPr>
                            <a:t>系列二</a:t>
                          </a:r>
                          <a:endParaRPr lang="zh-CN" sz="2800" b="0" i="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i="0">
                              <a:solidFill>
                                <a:schemeClr val="tx1"/>
                              </a:solidFill>
                              <a:effectLst/>
                            </a:rPr>
                            <a:t>N</a:t>
                          </a:r>
                          <a14:m>
                            <m:oMath xmlns:m="http://schemas.openxmlformats.org/officeDocument/2006/math">
                              <m:sSubSup>
                                <m:sSubSupPr>
                                  <m:ctrlPr>
                                    <a:rPr lang="zh-CN" sz="2800" b="0" i="1">
                                      <a:solidFill>
                                        <a:schemeClr val="tx1"/>
                                      </a:solidFill>
                                      <a:effectLst/>
                                      <a:latin typeface="Cambria Math" panose="02040503050406030204" pitchFamily="18" charset="0"/>
                                    </a:rPr>
                                  </m:ctrlPr>
                                </m:sSubSupPr>
                                <m:e>
                                  <m:r>
                                    <m:rPr>
                                      <m:sty m:val="p"/>
                                    </m:rPr>
                                    <a:rPr lang="en-US" sz="2800" b="0" i="0" smtClean="0">
                                      <a:solidFill>
                                        <a:schemeClr val="tx1"/>
                                      </a:solidFill>
                                      <a:effectLst/>
                                      <a:latin typeface="Cambria Math" panose="02040503050406030204" pitchFamily="18" charset="0"/>
                                    </a:rPr>
                                    <m:t>H</m:t>
                                  </m:r>
                                </m:e>
                                <m:sub>
                                  <m:r>
                                    <a:rPr lang="en-US" sz="2800" b="0" i="0" smtClean="0">
                                      <a:solidFill>
                                        <a:schemeClr val="tx1"/>
                                      </a:solidFill>
                                      <a:effectLst/>
                                      <a:latin typeface="Cambria Math" panose="02040503050406030204" pitchFamily="18" charset="0"/>
                                    </a:rPr>
                                    <m:t>4</m:t>
                                  </m:r>
                                </m:sub>
                                <m:sup>
                                  <m:r>
                                    <a:rPr lang="en-US" sz="2800" b="0" i="0" smtClean="0">
                                      <a:solidFill>
                                        <a:schemeClr val="tx1"/>
                                      </a:solidFill>
                                      <a:effectLst/>
                                      <a:latin typeface="Cambria Math" panose="02040503050406030204" pitchFamily="18" charset="0"/>
                                    </a:rPr>
                                    <m:t>+</m:t>
                                  </m:r>
                                </m:sup>
                              </m:sSubSup>
                            </m:oMath>
                          </a14:m>
                          <a:endParaRPr lang="zh-CN" sz="2800" b="0" i="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i="0" dirty="0">
                              <a:solidFill>
                                <a:schemeClr val="tx1"/>
                              </a:solidFill>
                              <a:effectLst/>
                            </a:rPr>
                            <a:t>N</a:t>
                          </a:r>
                          <a:r>
                            <a:rPr lang="en-US" sz="2800" b="0" i="0" baseline="-25000" dirty="0">
                              <a:solidFill>
                                <a:schemeClr val="tx1"/>
                              </a:solidFill>
                              <a:effectLst/>
                            </a:rPr>
                            <a:t>2</a:t>
                          </a:r>
                          <a14:m>
                            <m:oMath xmlns:m="http://schemas.openxmlformats.org/officeDocument/2006/math">
                              <m:sSubSup>
                                <m:sSubSupPr>
                                  <m:ctrlPr>
                                    <a:rPr lang="zh-CN" sz="2800" b="0" i="1">
                                      <a:solidFill>
                                        <a:schemeClr val="tx1"/>
                                      </a:solidFill>
                                      <a:effectLst/>
                                      <a:latin typeface="Cambria Math" panose="02040503050406030204" pitchFamily="18" charset="0"/>
                                    </a:rPr>
                                  </m:ctrlPr>
                                </m:sSubSupPr>
                                <m:e>
                                  <m:r>
                                    <m:rPr>
                                      <m:sty m:val="p"/>
                                    </m:rPr>
                                    <a:rPr lang="en-US" sz="2800" b="0" i="0" smtClean="0">
                                      <a:solidFill>
                                        <a:schemeClr val="tx1"/>
                                      </a:solidFill>
                                      <a:effectLst/>
                                      <a:latin typeface="Cambria Math" panose="02040503050406030204" pitchFamily="18" charset="0"/>
                                    </a:rPr>
                                    <m:t>H</m:t>
                                  </m:r>
                                </m:e>
                                <m:sub>
                                  <m:r>
                                    <a:rPr lang="en-US" sz="2800" b="0" i="0" smtClean="0">
                                      <a:solidFill>
                                        <a:schemeClr val="tx1"/>
                                      </a:solidFill>
                                      <a:effectLst/>
                                      <a:latin typeface="Cambria Math" panose="02040503050406030204" pitchFamily="18" charset="0"/>
                                    </a:rPr>
                                    <m:t>6</m:t>
                                  </m:r>
                                </m:sub>
                                <m:sup>
                                  <m:r>
                                    <a:rPr lang="en-US" sz="2800" b="0" i="0" smtClean="0">
                                      <a:solidFill>
                                        <a:schemeClr val="tx1"/>
                                      </a:solidFill>
                                      <a:effectLst/>
                                      <a:latin typeface="Cambria Math" panose="02040503050406030204" pitchFamily="18" charset="0"/>
                                    </a:rPr>
                                    <m:t>2+</m:t>
                                  </m:r>
                                </m:sup>
                              </m:sSubSup>
                            </m:oMath>
                          </a14:m>
                          <a:endParaRPr lang="zh-CN" sz="2800" b="0" i="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i="0">
                              <a:solidFill>
                                <a:schemeClr val="tx1"/>
                              </a:solidFill>
                              <a:effectLst/>
                            </a:rPr>
                            <a:t>X</a:t>
                          </a:r>
                          <a:endParaRPr lang="zh-CN" sz="2800" b="0" i="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i="0">
                              <a:solidFill>
                                <a:schemeClr val="tx1"/>
                              </a:solidFill>
                              <a:effectLst/>
                            </a:rPr>
                            <a:t>N</a:t>
                          </a:r>
                          <a14:m>
                            <m:oMath xmlns:m="http://schemas.openxmlformats.org/officeDocument/2006/math">
                              <m:sSubSup>
                                <m:sSubSupPr>
                                  <m:ctrlPr>
                                    <a:rPr lang="zh-CN" sz="2800" b="0" i="1">
                                      <a:solidFill>
                                        <a:schemeClr val="tx1"/>
                                      </a:solidFill>
                                      <a:effectLst/>
                                      <a:latin typeface="Cambria Math" panose="02040503050406030204" pitchFamily="18" charset="0"/>
                                    </a:rPr>
                                  </m:ctrlPr>
                                </m:sSubSupPr>
                                <m:e>
                                  <m:r>
                                    <m:rPr>
                                      <m:sty m:val="p"/>
                                    </m:rPr>
                                    <a:rPr lang="en-US" sz="2800" b="0" i="0" smtClean="0">
                                      <a:solidFill>
                                        <a:schemeClr val="tx1"/>
                                      </a:solidFill>
                                      <a:effectLst/>
                                      <a:latin typeface="Cambria Math" panose="02040503050406030204" pitchFamily="18" charset="0"/>
                                    </a:rPr>
                                    <m:t>O</m:t>
                                  </m:r>
                                </m:e>
                                <m:sub>
                                  <m:r>
                                    <a:rPr lang="en-US" sz="2800" b="0" i="0" smtClean="0">
                                      <a:solidFill>
                                        <a:schemeClr val="tx1"/>
                                      </a:solidFill>
                                      <a:effectLst/>
                                      <a:latin typeface="Cambria Math" panose="02040503050406030204" pitchFamily="18" charset="0"/>
                                    </a:rPr>
                                    <m:t>2</m:t>
                                  </m:r>
                                </m:sub>
                                <m:sup>
                                  <m:r>
                                    <a:rPr lang="en-US" sz="2800" b="0" i="0" smtClean="0">
                                      <a:solidFill>
                                        <a:schemeClr val="tx1"/>
                                      </a:solidFill>
                                      <a:effectLst/>
                                      <a:latin typeface="Cambria Math" panose="02040503050406030204" pitchFamily="18" charset="0"/>
                                    </a:rPr>
                                    <m:t>+</m:t>
                                  </m:r>
                                </m:sup>
                              </m:sSubSup>
                            </m:oMath>
                          </a14:m>
                          <a:endParaRPr lang="zh-CN" sz="2800" b="0" i="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i="0">
                              <a:solidFill>
                                <a:schemeClr val="tx1"/>
                              </a:solidFill>
                              <a:effectLst/>
                            </a:rPr>
                            <a:t>Z</a:t>
                          </a:r>
                          <a:endParaRPr lang="zh-CN" sz="2800" b="0" i="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i="0" dirty="0">
                              <a:solidFill>
                                <a:schemeClr val="tx1"/>
                              </a:solidFill>
                              <a:effectLst/>
                            </a:rPr>
                            <a:t>N</a:t>
                          </a:r>
                          <a:r>
                            <a:rPr lang="en-US" sz="2800" b="0" i="0" baseline="-25000" dirty="0">
                              <a:solidFill>
                                <a:schemeClr val="tx1"/>
                              </a:solidFill>
                              <a:effectLst/>
                            </a:rPr>
                            <a:t>2</a:t>
                          </a:r>
                          <a:endParaRPr lang="zh-CN" sz="2800" b="0" i="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45620967"/>
                      </a:ext>
                    </a:extLst>
                  </a:tr>
                </a:tbl>
              </a:graphicData>
            </a:graphic>
          </p:graphicFrame>
        </mc:Choice>
        <mc:Fallback xmlns="">
          <p:graphicFrame>
            <p:nvGraphicFramePr>
              <p:cNvPr id="2" name="表格 1">
                <a:extLst>
                  <a:ext uri="{FF2B5EF4-FFF2-40B4-BE49-F238E27FC236}">
                    <a16:creationId xmlns:a16="http://schemas.microsoft.com/office/drawing/2014/main" id="{D49E320E-D236-4BB6-B2C2-334FCFB3036E}"/>
                  </a:ext>
                </a:extLst>
              </p:cNvPr>
              <p:cNvGraphicFramePr>
                <a:graphicFrameLocks noGrp="1"/>
              </p:cNvGraphicFramePr>
              <p:nvPr>
                <p:extLst>
                  <p:ext uri="{D42A27DB-BD31-4B8C-83A1-F6EECF244321}">
                    <p14:modId xmlns:p14="http://schemas.microsoft.com/office/powerpoint/2010/main" val="2669025460"/>
                  </p:ext>
                </p:extLst>
              </p:nvPr>
            </p:nvGraphicFramePr>
            <p:xfrm>
              <a:off x="1385680" y="1076666"/>
              <a:ext cx="8266320" cy="1361734"/>
            </p:xfrm>
            <a:graphic>
              <a:graphicData uri="http://schemas.openxmlformats.org/drawingml/2006/table">
                <a:tbl>
                  <a:tblPr firstRow="1" firstCol="1" bandRow="1">
                    <a:tableStyleId>{5C22544A-7EE6-4342-B048-85BDC9FD1C3A}</a:tableStyleId>
                  </a:tblPr>
                  <a:tblGrid>
                    <a:gridCol w="1456244">
                      <a:extLst>
                        <a:ext uri="{9D8B030D-6E8A-4147-A177-3AD203B41FA5}">
                          <a16:colId xmlns:a16="http://schemas.microsoft.com/office/drawing/2014/main" val="135055049"/>
                        </a:ext>
                      </a:extLst>
                    </a:gridCol>
                    <a:gridCol w="1092182">
                      <a:extLst>
                        <a:ext uri="{9D8B030D-6E8A-4147-A177-3AD203B41FA5}">
                          <a16:colId xmlns:a16="http://schemas.microsoft.com/office/drawing/2014/main" val="867537002"/>
                        </a:ext>
                      </a:extLst>
                    </a:gridCol>
                    <a:gridCol w="1220674">
                      <a:extLst>
                        <a:ext uri="{9D8B030D-6E8A-4147-A177-3AD203B41FA5}">
                          <a16:colId xmlns:a16="http://schemas.microsoft.com/office/drawing/2014/main" val="573445651"/>
                        </a:ext>
                      </a:extLst>
                    </a:gridCol>
                    <a:gridCol w="1092182">
                      <a:extLst>
                        <a:ext uri="{9D8B030D-6E8A-4147-A177-3AD203B41FA5}">
                          <a16:colId xmlns:a16="http://schemas.microsoft.com/office/drawing/2014/main" val="1507867489"/>
                        </a:ext>
                      </a:extLst>
                    </a:gridCol>
                    <a:gridCol w="1092182">
                      <a:extLst>
                        <a:ext uri="{9D8B030D-6E8A-4147-A177-3AD203B41FA5}">
                          <a16:colId xmlns:a16="http://schemas.microsoft.com/office/drawing/2014/main" val="1568026996"/>
                        </a:ext>
                      </a:extLst>
                    </a:gridCol>
                    <a:gridCol w="1220674">
                      <a:extLst>
                        <a:ext uri="{9D8B030D-6E8A-4147-A177-3AD203B41FA5}">
                          <a16:colId xmlns:a16="http://schemas.microsoft.com/office/drawing/2014/main" val="1535921712"/>
                        </a:ext>
                      </a:extLst>
                    </a:gridCol>
                    <a:gridCol w="1092182">
                      <a:extLst>
                        <a:ext uri="{9D8B030D-6E8A-4147-A177-3AD203B41FA5}">
                          <a16:colId xmlns:a16="http://schemas.microsoft.com/office/drawing/2014/main" val="1891937190"/>
                        </a:ext>
                      </a:extLst>
                    </a:gridCol>
                  </a:tblGrid>
                  <a:tr h="678784">
                    <a:tc>
                      <a:txBody>
                        <a:bodyPr/>
                        <a:lstStyle/>
                        <a:p>
                          <a:pPr algn="ctr">
                            <a:lnSpc>
                              <a:spcPct val="100000"/>
                            </a:lnSpc>
                            <a:spcAft>
                              <a:spcPts val="0"/>
                            </a:spcAft>
                          </a:pPr>
                          <a:r>
                            <a:rPr lang="zh-CN" sz="2800" b="0" i="0">
                              <a:solidFill>
                                <a:schemeClr val="tx1"/>
                              </a:solidFill>
                              <a:effectLst/>
                            </a:rPr>
                            <a:t>系列一</a:t>
                          </a:r>
                          <a:endParaRPr lang="zh-CN" sz="2800" b="0" i="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i="0">
                              <a:solidFill>
                                <a:schemeClr val="tx1"/>
                              </a:solidFill>
                              <a:effectLst/>
                            </a:rPr>
                            <a:t>CH</a:t>
                          </a:r>
                          <a:r>
                            <a:rPr lang="en-US" sz="2800" b="0" i="0" baseline="-25000">
                              <a:solidFill>
                                <a:schemeClr val="tx1"/>
                              </a:solidFill>
                              <a:effectLst/>
                            </a:rPr>
                            <a:t>4</a:t>
                          </a:r>
                          <a:endParaRPr lang="zh-CN" sz="2800" b="0" i="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i="0">
                              <a:solidFill>
                                <a:schemeClr val="tx1"/>
                              </a:solidFill>
                              <a:effectLst/>
                            </a:rPr>
                            <a:t>C</a:t>
                          </a:r>
                          <a:r>
                            <a:rPr lang="en-US" sz="2800" b="0" i="0" baseline="-25000">
                              <a:solidFill>
                                <a:schemeClr val="tx1"/>
                              </a:solidFill>
                              <a:effectLst/>
                            </a:rPr>
                            <a:t>2</a:t>
                          </a:r>
                          <a:r>
                            <a:rPr lang="en-US" sz="2800" b="0" i="0">
                              <a:solidFill>
                                <a:schemeClr val="tx1"/>
                              </a:solidFill>
                              <a:effectLst/>
                            </a:rPr>
                            <a:t>H</a:t>
                          </a:r>
                          <a:r>
                            <a:rPr lang="en-US" sz="2800" b="0" i="0" baseline="-25000">
                              <a:solidFill>
                                <a:schemeClr val="tx1"/>
                              </a:solidFill>
                              <a:effectLst/>
                            </a:rPr>
                            <a:t>6</a:t>
                          </a:r>
                          <a:endParaRPr lang="zh-CN" sz="2800" b="0" i="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46369" t="-893" r="-313408" b="-113393"/>
                          </a:stretch>
                        </a:blipFill>
                      </a:tcPr>
                    </a:tc>
                    <a:tc>
                      <a:txBody>
                        <a:bodyPr/>
                        <a:lstStyle/>
                        <a:p>
                          <a:pPr algn="ctr">
                            <a:lnSpc>
                              <a:spcPct val="100000"/>
                            </a:lnSpc>
                            <a:spcAft>
                              <a:spcPts val="0"/>
                            </a:spcAft>
                          </a:pPr>
                          <a:r>
                            <a:rPr lang="en-US" sz="2800" b="0" i="0" dirty="0">
                              <a:solidFill>
                                <a:schemeClr val="tx1"/>
                              </a:solidFill>
                              <a:effectLst/>
                            </a:rPr>
                            <a:t>Y</a:t>
                          </a:r>
                          <a:endParaRPr lang="zh-CN" sz="2800" b="0" i="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486567" t="-893" r="-90050" b="-113393"/>
                          </a:stretch>
                        </a:blipFill>
                      </a:tcPr>
                    </a:tc>
                    <a:tc>
                      <a:txBody>
                        <a:bodyPr/>
                        <a:lstStyle/>
                        <a:p>
                          <a:pPr algn="ctr">
                            <a:lnSpc>
                              <a:spcPct val="100000"/>
                            </a:lnSpc>
                            <a:spcAft>
                              <a:spcPts val="0"/>
                            </a:spcAft>
                          </a:pPr>
                          <a:r>
                            <a:rPr lang="en-US" sz="2800" b="0" i="0">
                              <a:solidFill>
                                <a:schemeClr val="tx1"/>
                              </a:solidFill>
                              <a:effectLst/>
                            </a:rPr>
                            <a:t>W</a:t>
                          </a:r>
                          <a:endParaRPr lang="zh-CN" sz="2800" b="0" i="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7124705"/>
                      </a:ext>
                    </a:extLst>
                  </a:tr>
                  <a:tr h="682950">
                    <a:tc>
                      <a:txBody>
                        <a:bodyPr/>
                        <a:lstStyle/>
                        <a:p>
                          <a:pPr algn="ctr">
                            <a:lnSpc>
                              <a:spcPct val="100000"/>
                            </a:lnSpc>
                            <a:spcAft>
                              <a:spcPts val="0"/>
                            </a:spcAft>
                          </a:pPr>
                          <a:r>
                            <a:rPr lang="zh-CN" sz="2800" b="0" i="0">
                              <a:solidFill>
                                <a:schemeClr val="tx1"/>
                              </a:solidFill>
                              <a:effectLst/>
                            </a:rPr>
                            <a:t>系列二</a:t>
                          </a:r>
                          <a:endParaRPr lang="zh-CN" sz="2800" b="0" i="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34078" t="-100893" r="-525698" b="-13393"/>
                          </a:stretch>
                        </a:blipFill>
                      </a:tcPr>
                    </a:tc>
                    <a:tc>
                      <a:txBody>
                        <a:bodyPr/>
                        <a:lstStyle/>
                        <a:p>
                          <a:endParaRPr lang="zh-CN"/>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8458" t="-100893" r="-368159" b="-13393"/>
                          </a:stretch>
                        </a:blipFill>
                      </a:tcPr>
                    </a:tc>
                    <a:tc>
                      <a:txBody>
                        <a:bodyPr/>
                        <a:lstStyle/>
                        <a:p>
                          <a:pPr algn="ctr">
                            <a:lnSpc>
                              <a:spcPct val="100000"/>
                            </a:lnSpc>
                            <a:spcAft>
                              <a:spcPts val="0"/>
                            </a:spcAft>
                          </a:pPr>
                          <a:r>
                            <a:rPr lang="en-US" sz="2800" b="0" i="0">
                              <a:solidFill>
                                <a:schemeClr val="tx1"/>
                              </a:solidFill>
                              <a:effectLst/>
                            </a:rPr>
                            <a:t>X</a:t>
                          </a:r>
                          <a:endParaRPr lang="zh-CN" sz="2800" b="0" i="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446369" t="-100893" r="-213408" b="-13393"/>
                          </a:stretch>
                        </a:blipFill>
                      </a:tcPr>
                    </a:tc>
                    <a:tc>
                      <a:txBody>
                        <a:bodyPr/>
                        <a:lstStyle/>
                        <a:p>
                          <a:pPr algn="ctr">
                            <a:lnSpc>
                              <a:spcPct val="100000"/>
                            </a:lnSpc>
                            <a:spcAft>
                              <a:spcPts val="0"/>
                            </a:spcAft>
                          </a:pPr>
                          <a:r>
                            <a:rPr lang="en-US" sz="2800" b="0" i="0">
                              <a:solidFill>
                                <a:schemeClr val="tx1"/>
                              </a:solidFill>
                              <a:effectLst/>
                            </a:rPr>
                            <a:t>Z</a:t>
                          </a:r>
                          <a:endParaRPr lang="zh-CN" sz="2800" b="0" i="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i="0" dirty="0">
                              <a:solidFill>
                                <a:schemeClr val="tx1"/>
                              </a:solidFill>
                              <a:effectLst/>
                            </a:rPr>
                            <a:t>N</a:t>
                          </a:r>
                          <a:r>
                            <a:rPr lang="en-US" sz="2800" b="0" i="0" baseline="-25000" dirty="0">
                              <a:solidFill>
                                <a:schemeClr val="tx1"/>
                              </a:solidFill>
                              <a:effectLst/>
                            </a:rPr>
                            <a:t>2</a:t>
                          </a:r>
                          <a:endParaRPr lang="zh-CN" sz="2800" b="0" i="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5620967"/>
                      </a:ext>
                    </a:extLst>
                  </a:tr>
                </a:tbl>
              </a:graphicData>
            </a:graphic>
          </p:graphicFrame>
        </mc:Fallback>
      </mc:AlternateContent>
    </p:spTree>
    <p:extLst>
      <p:ext uri="{BB962C8B-B14F-4D97-AF65-F5344CB8AC3E}">
        <p14:creationId xmlns:p14="http://schemas.microsoft.com/office/powerpoint/2010/main" val="23048224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9C8E2509-D347-4A0B-A477-EA57B888F130}"/>
              </a:ext>
            </a:extLst>
          </p:cNvPr>
          <p:cNvSpPr/>
          <p:nvPr/>
        </p:nvSpPr>
        <p:spPr>
          <a:xfrm>
            <a:off x="9029700" y="0"/>
            <a:ext cx="2183249"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专题二十五　物质结构与性质</a:t>
            </a:r>
          </a:p>
        </p:txBody>
      </p:sp>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xmlns="" id="{710F792B-175F-4341-AF37-48251051A7A9}"/>
                  </a:ext>
                </a:extLst>
              </p:cNvPr>
              <p:cNvSpPr/>
              <p:nvPr/>
            </p:nvSpPr>
            <p:spPr>
              <a:xfrm>
                <a:off x="234043" y="244823"/>
                <a:ext cx="11723913" cy="5745355"/>
              </a:xfrm>
              <a:prstGeom prst="rect">
                <a:avLst/>
              </a:prstGeom>
            </p:spPr>
            <p:txBody>
              <a:bodyPr wrap="square">
                <a:spAutoFit/>
              </a:bodyPr>
              <a:lstStyle/>
              <a:p>
                <a:pPr>
                  <a:lnSpc>
                    <a:spcPct val="150000"/>
                  </a:lnSpc>
                </a:pPr>
                <a:r>
                  <a:rPr lang="zh-CN" altLang="zh-CN" sz="2800" b="1" dirty="0">
                    <a:solidFill>
                      <a:srgbClr val="DA251C"/>
                    </a:solidFill>
                  </a:rPr>
                  <a:t>思维导引</a:t>
                </a:r>
                <a:r>
                  <a:rPr lang="zh-CN" altLang="zh-CN" sz="2800" dirty="0"/>
                  <a:t>　</a:t>
                </a:r>
                <a:endParaRPr lang="en-US" altLang="zh-CN" sz="2800" dirty="0"/>
              </a:p>
              <a:p>
                <a:pPr>
                  <a:lnSpc>
                    <a:spcPct val="150000"/>
                  </a:lnSpc>
                </a:pPr>
                <a:endParaRPr lang="en-US" altLang="zh-CN" sz="2800" dirty="0"/>
              </a:p>
              <a:p>
                <a:pPr>
                  <a:lnSpc>
                    <a:spcPct val="150000"/>
                  </a:lnSpc>
                </a:pPr>
                <a:endParaRPr lang="en-US" altLang="zh-CN" sz="2800" dirty="0"/>
              </a:p>
              <a:p>
                <a:endParaRPr lang="en-US" altLang="zh-CN" sz="2800" dirty="0"/>
              </a:p>
              <a:p>
                <a:pPr>
                  <a:lnSpc>
                    <a:spcPct val="150000"/>
                  </a:lnSpc>
                </a:pPr>
                <a:r>
                  <a:rPr lang="zh-CN" altLang="zh-CN" sz="2800" b="1" dirty="0">
                    <a:solidFill>
                      <a:srgbClr val="DA251C"/>
                    </a:solidFill>
                  </a:rPr>
                  <a:t>解析</a:t>
                </a:r>
                <a:r>
                  <a:rPr lang="zh-CN" altLang="zh-CN" sz="2800" dirty="0"/>
                  <a:t>　根据等电子体的概念及上述两系列物质的排列规律可知</a:t>
                </a:r>
                <a:r>
                  <a:rPr lang="en-US" altLang="zh-CN" sz="2800" dirty="0"/>
                  <a:t>,</a:t>
                </a:r>
                <a:r>
                  <a:rPr lang="zh-CN" altLang="zh-CN" sz="2800" dirty="0"/>
                  <a:t>系列一中和系列二中的同列粒子互为等电子体</a:t>
                </a:r>
                <a:r>
                  <a:rPr lang="en-US" altLang="zh-CN" sz="2800" dirty="0"/>
                  <a:t>,</a:t>
                </a:r>
                <a:r>
                  <a:rPr lang="zh-CN" altLang="zh-CN" sz="2800" dirty="0"/>
                  <a:t>所以结合选项</a:t>
                </a:r>
                <a:r>
                  <a:rPr lang="en-US" altLang="zh-CN" sz="2800" dirty="0"/>
                  <a:t>,</a:t>
                </a:r>
                <a:r>
                  <a:rPr lang="zh-CN" altLang="zh-CN" sz="2800" dirty="0"/>
                  <a:t>与</a:t>
                </a:r>
                <a:r>
                  <a:rPr lang="en-US" altLang="zh-CN" sz="2800" dirty="0"/>
                  <a:t>C</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a:rPr>
                          <m:t>3</m:t>
                        </m:r>
                      </m:sub>
                      <m:sup>
                        <m:r>
                          <a:rPr lang="en-US" altLang="zh-CN" sz="2800">
                            <a:latin typeface="Cambria Math"/>
                          </a:rPr>
                          <m:t>2</m:t>
                        </m:r>
                        <m:r>
                          <m:rPr>
                            <m:nor/>
                          </m:rPr>
                          <a:rPr lang="en-US" altLang="zh-CN" sz="2800" i="1"/>
                          <m:t>−</m:t>
                        </m:r>
                      </m:sup>
                    </m:sSubSup>
                  </m:oMath>
                </a14:m>
                <a:r>
                  <a:rPr lang="zh-CN" altLang="zh-CN" sz="2800" dirty="0"/>
                  <a:t>互为等电子体的是</a:t>
                </a:r>
                <a:r>
                  <a:rPr lang="en-US" altLang="zh-CN" sz="2800" dirty="0"/>
                  <a:t>N</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a:rPr>
                          <m:t>3</m:t>
                        </m:r>
                      </m:sub>
                      <m:sup>
                        <m:r>
                          <m:rPr>
                            <m:nor/>
                          </m:rPr>
                          <a:rPr lang="en-US" altLang="zh-CN" sz="2800" i="1"/>
                          <m:t>−</m:t>
                        </m:r>
                      </m:sup>
                    </m:sSubSup>
                  </m:oMath>
                </a14:m>
                <a:r>
                  <a:rPr lang="en-US" altLang="zh-CN" sz="2800" dirty="0"/>
                  <a:t>;</a:t>
                </a:r>
                <a:r>
                  <a:rPr lang="zh-CN" altLang="zh-CN" sz="2800" dirty="0"/>
                  <a:t>与</a:t>
                </a:r>
                <a:r>
                  <a:rPr lang="en-US" altLang="zh-CN" sz="2800" dirty="0"/>
                  <a:t>N</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a:rPr>
                          <m:t>2</m:t>
                        </m:r>
                      </m:sub>
                      <m:sup>
                        <m:r>
                          <a:rPr lang="en-US" altLang="zh-CN" sz="2800">
                            <a:latin typeface="Cambria Math"/>
                          </a:rPr>
                          <m:t>+</m:t>
                        </m:r>
                      </m:sup>
                    </m:sSubSup>
                  </m:oMath>
                </a14:m>
                <a:r>
                  <a:rPr lang="zh-CN" altLang="zh-CN" sz="2800" dirty="0"/>
                  <a:t>互为等电子体的是</a:t>
                </a:r>
                <a:r>
                  <a:rPr lang="en-US" altLang="zh-CN" sz="2800" dirty="0"/>
                  <a:t>CO</a:t>
                </a:r>
                <a:r>
                  <a:rPr lang="en-US" altLang="zh-CN" sz="2800" baseline="-25000" dirty="0"/>
                  <a:t>2</a:t>
                </a:r>
                <a:r>
                  <a:rPr lang="en-US" altLang="zh-CN" sz="2800" dirty="0"/>
                  <a:t>;</a:t>
                </a:r>
                <a:r>
                  <a:rPr lang="zh-CN" altLang="zh-CN" sz="2800" dirty="0"/>
                  <a:t>与</a:t>
                </a:r>
                <a:r>
                  <a:rPr lang="en-US" altLang="zh-CN" sz="2800" dirty="0"/>
                  <a:t>C</a:t>
                </a:r>
                <a:r>
                  <a:rPr lang="en-US" altLang="zh-CN" sz="2800" baseline="-25000" dirty="0"/>
                  <a:t>2</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a:rPr>
                          <m:t>4</m:t>
                        </m:r>
                      </m:sub>
                      <m:sup>
                        <m:r>
                          <a:rPr lang="en-US" altLang="zh-CN" sz="2800">
                            <a:latin typeface="Cambria Math"/>
                          </a:rPr>
                          <m:t>2</m:t>
                        </m:r>
                        <m:r>
                          <m:rPr>
                            <m:nor/>
                          </m:rPr>
                          <a:rPr lang="en-US" altLang="zh-CN" sz="2800" i="1"/>
                          <m:t>−</m:t>
                        </m:r>
                      </m:sup>
                    </m:sSubSup>
                  </m:oMath>
                </a14:m>
                <a:r>
                  <a:rPr lang="zh-CN" altLang="zh-CN" sz="2800" dirty="0"/>
                  <a:t>互为等电子体的是</a:t>
                </a:r>
                <a:r>
                  <a:rPr lang="en-US" altLang="zh-CN" sz="2800" dirty="0"/>
                  <a:t>N</a:t>
                </a:r>
                <a:r>
                  <a:rPr lang="en-US" altLang="zh-CN" sz="2800" baseline="-25000" dirty="0"/>
                  <a:t>2</a:t>
                </a:r>
                <a:r>
                  <a:rPr lang="en-US" altLang="zh-CN" sz="2800" dirty="0"/>
                  <a:t>O</a:t>
                </a:r>
                <a:r>
                  <a:rPr lang="en-US" altLang="zh-CN" sz="2800" baseline="-25000" dirty="0"/>
                  <a:t>4</a:t>
                </a:r>
                <a:r>
                  <a:rPr lang="en-US" altLang="zh-CN" sz="2800" dirty="0"/>
                  <a:t>;</a:t>
                </a:r>
                <a:r>
                  <a:rPr lang="zh-CN" altLang="zh-CN" sz="2800" dirty="0"/>
                  <a:t>与</a:t>
                </a:r>
                <a:r>
                  <a:rPr lang="en-US" altLang="zh-CN" sz="2800" dirty="0"/>
                  <a:t>N</a:t>
                </a:r>
                <a:r>
                  <a:rPr lang="en-US" altLang="zh-CN" sz="2800" baseline="-25000" dirty="0"/>
                  <a:t>2</a:t>
                </a:r>
                <a:r>
                  <a:rPr lang="zh-CN" altLang="zh-CN" sz="2800" dirty="0"/>
                  <a:t>互为等电子体的是</a:t>
                </a:r>
                <a:r>
                  <a:rPr lang="en-US" altLang="zh-CN" sz="2800" dirty="0"/>
                  <a:t>CO</a:t>
                </a:r>
                <a:r>
                  <a:rPr lang="zh-CN" altLang="zh-CN" sz="2800" dirty="0"/>
                  <a:t>。故</a:t>
                </a:r>
                <a:r>
                  <a:rPr lang="en-US" altLang="zh-CN" sz="2800" dirty="0"/>
                  <a:t>A</a:t>
                </a:r>
                <a:r>
                  <a:rPr lang="zh-CN" altLang="zh-CN" sz="2800" dirty="0"/>
                  <a:t>项符合题意。</a:t>
                </a:r>
              </a:p>
              <a:p>
                <a:pPr>
                  <a:lnSpc>
                    <a:spcPct val="150000"/>
                  </a:lnSpc>
                </a:pPr>
                <a:r>
                  <a:rPr lang="zh-CN" altLang="zh-CN" sz="2800" b="1" dirty="0">
                    <a:solidFill>
                      <a:srgbClr val="DA251C"/>
                    </a:solidFill>
                  </a:rPr>
                  <a:t>答案</a:t>
                </a:r>
                <a:r>
                  <a:rPr lang="zh-CN" altLang="zh-CN" sz="2800" dirty="0"/>
                  <a:t>　</a:t>
                </a:r>
                <a:r>
                  <a:rPr lang="en-US" altLang="zh-CN" sz="2800" dirty="0"/>
                  <a:t>A</a:t>
                </a:r>
                <a:endParaRPr lang="zh-CN" altLang="zh-CN" sz="2800" dirty="0"/>
              </a:p>
            </p:txBody>
          </p:sp>
        </mc:Choice>
        <mc:Fallback xmlns="">
          <p:sp>
            <p:nvSpPr>
              <p:cNvPr id="4" name="矩形 3">
                <a:extLst>
                  <a:ext uri="{FF2B5EF4-FFF2-40B4-BE49-F238E27FC236}">
                    <a16:creationId xmlns:a16="http://schemas.microsoft.com/office/drawing/2014/main" xmlns:a14="http://schemas.microsoft.com/office/drawing/2010/main" xmlns="" id="{710F792B-175F-4341-AF37-48251051A7A9}"/>
                  </a:ext>
                </a:extLst>
              </p:cNvPr>
              <p:cNvSpPr>
                <a:spLocks noRot="1" noChangeAspect="1" noMove="1" noResize="1" noEditPoints="1" noAdjustHandles="1" noChangeArrowheads="1" noChangeShapeType="1" noTextEdit="1"/>
              </p:cNvSpPr>
              <p:nvPr/>
            </p:nvSpPr>
            <p:spPr>
              <a:xfrm>
                <a:off x="234043" y="244823"/>
                <a:ext cx="11723913" cy="5745355"/>
              </a:xfrm>
              <a:prstGeom prst="rect">
                <a:avLst/>
              </a:prstGeom>
              <a:blipFill rotWithShape="1">
                <a:blip r:embed="rId3"/>
                <a:stretch>
                  <a:fillRect l="-1040" r="-156" b="-1273"/>
                </a:stretch>
              </a:blipFill>
            </p:spPr>
            <p:txBody>
              <a:bodyPr/>
              <a:lstStyle/>
              <a:p>
                <a:r>
                  <a:rPr lang="zh-CN" altLang="en-US">
                    <a:noFill/>
                  </a:rPr>
                  <a:t> </a:t>
                </a:r>
              </a:p>
            </p:txBody>
          </p:sp>
        </mc:Fallback>
      </mc:AlternateContent>
      <p:sp>
        <p:nvSpPr>
          <p:cNvPr id="5" name="矩形 4">
            <a:extLst>
              <a:ext uri="{FF2B5EF4-FFF2-40B4-BE49-F238E27FC236}">
                <a16:creationId xmlns:a16="http://schemas.microsoft.com/office/drawing/2014/main" xmlns="" id="{9A076144-2A14-4AD7-88C1-3F31869E75A6}"/>
              </a:ext>
            </a:extLst>
          </p:cNvPr>
          <p:cNvSpPr/>
          <p:nvPr/>
        </p:nvSpPr>
        <p:spPr>
          <a:xfrm>
            <a:off x="1304620" y="1265420"/>
            <a:ext cx="3039433" cy="954107"/>
          </a:xfrm>
          <a:prstGeom prst="rect">
            <a:avLst/>
          </a:prstGeom>
          <a:ln>
            <a:solidFill>
              <a:schemeClr val="tx1"/>
            </a:solidFill>
          </a:ln>
        </p:spPr>
        <p:txBody>
          <a:bodyPr wrap="square">
            <a:spAutoFit/>
          </a:bodyPr>
          <a:lstStyle/>
          <a:p>
            <a:pPr algn="ctr"/>
            <a:r>
              <a:rPr lang="zh-CN" altLang="en-US" sz="2800" dirty="0"/>
              <a:t>分析分子或离子的结构和性质</a:t>
            </a:r>
          </a:p>
        </p:txBody>
      </p:sp>
      <p:pic>
        <p:nvPicPr>
          <p:cNvPr id="7" name="图片 6">
            <a:extLst>
              <a:ext uri="{FF2B5EF4-FFF2-40B4-BE49-F238E27FC236}">
                <a16:creationId xmlns:a16="http://schemas.microsoft.com/office/drawing/2014/main" xmlns="" id="{D387193F-33A2-427D-B548-162AF208829F}"/>
              </a:ext>
            </a:extLst>
          </p:cNvPr>
          <p:cNvPicPr/>
          <p:nvPr/>
        </p:nvPicPr>
        <p:blipFill>
          <a:blip r:embed="rId4"/>
          <a:stretch>
            <a:fillRect/>
          </a:stretch>
        </p:blipFill>
        <p:spPr>
          <a:xfrm>
            <a:off x="4450859" y="1292826"/>
            <a:ext cx="1717912" cy="899294"/>
          </a:xfrm>
          <a:prstGeom prst="rect">
            <a:avLst/>
          </a:prstGeom>
        </p:spPr>
      </p:pic>
      <p:sp>
        <p:nvSpPr>
          <p:cNvPr id="8" name="矩形 7">
            <a:extLst>
              <a:ext uri="{FF2B5EF4-FFF2-40B4-BE49-F238E27FC236}">
                <a16:creationId xmlns:a16="http://schemas.microsoft.com/office/drawing/2014/main" xmlns="" id="{4B3F752E-22F8-4649-AA64-38BE241B47AB}"/>
              </a:ext>
            </a:extLst>
          </p:cNvPr>
          <p:cNvSpPr/>
          <p:nvPr/>
        </p:nvSpPr>
        <p:spPr>
          <a:xfrm>
            <a:off x="6275577" y="1373141"/>
            <a:ext cx="2405089" cy="738664"/>
          </a:xfrm>
          <a:prstGeom prst="rect">
            <a:avLst/>
          </a:prstGeom>
          <a:ln>
            <a:solidFill>
              <a:schemeClr val="tx1"/>
            </a:solidFill>
          </a:ln>
        </p:spPr>
        <p:txBody>
          <a:bodyPr wrap="square">
            <a:spAutoFit/>
          </a:bodyPr>
          <a:lstStyle/>
          <a:p>
            <a:pPr>
              <a:lnSpc>
                <a:spcPct val="150000"/>
              </a:lnSpc>
            </a:pPr>
            <a:r>
              <a:rPr lang="zh-CN" altLang="en-US" sz="2800" dirty="0"/>
              <a:t>寻找等电子体</a:t>
            </a:r>
            <a:endParaRPr lang="en-US" altLang="zh-CN" sz="2800" dirty="0"/>
          </a:p>
        </p:txBody>
      </p:sp>
    </p:spTree>
    <p:extLst>
      <p:ext uri="{BB962C8B-B14F-4D97-AF65-F5344CB8AC3E}">
        <p14:creationId xmlns:p14="http://schemas.microsoft.com/office/powerpoint/2010/main" val="39635303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861b9f8c2f44d93a71370a55de4e97271b012a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罗马雅黑">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3157</TotalTime>
  <Words>8334</Words>
  <Application>Microsoft Office PowerPoint</Application>
  <PresentationFormat>宽屏</PresentationFormat>
  <Paragraphs>1646</Paragraphs>
  <Slides>135</Slides>
  <Notes>62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135</vt:i4>
      </vt:variant>
    </vt:vector>
  </HeadingPairs>
  <TitlesOfParts>
    <vt:vector size="145" baseType="lpstr">
      <vt:lpstr>NEU-BZ-S92</vt:lpstr>
      <vt:lpstr>等线</vt:lpstr>
      <vt:lpstr>方正书宋_GBK</vt:lpstr>
      <vt:lpstr>宋体</vt:lpstr>
      <vt:lpstr>微软雅黑</vt:lpstr>
      <vt:lpstr>Arial</vt:lpstr>
      <vt:lpstr>Calibri</vt:lpstr>
      <vt:lpstr>Cambria Math</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dc:creator>
  <cp:lastModifiedBy>weber</cp:lastModifiedBy>
  <cp:revision>1010</cp:revision>
  <dcterms:created xsi:type="dcterms:W3CDTF">2018-02-01T09:53:21Z</dcterms:created>
  <dcterms:modified xsi:type="dcterms:W3CDTF">2018-03-22T03:41:33Z</dcterms:modified>
</cp:coreProperties>
</file>